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9"/>
  </p:notesMasterIdLst>
  <p:sldIdLst>
    <p:sldId id="501" r:id="rId2"/>
    <p:sldId id="256" r:id="rId3"/>
    <p:sldId id="257" r:id="rId4"/>
    <p:sldId id="502" r:id="rId5"/>
    <p:sldId id="270" r:id="rId6"/>
    <p:sldId id="271" r:id="rId7"/>
    <p:sldId id="503" r:id="rId8"/>
    <p:sldId id="505" r:id="rId9"/>
    <p:sldId id="504" r:id="rId10"/>
    <p:sldId id="508" r:id="rId11"/>
    <p:sldId id="506" r:id="rId12"/>
    <p:sldId id="511" r:id="rId13"/>
    <p:sldId id="510" r:id="rId14"/>
    <p:sldId id="509" r:id="rId15"/>
    <p:sldId id="507" r:id="rId16"/>
    <p:sldId id="512" r:id="rId17"/>
    <p:sldId id="513" r:id="rId18"/>
    <p:sldId id="442" r:id="rId19"/>
    <p:sldId id="762" r:id="rId20"/>
    <p:sldId id="761" r:id="rId21"/>
    <p:sldId id="763" r:id="rId22"/>
    <p:sldId id="764" r:id="rId23"/>
    <p:sldId id="766" r:id="rId24"/>
    <p:sldId id="259" r:id="rId25"/>
    <p:sldId id="260" r:id="rId26"/>
    <p:sldId id="261" r:id="rId27"/>
    <p:sldId id="258" r:id="rId28"/>
    <p:sldId id="765" r:id="rId29"/>
    <p:sldId id="770" r:id="rId30"/>
    <p:sldId id="768" r:id="rId31"/>
    <p:sldId id="769" r:id="rId32"/>
    <p:sldId id="772" r:id="rId33"/>
    <p:sldId id="771" r:id="rId34"/>
    <p:sldId id="773" r:id="rId35"/>
    <p:sldId id="774" r:id="rId36"/>
    <p:sldId id="775" r:id="rId37"/>
    <p:sldId id="776" r:id="rId38"/>
    <p:sldId id="778" r:id="rId39"/>
    <p:sldId id="777" r:id="rId40"/>
    <p:sldId id="779" r:id="rId41"/>
    <p:sldId id="780" r:id="rId42"/>
    <p:sldId id="781" r:id="rId43"/>
    <p:sldId id="783" r:id="rId44"/>
    <p:sldId id="782" r:id="rId45"/>
    <p:sldId id="784" r:id="rId46"/>
    <p:sldId id="785" r:id="rId47"/>
    <p:sldId id="786" r:id="rId48"/>
    <p:sldId id="787" r:id="rId49"/>
    <p:sldId id="788" r:id="rId50"/>
    <p:sldId id="789" r:id="rId51"/>
    <p:sldId id="790" r:id="rId52"/>
    <p:sldId id="791" r:id="rId53"/>
    <p:sldId id="792" r:id="rId54"/>
    <p:sldId id="793" r:id="rId55"/>
    <p:sldId id="794" r:id="rId56"/>
    <p:sldId id="796" r:id="rId57"/>
    <p:sldId id="795" r:id="rId58"/>
    <p:sldId id="799" r:id="rId59"/>
    <p:sldId id="800" r:id="rId60"/>
    <p:sldId id="798" r:id="rId61"/>
    <p:sldId id="801" r:id="rId62"/>
    <p:sldId id="802" r:id="rId63"/>
    <p:sldId id="803" r:id="rId64"/>
    <p:sldId id="445" r:id="rId65"/>
    <p:sldId id="825" r:id="rId66"/>
    <p:sldId id="804" r:id="rId67"/>
    <p:sldId id="805" r:id="rId68"/>
    <p:sldId id="806" r:id="rId69"/>
    <p:sldId id="807" r:id="rId70"/>
    <p:sldId id="808" r:id="rId71"/>
    <p:sldId id="809" r:id="rId72"/>
    <p:sldId id="811" r:id="rId73"/>
    <p:sldId id="812" r:id="rId74"/>
    <p:sldId id="810" r:id="rId75"/>
    <p:sldId id="814" r:id="rId76"/>
    <p:sldId id="813" r:id="rId77"/>
    <p:sldId id="815" r:id="rId78"/>
    <p:sldId id="816" r:id="rId79"/>
    <p:sldId id="817" r:id="rId80"/>
    <p:sldId id="819" r:id="rId81"/>
    <p:sldId id="818" r:id="rId82"/>
    <p:sldId id="820" r:id="rId83"/>
    <p:sldId id="821" r:id="rId84"/>
    <p:sldId id="822" r:id="rId85"/>
    <p:sldId id="823" r:id="rId86"/>
    <p:sldId id="824" r:id="rId87"/>
    <p:sldId id="323" r:id="rId88"/>
    <p:sldId id="827" r:id="rId89"/>
    <p:sldId id="863" r:id="rId90"/>
    <p:sldId id="829" r:id="rId91"/>
    <p:sldId id="864" r:id="rId92"/>
    <p:sldId id="862" r:id="rId93"/>
    <p:sldId id="828" r:id="rId94"/>
    <p:sldId id="830" r:id="rId95"/>
    <p:sldId id="831" r:id="rId96"/>
    <p:sldId id="832" r:id="rId97"/>
    <p:sldId id="833" r:id="rId98"/>
    <p:sldId id="838" r:id="rId99"/>
    <p:sldId id="543" r:id="rId100"/>
    <p:sldId id="544" r:id="rId101"/>
    <p:sldId id="834" r:id="rId102"/>
    <p:sldId id="839" r:id="rId103"/>
    <p:sldId id="840" r:id="rId104"/>
    <p:sldId id="841" r:id="rId105"/>
    <p:sldId id="846" r:id="rId106"/>
    <p:sldId id="842" r:id="rId107"/>
    <p:sldId id="843" r:id="rId108"/>
    <p:sldId id="844" r:id="rId109"/>
    <p:sldId id="845" r:id="rId110"/>
    <p:sldId id="847" r:id="rId111"/>
    <p:sldId id="848" r:id="rId112"/>
    <p:sldId id="849" r:id="rId113"/>
    <p:sldId id="851" r:id="rId114"/>
    <p:sldId id="852" r:id="rId115"/>
    <p:sldId id="855" r:id="rId116"/>
    <p:sldId id="856" r:id="rId117"/>
    <p:sldId id="857" r:id="rId118"/>
    <p:sldId id="858" r:id="rId119"/>
    <p:sldId id="859" r:id="rId120"/>
    <p:sldId id="861" r:id="rId121"/>
    <p:sldId id="865" r:id="rId122"/>
    <p:sldId id="868" r:id="rId123"/>
    <p:sldId id="867" r:id="rId124"/>
    <p:sldId id="869" r:id="rId125"/>
    <p:sldId id="870" r:id="rId126"/>
    <p:sldId id="871" r:id="rId127"/>
    <p:sldId id="912" r:id="rId128"/>
    <p:sldId id="911" r:id="rId129"/>
    <p:sldId id="872" r:id="rId130"/>
    <p:sldId id="873" r:id="rId131"/>
    <p:sldId id="874" r:id="rId132"/>
    <p:sldId id="288" r:id="rId133"/>
    <p:sldId id="269" r:id="rId134"/>
    <p:sldId id="875" r:id="rId135"/>
    <p:sldId id="309" r:id="rId136"/>
    <p:sldId id="499" r:id="rId137"/>
    <p:sldId id="876" r:id="rId138"/>
    <p:sldId id="685" r:id="rId139"/>
    <p:sldId id="655" r:id="rId140"/>
    <p:sldId id="877" r:id="rId141"/>
    <p:sldId id="878" r:id="rId142"/>
    <p:sldId id="879" r:id="rId143"/>
    <p:sldId id="880" r:id="rId144"/>
    <p:sldId id="881" r:id="rId145"/>
    <p:sldId id="882" r:id="rId146"/>
    <p:sldId id="883" r:id="rId147"/>
    <p:sldId id="884" r:id="rId148"/>
    <p:sldId id="913" r:id="rId149"/>
    <p:sldId id="885" r:id="rId150"/>
    <p:sldId id="886" r:id="rId151"/>
    <p:sldId id="662" r:id="rId152"/>
    <p:sldId id="887" r:id="rId153"/>
    <p:sldId id="888" r:id="rId154"/>
    <p:sldId id="915" r:id="rId155"/>
    <p:sldId id="910" r:id="rId156"/>
    <p:sldId id="889" r:id="rId157"/>
    <p:sldId id="890" r:id="rId158"/>
    <p:sldId id="891" r:id="rId159"/>
    <p:sldId id="892" r:id="rId160"/>
    <p:sldId id="893" r:id="rId161"/>
    <p:sldId id="894" r:id="rId162"/>
    <p:sldId id="895" r:id="rId163"/>
    <p:sldId id="896" r:id="rId164"/>
    <p:sldId id="897" r:id="rId165"/>
    <p:sldId id="898" r:id="rId166"/>
    <p:sldId id="914" r:id="rId167"/>
    <p:sldId id="899" r:id="rId168"/>
    <p:sldId id="900" r:id="rId169"/>
    <p:sldId id="901" r:id="rId170"/>
    <p:sldId id="902" r:id="rId171"/>
    <p:sldId id="903" r:id="rId172"/>
    <p:sldId id="904" r:id="rId173"/>
    <p:sldId id="905" r:id="rId174"/>
    <p:sldId id="906" r:id="rId175"/>
    <p:sldId id="907" r:id="rId176"/>
    <p:sldId id="908" r:id="rId177"/>
    <p:sldId id="860" r:id="rId17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300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9310" autoAdjust="0"/>
    <p:restoredTop sz="94660"/>
  </p:normalViewPr>
  <p:slideViewPr>
    <p:cSldViewPr snapToGrid="0">
      <p:cViewPr varScale="1">
        <p:scale>
          <a:sx n="60" d="100"/>
          <a:sy n="60" d="100"/>
        </p:scale>
        <p:origin x="292" y="48"/>
      </p:cViewPr>
      <p:guideLst/>
    </p:cSldViewPr>
  </p:slideViewPr>
  <p:notesTextViewPr>
    <p:cViewPr>
      <p:scale>
        <a:sx n="1" d="1"/>
        <a:sy n="1" d="1"/>
      </p:scale>
      <p:origin x="0" y="0"/>
    </p:cViewPr>
  </p:notesTextViewPr>
  <p:sorterViewPr>
    <p:cViewPr>
      <p:scale>
        <a:sx n="100" d="100"/>
        <a:sy n="100" d="100"/>
      </p:scale>
      <p:origin x="0" y="-31530"/>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viewProps" Target="viewProps.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theme" Target="theme/theme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72" Type="http://schemas.openxmlformats.org/officeDocument/2006/relationships/slide" Target="slides/slide17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tableStyles" Target="tableStyle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notesMaster" Target="notesMasters/notesMaster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presProps" Target="presProps.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306AF5-8291-4260-AA4C-DF83C987212F}" type="datetimeFigureOut">
              <a:rPr lang="en-US" smtClean="0"/>
              <a:t>5/20/2023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6F1DA7-0240-4A99-B5F3-7DA1A99A9B1E}" type="slidenum">
              <a:rPr lang="en-US" smtClean="0"/>
              <a:t>‹#›</a:t>
            </a:fld>
            <a:endParaRPr lang="en-US"/>
          </a:p>
        </p:txBody>
      </p:sp>
    </p:spTree>
    <p:extLst>
      <p:ext uri="{BB962C8B-B14F-4D97-AF65-F5344CB8AC3E}">
        <p14:creationId xmlns:p14="http://schemas.microsoft.com/office/powerpoint/2010/main" val="9147273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38394B75-1553-44D1-A57C-AA5617D12EC9}"/>
              </a:ext>
            </a:extLst>
          </p:cNvPr>
          <p:cNvSpPr>
            <a:spLocks noGrp="1" noChangeArrowheads="1"/>
          </p:cNvSpPr>
          <p:nvPr>
            <p:ph type="sldNum" sz="quarter" idx="5"/>
          </p:nvPr>
        </p:nvSpPr>
        <p:spPr>
          <a:noFill/>
        </p:spPr>
        <p:txBody>
          <a:bodyPr/>
          <a:lstStyle>
            <a:lvl1pPr>
              <a:defRPr sz="800">
                <a:solidFill>
                  <a:schemeClr val="tx1"/>
                </a:solidFill>
                <a:latin typeface="Arial" panose="020B0604020202020204" pitchFamily="34" charset="0"/>
                <a:cs typeface="Arial" panose="020B0604020202020204" pitchFamily="34" charset="0"/>
              </a:defRPr>
            </a:lvl1pPr>
            <a:lvl2pPr marL="742950" indent="-285750">
              <a:defRPr sz="800">
                <a:solidFill>
                  <a:schemeClr val="tx1"/>
                </a:solidFill>
                <a:latin typeface="Arial" panose="020B0604020202020204" pitchFamily="34" charset="0"/>
                <a:cs typeface="Arial" panose="020B0604020202020204" pitchFamily="34" charset="0"/>
              </a:defRPr>
            </a:lvl2pPr>
            <a:lvl3pPr marL="1143000" indent="-228600">
              <a:defRPr sz="800">
                <a:solidFill>
                  <a:schemeClr val="tx1"/>
                </a:solidFill>
                <a:latin typeface="Arial" panose="020B0604020202020204" pitchFamily="34" charset="0"/>
                <a:cs typeface="Arial" panose="020B0604020202020204" pitchFamily="34" charset="0"/>
              </a:defRPr>
            </a:lvl3pPr>
            <a:lvl4pPr marL="1600200" indent="-228600">
              <a:defRPr sz="800">
                <a:solidFill>
                  <a:schemeClr val="tx1"/>
                </a:solidFill>
                <a:latin typeface="Arial" panose="020B0604020202020204" pitchFamily="34" charset="0"/>
                <a:cs typeface="Arial" panose="020B0604020202020204" pitchFamily="34" charset="0"/>
              </a:defRPr>
            </a:lvl4pPr>
            <a:lvl5pPr marL="2057400" indent="-228600">
              <a:defRPr sz="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9pPr>
          </a:lstStyle>
          <a:p>
            <a:fld id="{DD3AC090-C9C2-4882-962A-212357FD9C43}" type="slidenum">
              <a:rPr lang="en-US" altLang="en-US" sz="1200"/>
              <a:pPr/>
              <a:t>23</a:t>
            </a:fld>
            <a:endParaRPr lang="en-US" altLang="en-US" sz="1200"/>
          </a:p>
        </p:txBody>
      </p:sp>
      <p:sp>
        <p:nvSpPr>
          <p:cNvPr id="6147" name="Rectangle 2">
            <a:extLst>
              <a:ext uri="{FF2B5EF4-FFF2-40B4-BE49-F238E27FC236}">
                <a16:creationId xmlns:a16="http://schemas.microsoft.com/office/drawing/2014/main" id="{EF131F21-C5E8-4FD0-83B7-C0D664A47679}"/>
              </a:ext>
            </a:extLst>
          </p:cNvPr>
          <p:cNvSpPr>
            <a:spLocks noGrp="1" noRot="1" noChangeAspect="1" noChangeArrowheads="1" noTextEdit="1"/>
          </p:cNvSpPr>
          <p:nvPr>
            <p:ph type="sldImg"/>
          </p:nvPr>
        </p:nvSpPr>
        <p:spPr>
          <a:ln/>
        </p:spPr>
      </p:sp>
      <p:sp>
        <p:nvSpPr>
          <p:cNvPr id="6148" name="Rectangle 3">
            <a:extLst>
              <a:ext uri="{FF2B5EF4-FFF2-40B4-BE49-F238E27FC236}">
                <a16:creationId xmlns:a16="http://schemas.microsoft.com/office/drawing/2014/main" id="{EDD6A02F-3AFB-4388-80E1-6F8F8B72266B}"/>
              </a:ext>
            </a:extLst>
          </p:cNvPr>
          <p:cNvSpPr>
            <a:spLocks noGrp="1" noChangeArrowheads="1"/>
          </p:cNvSpPr>
          <p:nvPr>
            <p:ph type="body" idx="1"/>
          </p:nvPr>
        </p:nvSpPr>
        <p:spPr>
          <a:noFill/>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04D44C7F-B993-44D0-86B5-1BC3CD629426}"/>
              </a:ext>
            </a:extLst>
          </p:cNvPr>
          <p:cNvSpPr>
            <a:spLocks noGrp="1" noChangeArrowheads="1"/>
          </p:cNvSpPr>
          <p:nvPr>
            <p:ph type="sldNum" sz="quarter" idx="5"/>
          </p:nvPr>
        </p:nvSpPr>
        <p:spPr>
          <a:noFill/>
        </p:spPr>
        <p:txBody>
          <a:bodyPr/>
          <a:lstStyle>
            <a:lvl1pPr>
              <a:defRPr sz="800">
                <a:solidFill>
                  <a:schemeClr val="tx1"/>
                </a:solidFill>
                <a:latin typeface="Arial" panose="020B0604020202020204" pitchFamily="34" charset="0"/>
                <a:cs typeface="Arial" panose="020B0604020202020204" pitchFamily="34" charset="0"/>
              </a:defRPr>
            </a:lvl1pPr>
            <a:lvl2pPr marL="742950" indent="-285750">
              <a:defRPr sz="800">
                <a:solidFill>
                  <a:schemeClr val="tx1"/>
                </a:solidFill>
                <a:latin typeface="Arial" panose="020B0604020202020204" pitchFamily="34" charset="0"/>
                <a:cs typeface="Arial" panose="020B0604020202020204" pitchFamily="34" charset="0"/>
              </a:defRPr>
            </a:lvl2pPr>
            <a:lvl3pPr marL="1143000" indent="-228600">
              <a:defRPr sz="800">
                <a:solidFill>
                  <a:schemeClr val="tx1"/>
                </a:solidFill>
                <a:latin typeface="Arial" panose="020B0604020202020204" pitchFamily="34" charset="0"/>
                <a:cs typeface="Arial" panose="020B0604020202020204" pitchFamily="34" charset="0"/>
              </a:defRPr>
            </a:lvl3pPr>
            <a:lvl4pPr marL="1600200" indent="-228600">
              <a:defRPr sz="800">
                <a:solidFill>
                  <a:schemeClr val="tx1"/>
                </a:solidFill>
                <a:latin typeface="Arial" panose="020B0604020202020204" pitchFamily="34" charset="0"/>
                <a:cs typeface="Arial" panose="020B0604020202020204" pitchFamily="34" charset="0"/>
              </a:defRPr>
            </a:lvl4pPr>
            <a:lvl5pPr marL="2057400" indent="-228600">
              <a:defRPr sz="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9pPr>
          </a:lstStyle>
          <a:p>
            <a:fld id="{BABBD56E-E1E7-4175-8785-C03666CBF6BD}" type="slidenum">
              <a:rPr lang="en-US" altLang="en-US" sz="1200"/>
              <a:pPr/>
              <a:t>24</a:t>
            </a:fld>
            <a:endParaRPr lang="en-US" altLang="en-US" sz="1200"/>
          </a:p>
        </p:txBody>
      </p:sp>
      <p:sp>
        <p:nvSpPr>
          <p:cNvPr id="8195" name="Rectangle 2">
            <a:extLst>
              <a:ext uri="{FF2B5EF4-FFF2-40B4-BE49-F238E27FC236}">
                <a16:creationId xmlns:a16="http://schemas.microsoft.com/office/drawing/2014/main" id="{073EBF24-C793-47B4-A94F-69018ADA929F}"/>
              </a:ext>
            </a:extLst>
          </p:cNvPr>
          <p:cNvSpPr>
            <a:spLocks noGrp="1" noRot="1" noChangeAspect="1" noChangeArrowheads="1" noTextEdit="1"/>
          </p:cNvSpPr>
          <p:nvPr>
            <p:ph type="sldImg"/>
          </p:nvPr>
        </p:nvSpPr>
        <p:spPr>
          <a:ln/>
        </p:spPr>
      </p:sp>
      <p:sp>
        <p:nvSpPr>
          <p:cNvPr id="8196" name="Rectangle 3">
            <a:extLst>
              <a:ext uri="{FF2B5EF4-FFF2-40B4-BE49-F238E27FC236}">
                <a16:creationId xmlns:a16="http://schemas.microsoft.com/office/drawing/2014/main" id="{6A49DCE7-F853-4497-B402-70B73785BBCF}"/>
              </a:ext>
            </a:extLst>
          </p:cNvPr>
          <p:cNvSpPr>
            <a:spLocks noGrp="1" noChangeArrowheads="1"/>
          </p:cNvSpPr>
          <p:nvPr>
            <p:ph type="body" idx="1"/>
          </p:nvPr>
        </p:nvSpPr>
        <p:spPr>
          <a:noFill/>
        </p:spPr>
        <p:txBody>
          <a:bodyPr/>
          <a:lstStyle/>
          <a:p>
            <a:pPr eaLnBrk="1" hangingPunct="1"/>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a:extLst>
              <a:ext uri="{FF2B5EF4-FFF2-40B4-BE49-F238E27FC236}">
                <a16:creationId xmlns:a16="http://schemas.microsoft.com/office/drawing/2014/main" id="{ECE7F8B3-27B1-4BEA-B0D4-BBC60C4B549C}"/>
              </a:ext>
            </a:extLst>
          </p:cNvPr>
          <p:cNvSpPr>
            <a:spLocks noGrp="1" noChangeArrowheads="1"/>
          </p:cNvSpPr>
          <p:nvPr>
            <p:ph type="sldNum" sz="quarter" idx="5"/>
          </p:nvPr>
        </p:nvSpPr>
        <p:spPr>
          <a:noFill/>
        </p:spPr>
        <p:txBody>
          <a:bodyPr/>
          <a:lstStyle>
            <a:lvl1pPr>
              <a:defRPr sz="800">
                <a:solidFill>
                  <a:schemeClr val="tx1"/>
                </a:solidFill>
                <a:latin typeface="Arial" panose="020B0604020202020204" pitchFamily="34" charset="0"/>
                <a:cs typeface="Arial" panose="020B0604020202020204" pitchFamily="34" charset="0"/>
              </a:defRPr>
            </a:lvl1pPr>
            <a:lvl2pPr marL="742950" indent="-285750">
              <a:defRPr sz="800">
                <a:solidFill>
                  <a:schemeClr val="tx1"/>
                </a:solidFill>
                <a:latin typeface="Arial" panose="020B0604020202020204" pitchFamily="34" charset="0"/>
                <a:cs typeface="Arial" panose="020B0604020202020204" pitchFamily="34" charset="0"/>
              </a:defRPr>
            </a:lvl2pPr>
            <a:lvl3pPr marL="1143000" indent="-228600">
              <a:defRPr sz="800">
                <a:solidFill>
                  <a:schemeClr val="tx1"/>
                </a:solidFill>
                <a:latin typeface="Arial" panose="020B0604020202020204" pitchFamily="34" charset="0"/>
                <a:cs typeface="Arial" panose="020B0604020202020204" pitchFamily="34" charset="0"/>
              </a:defRPr>
            </a:lvl3pPr>
            <a:lvl4pPr marL="1600200" indent="-228600">
              <a:defRPr sz="800">
                <a:solidFill>
                  <a:schemeClr val="tx1"/>
                </a:solidFill>
                <a:latin typeface="Arial" panose="020B0604020202020204" pitchFamily="34" charset="0"/>
                <a:cs typeface="Arial" panose="020B0604020202020204" pitchFamily="34" charset="0"/>
              </a:defRPr>
            </a:lvl4pPr>
            <a:lvl5pPr marL="2057400" indent="-228600">
              <a:defRPr sz="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9pPr>
          </a:lstStyle>
          <a:p>
            <a:fld id="{BE6379D3-7611-4816-9D35-ADA9534E663D}" type="slidenum">
              <a:rPr lang="en-US" altLang="en-US" sz="1200"/>
              <a:pPr/>
              <a:t>25</a:t>
            </a:fld>
            <a:endParaRPr lang="en-US" altLang="en-US" sz="1200"/>
          </a:p>
        </p:txBody>
      </p:sp>
      <p:sp>
        <p:nvSpPr>
          <p:cNvPr id="10243" name="Rectangle 2">
            <a:extLst>
              <a:ext uri="{FF2B5EF4-FFF2-40B4-BE49-F238E27FC236}">
                <a16:creationId xmlns:a16="http://schemas.microsoft.com/office/drawing/2014/main" id="{B50AB340-3F0F-4685-9F51-52F578224848}"/>
              </a:ext>
            </a:extLst>
          </p:cNvPr>
          <p:cNvSpPr>
            <a:spLocks noGrp="1" noRot="1" noChangeAspect="1" noChangeArrowheads="1" noTextEdit="1"/>
          </p:cNvSpPr>
          <p:nvPr>
            <p:ph type="sldImg"/>
          </p:nvPr>
        </p:nvSpPr>
        <p:spPr>
          <a:ln/>
        </p:spPr>
      </p:sp>
      <p:sp>
        <p:nvSpPr>
          <p:cNvPr id="10244" name="Rectangle 3">
            <a:extLst>
              <a:ext uri="{FF2B5EF4-FFF2-40B4-BE49-F238E27FC236}">
                <a16:creationId xmlns:a16="http://schemas.microsoft.com/office/drawing/2014/main" id="{41370536-A259-4A0B-B6E4-9B13DC2B34EB}"/>
              </a:ext>
            </a:extLst>
          </p:cNvPr>
          <p:cNvSpPr>
            <a:spLocks noGrp="1" noChangeArrowheads="1"/>
          </p:cNvSpPr>
          <p:nvPr>
            <p:ph type="body" idx="1"/>
          </p:nvPr>
        </p:nvSpPr>
        <p:spPr>
          <a:noFill/>
        </p:spPr>
        <p:txBody>
          <a:bodyPr/>
          <a:lstStyle/>
          <a:p>
            <a:pPr eaLnBrk="1" hangingPunct="1"/>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a:extLst>
              <a:ext uri="{FF2B5EF4-FFF2-40B4-BE49-F238E27FC236}">
                <a16:creationId xmlns:a16="http://schemas.microsoft.com/office/drawing/2014/main" id="{D85B38B4-E53E-417A-AF40-FFC397B0874D}"/>
              </a:ext>
            </a:extLst>
          </p:cNvPr>
          <p:cNvSpPr>
            <a:spLocks noGrp="1" noChangeArrowheads="1"/>
          </p:cNvSpPr>
          <p:nvPr>
            <p:ph type="sldNum" sz="quarter" idx="5"/>
          </p:nvPr>
        </p:nvSpPr>
        <p:spPr>
          <a:noFill/>
        </p:spPr>
        <p:txBody>
          <a:bodyPr/>
          <a:lstStyle>
            <a:lvl1pPr>
              <a:defRPr sz="800">
                <a:solidFill>
                  <a:schemeClr val="tx1"/>
                </a:solidFill>
                <a:latin typeface="Arial" panose="020B0604020202020204" pitchFamily="34" charset="0"/>
                <a:cs typeface="Arial" panose="020B0604020202020204" pitchFamily="34" charset="0"/>
              </a:defRPr>
            </a:lvl1pPr>
            <a:lvl2pPr marL="742950" indent="-285750">
              <a:defRPr sz="800">
                <a:solidFill>
                  <a:schemeClr val="tx1"/>
                </a:solidFill>
                <a:latin typeface="Arial" panose="020B0604020202020204" pitchFamily="34" charset="0"/>
                <a:cs typeface="Arial" panose="020B0604020202020204" pitchFamily="34" charset="0"/>
              </a:defRPr>
            </a:lvl2pPr>
            <a:lvl3pPr marL="1143000" indent="-228600">
              <a:defRPr sz="800">
                <a:solidFill>
                  <a:schemeClr val="tx1"/>
                </a:solidFill>
                <a:latin typeface="Arial" panose="020B0604020202020204" pitchFamily="34" charset="0"/>
                <a:cs typeface="Arial" panose="020B0604020202020204" pitchFamily="34" charset="0"/>
              </a:defRPr>
            </a:lvl3pPr>
            <a:lvl4pPr marL="1600200" indent="-228600">
              <a:defRPr sz="800">
                <a:solidFill>
                  <a:schemeClr val="tx1"/>
                </a:solidFill>
                <a:latin typeface="Arial" panose="020B0604020202020204" pitchFamily="34" charset="0"/>
                <a:cs typeface="Arial" panose="020B0604020202020204" pitchFamily="34" charset="0"/>
              </a:defRPr>
            </a:lvl4pPr>
            <a:lvl5pPr marL="2057400" indent="-228600">
              <a:defRPr sz="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9pPr>
          </a:lstStyle>
          <a:p>
            <a:fld id="{73A01C21-67BF-4A1F-86C4-6E14D6551DF8}" type="slidenum">
              <a:rPr lang="en-US" altLang="en-US" sz="1200"/>
              <a:pPr/>
              <a:t>26</a:t>
            </a:fld>
            <a:endParaRPr lang="en-US" altLang="en-US" sz="1200"/>
          </a:p>
        </p:txBody>
      </p:sp>
      <p:sp>
        <p:nvSpPr>
          <p:cNvPr id="12291" name="Rectangle 2">
            <a:extLst>
              <a:ext uri="{FF2B5EF4-FFF2-40B4-BE49-F238E27FC236}">
                <a16:creationId xmlns:a16="http://schemas.microsoft.com/office/drawing/2014/main" id="{29DEC2FB-732D-43DC-8D72-B1183C798811}"/>
              </a:ext>
            </a:extLst>
          </p:cNvPr>
          <p:cNvSpPr>
            <a:spLocks noGrp="1" noRot="1" noChangeAspect="1" noChangeArrowheads="1" noTextEdit="1"/>
          </p:cNvSpPr>
          <p:nvPr>
            <p:ph type="sldImg"/>
          </p:nvPr>
        </p:nvSpPr>
        <p:spPr>
          <a:ln/>
        </p:spPr>
      </p:sp>
      <p:sp>
        <p:nvSpPr>
          <p:cNvPr id="12292" name="Rectangle 3">
            <a:extLst>
              <a:ext uri="{FF2B5EF4-FFF2-40B4-BE49-F238E27FC236}">
                <a16:creationId xmlns:a16="http://schemas.microsoft.com/office/drawing/2014/main" id="{10D377A5-9B47-4101-A56D-F3F740AC8729}"/>
              </a:ext>
            </a:extLst>
          </p:cNvPr>
          <p:cNvSpPr>
            <a:spLocks noGrp="1" noChangeArrowheads="1"/>
          </p:cNvSpPr>
          <p:nvPr>
            <p:ph type="body" idx="1"/>
          </p:nvPr>
        </p:nvSpPr>
        <p:spPr>
          <a:noFill/>
        </p:spPr>
        <p:txBody>
          <a:bodyPr/>
          <a:lstStyle/>
          <a:p>
            <a:pPr eaLnBrk="1" hangingPunct="1"/>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a:extLst>
              <a:ext uri="{FF2B5EF4-FFF2-40B4-BE49-F238E27FC236}">
                <a16:creationId xmlns:a16="http://schemas.microsoft.com/office/drawing/2014/main" id="{8F949491-D7B1-4618-B911-56438407865E}"/>
              </a:ext>
            </a:extLst>
          </p:cNvPr>
          <p:cNvSpPr>
            <a:spLocks noGrp="1" noChangeArrowheads="1"/>
          </p:cNvSpPr>
          <p:nvPr>
            <p:ph type="sldNum" sz="quarter" idx="5"/>
          </p:nvPr>
        </p:nvSpPr>
        <p:spPr>
          <a:noFill/>
        </p:spPr>
        <p:txBody>
          <a:bodyPr/>
          <a:lstStyle>
            <a:lvl1pPr>
              <a:defRPr sz="800">
                <a:solidFill>
                  <a:schemeClr val="tx1"/>
                </a:solidFill>
                <a:latin typeface="Arial" panose="020B0604020202020204" pitchFamily="34" charset="0"/>
                <a:cs typeface="Arial" panose="020B0604020202020204" pitchFamily="34" charset="0"/>
              </a:defRPr>
            </a:lvl1pPr>
            <a:lvl2pPr marL="742950" indent="-285750">
              <a:defRPr sz="800">
                <a:solidFill>
                  <a:schemeClr val="tx1"/>
                </a:solidFill>
                <a:latin typeface="Arial" panose="020B0604020202020204" pitchFamily="34" charset="0"/>
                <a:cs typeface="Arial" panose="020B0604020202020204" pitchFamily="34" charset="0"/>
              </a:defRPr>
            </a:lvl2pPr>
            <a:lvl3pPr marL="1143000" indent="-228600">
              <a:defRPr sz="800">
                <a:solidFill>
                  <a:schemeClr val="tx1"/>
                </a:solidFill>
                <a:latin typeface="Arial" panose="020B0604020202020204" pitchFamily="34" charset="0"/>
                <a:cs typeface="Arial" panose="020B0604020202020204" pitchFamily="34" charset="0"/>
              </a:defRPr>
            </a:lvl3pPr>
            <a:lvl4pPr marL="1600200" indent="-228600">
              <a:defRPr sz="800">
                <a:solidFill>
                  <a:schemeClr val="tx1"/>
                </a:solidFill>
                <a:latin typeface="Arial" panose="020B0604020202020204" pitchFamily="34" charset="0"/>
                <a:cs typeface="Arial" panose="020B0604020202020204" pitchFamily="34" charset="0"/>
              </a:defRPr>
            </a:lvl4pPr>
            <a:lvl5pPr marL="2057400" indent="-228600">
              <a:defRPr sz="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9pPr>
          </a:lstStyle>
          <a:p>
            <a:fld id="{1572BF44-387D-45C0-9174-D8BCAD74F64D}" type="slidenum">
              <a:rPr lang="en-US" altLang="en-US" sz="1200"/>
              <a:pPr/>
              <a:t>27</a:t>
            </a:fld>
            <a:endParaRPr lang="en-US" altLang="en-US" sz="1200"/>
          </a:p>
        </p:txBody>
      </p:sp>
      <p:sp>
        <p:nvSpPr>
          <p:cNvPr id="14339" name="Rectangle 2">
            <a:extLst>
              <a:ext uri="{FF2B5EF4-FFF2-40B4-BE49-F238E27FC236}">
                <a16:creationId xmlns:a16="http://schemas.microsoft.com/office/drawing/2014/main" id="{E367F4B3-B724-4AD4-BEC5-0C25D2A5F763}"/>
              </a:ext>
            </a:extLst>
          </p:cNvPr>
          <p:cNvSpPr>
            <a:spLocks noGrp="1" noRot="1" noChangeAspect="1" noChangeArrowheads="1" noTextEdit="1"/>
          </p:cNvSpPr>
          <p:nvPr>
            <p:ph type="sldImg"/>
          </p:nvPr>
        </p:nvSpPr>
        <p:spPr>
          <a:ln/>
        </p:spPr>
      </p:sp>
      <p:sp>
        <p:nvSpPr>
          <p:cNvPr id="14340" name="Rectangle 3">
            <a:extLst>
              <a:ext uri="{FF2B5EF4-FFF2-40B4-BE49-F238E27FC236}">
                <a16:creationId xmlns:a16="http://schemas.microsoft.com/office/drawing/2014/main" id="{F7E76A8E-1351-4CCF-8CF0-765B4EB9BC01}"/>
              </a:ext>
            </a:extLst>
          </p:cNvPr>
          <p:cNvSpPr>
            <a:spLocks noGrp="1" noChangeArrowheads="1"/>
          </p:cNvSpPr>
          <p:nvPr>
            <p:ph type="body" idx="1"/>
          </p:nvPr>
        </p:nvSpPr>
        <p:spPr>
          <a:noFill/>
        </p:spPr>
        <p:txBody>
          <a:bodyPr/>
          <a:lstStyle/>
          <a:p>
            <a:pPr eaLnBrk="1" hangingPunct="1"/>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835E2B1-7C13-44CE-B489-8FD7D03487C6}" type="slidenum">
              <a:rPr lang="en-US" smtClean="0"/>
              <a:t>65</a:t>
            </a:fld>
            <a:endParaRPr lang="en-US"/>
          </a:p>
        </p:txBody>
      </p:sp>
    </p:spTree>
    <p:extLst>
      <p:ext uri="{BB962C8B-B14F-4D97-AF65-F5344CB8AC3E}">
        <p14:creationId xmlns:p14="http://schemas.microsoft.com/office/powerpoint/2010/main" val="10634748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4391A-CC28-F151-813E-D0C706A3EB8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F4951BA-8BC8-77F0-1D20-0D52C3BBA39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B148F0D-E021-4BEF-3EB2-32A7C2FCADE6}"/>
              </a:ext>
            </a:extLst>
          </p:cNvPr>
          <p:cNvSpPr>
            <a:spLocks noGrp="1"/>
          </p:cNvSpPr>
          <p:nvPr>
            <p:ph type="dt" sz="half" idx="10"/>
          </p:nvPr>
        </p:nvSpPr>
        <p:spPr/>
        <p:txBody>
          <a:bodyPr/>
          <a:lstStyle/>
          <a:p>
            <a:fld id="{2F21FA47-B5AE-488B-A0AD-14D44CFDD2EA}" type="datetimeFigureOut">
              <a:rPr lang="en-US" smtClean="0"/>
              <a:t>5/20/2023</a:t>
            </a:fld>
            <a:endParaRPr lang="en-US"/>
          </a:p>
        </p:txBody>
      </p:sp>
      <p:sp>
        <p:nvSpPr>
          <p:cNvPr id="5" name="Footer Placeholder 4">
            <a:extLst>
              <a:ext uri="{FF2B5EF4-FFF2-40B4-BE49-F238E27FC236}">
                <a16:creationId xmlns:a16="http://schemas.microsoft.com/office/drawing/2014/main" id="{9D5AEB2E-2BA5-F1C1-4296-A3094F0DF5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D99BAB-7134-4AA5-FB79-8CCB95818F67}"/>
              </a:ext>
            </a:extLst>
          </p:cNvPr>
          <p:cNvSpPr>
            <a:spLocks noGrp="1"/>
          </p:cNvSpPr>
          <p:nvPr>
            <p:ph type="sldNum" sz="quarter" idx="12"/>
          </p:nvPr>
        </p:nvSpPr>
        <p:spPr/>
        <p:txBody>
          <a:bodyPr/>
          <a:lstStyle/>
          <a:p>
            <a:fld id="{6F7A37E8-9F5A-4FCE-B123-ADA6F4310498}" type="slidenum">
              <a:rPr lang="en-US" smtClean="0"/>
              <a:t>‹#›</a:t>
            </a:fld>
            <a:endParaRPr lang="en-US"/>
          </a:p>
        </p:txBody>
      </p:sp>
    </p:spTree>
    <p:extLst>
      <p:ext uri="{BB962C8B-B14F-4D97-AF65-F5344CB8AC3E}">
        <p14:creationId xmlns:p14="http://schemas.microsoft.com/office/powerpoint/2010/main" val="27770862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09CA5E-76C4-9AF7-DA51-7EAC878CFEA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B2E87C9-F8FE-0D1E-B57B-FB86C500D89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1A4995-92DB-B676-49A0-F82B038D4ACF}"/>
              </a:ext>
            </a:extLst>
          </p:cNvPr>
          <p:cNvSpPr>
            <a:spLocks noGrp="1"/>
          </p:cNvSpPr>
          <p:nvPr>
            <p:ph type="dt" sz="half" idx="10"/>
          </p:nvPr>
        </p:nvSpPr>
        <p:spPr/>
        <p:txBody>
          <a:bodyPr/>
          <a:lstStyle/>
          <a:p>
            <a:fld id="{2F21FA47-B5AE-488B-A0AD-14D44CFDD2EA}" type="datetimeFigureOut">
              <a:rPr lang="en-US" smtClean="0"/>
              <a:t>5/20/2023</a:t>
            </a:fld>
            <a:endParaRPr lang="en-US"/>
          </a:p>
        </p:txBody>
      </p:sp>
      <p:sp>
        <p:nvSpPr>
          <p:cNvPr id="5" name="Footer Placeholder 4">
            <a:extLst>
              <a:ext uri="{FF2B5EF4-FFF2-40B4-BE49-F238E27FC236}">
                <a16:creationId xmlns:a16="http://schemas.microsoft.com/office/drawing/2014/main" id="{50A28A19-BB1A-C62B-21E6-61EBAD10D84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68A1E69-4B84-FE25-6E24-718E06D1297E}"/>
              </a:ext>
            </a:extLst>
          </p:cNvPr>
          <p:cNvSpPr>
            <a:spLocks noGrp="1"/>
          </p:cNvSpPr>
          <p:nvPr>
            <p:ph type="sldNum" sz="quarter" idx="12"/>
          </p:nvPr>
        </p:nvSpPr>
        <p:spPr/>
        <p:txBody>
          <a:bodyPr/>
          <a:lstStyle/>
          <a:p>
            <a:fld id="{6F7A37E8-9F5A-4FCE-B123-ADA6F4310498}" type="slidenum">
              <a:rPr lang="en-US" smtClean="0"/>
              <a:t>‹#›</a:t>
            </a:fld>
            <a:endParaRPr lang="en-US"/>
          </a:p>
        </p:txBody>
      </p:sp>
    </p:spTree>
    <p:extLst>
      <p:ext uri="{BB962C8B-B14F-4D97-AF65-F5344CB8AC3E}">
        <p14:creationId xmlns:p14="http://schemas.microsoft.com/office/powerpoint/2010/main" val="5169112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5937AC6-3B9E-9832-9A31-20302A48A4A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5C4AA8B-8C85-2BC3-D21A-C4BFBA83E1E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708765-776F-1FB0-B966-606FEFBDD84D}"/>
              </a:ext>
            </a:extLst>
          </p:cNvPr>
          <p:cNvSpPr>
            <a:spLocks noGrp="1"/>
          </p:cNvSpPr>
          <p:nvPr>
            <p:ph type="dt" sz="half" idx="10"/>
          </p:nvPr>
        </p:nvSpPr>
        <p:spPr/>
        <p:txBody>
          <a:bodyPr/>
          <a:lstStyle/>
          <a:p>
            <a:fld id="{2F21FA47-B5AE-488B-A0AD-14D44CFDD2EA}" type="datetimeFigureOut">
              <a:rPr lang="en-US" smtClean="0"/>
              <a:t>5/20/2023</a:t>
            </a:fld>
            <a:endParaRPr lang="en-US"/>
          </a:p>
        </p:txBody>
      </p:sp>
      <p:sp>
        <p:nvSpPr>
          <p:cNvPr id="5" name="Footer Placeholder 4">
            <a:extLst>
              <a:ext uri="{FF2B5EF4-FFF2-40B4-BE49-F238E27FC236}">
                <a16:creationId xmlns:a16="http://schemas.microsoft.com/office/drawing/2014/main" id="{8B741908-223A-340A-396B-8CAF28D3E0D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1EEDE97-A979-979D-42EA-A3A773DC63FE}"/>
              </a:ext>
            </a:extLst>
          </p:cNvPr>
          <p:cNvSpPr>
            <a:spLocks noGrp="1"/>
          </p:cNvSpPr>
          <p:nvPr>
            <p:ph type="sldNum" sz="quarter" idx="12"/>
          </p:nvPr>
        </p:nvSpPr>
        <p:spPr/>
        <p:txBody>
          <a:bodyPr/>
          <a:lstStyle/>
          <a:p>
            <a:fld id="{6F7A37E8-9F5A-4FCE-B123-ADA6F4310498}" type="slidenum">
              <a:rPr lang="en-US" smtClean="0"/>
              <a:t>‹#›</a:t>
            </a:fld>
            <a:endParaRPr lang="en-US"/>
          </a:p>
        </p:txBody>
      </p:sp>
    </p:spTree>
    <p:extLst>
      <p:ext uri="{BB962C8B-B14F-4D97-AF65-F5344CB8AC3E}">
        <p14:creationId xmlns:p14="http://schemas.microsoft.com/office/powerpoint/2010/main" val="27961407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E6914F-7649-2B62-A616-43296FDA00F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E43A4F5-A591-C77D-C29C-5C1AEF90480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40CA542-1E1E-B3E3-A042-D1C2ADF64310}"/>
              </a:ext>
            </a:extLst>
          </p:cNvPr>
          <p:cNvSpPr>
            <a:spLocks noGrp="1"/>
          </p:cNvSpPr>
          <p:nvPr>
            <p:ph type="dt" sz="half" idx="10"/>
          </p:nvPr>
        </p:nvSpPr>
        <p:spPr/>
        <p:txBody>
          <a:bodyPr/>
          <a:lstStyle/>
          <a:p>
            <a:fld id="{2F21FA47-B5AE-488B-A0AD-14D44CFDD2EA}" type="datetimeFigureOut">
              <a:rPr lang="en-US" smtClean="0"/>
              <a:t>5/20/2023</a:t>
            </a:fld>
            <a:endParaRPr lang="en-US"/>
          </a:p>
        </p:txBody>
      </p:sp>
      <p:sp>
        <p:nvSpPr>
          <p:cNvPr id="5" name="Footer Placeholder 4">
            <a:extLst>
              <a:ext uri="{FF2B5EF4-FFF2-40B4-BE49-F238E27FC236}">
                <a16:creationId xmlns:a16="http://schemas.microsoft.com/office/drawing/2014/main" id="{8EB5EEF2-F6CB-8CFA-646E-A76A8003E3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BE755F-599B-871B-C5E9-FB6ED3D6A533}"/>
              </a:ext>
            </a:extLst>
          </p:cNvPr>
          <p:cNvSpPr>
            <a:spLocks noGrp="1"/>
          </p:cNvSpPr>
          <p:nvPr>
            <p:ph type="sldNum" sz="quarter" idx="12"/>
          </p:nvPr>
        </p:nvSpPr>
        <p:spPr/>
        <p:txBody>
          <a:bodyPr/>
          <a:lstStyle/>
          <a:p>
            <a:fld id="{6F7A37E8-9F5A-4FCE-B123-ADA6F4310498}" type="slidenum">
              <a:rPr lang="en-US" smtClean="0"/>
              <a:t>‹#›</a:t>
            </a:fld>
            <a:endParaRPr lang="en-US"/>
          </a:p>
        </p:txBody>
      </p:sp>
    </p:spTree>
    <p:extLst>
      <p:ext uri="{BB962C8B-B14F-4D97-AF65-F5344CB8AC3E}">
        <p14:creationId xmlns:p14="http://schemas.microsoft.com/office/powerpoint/2010/main" val="23019594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2680C8-DF98-6A2F-94BD-D83471D6720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9C43692-E3EF-1D27-905F-EE9CE5136E2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E38CE99-E252-9E9D-CE41-62806CB40B98}"/>
              </a:ext>
            </a:extLst>
          </p:cNvPr>
          <p:cNvSpPr>
            <a:spLocks noGrp="1"/>
          </p:cNvSpPr>
          <p:nvPr>
            <p:ph type="dt" sz="half" idx="10"/>
          </p:nvPr>
        </p:nvSpPr>
        <p:spPr/>
        <p:txBody>
          <a:bodyPr/>
          <a:lstStyle/>
          <a:p>
            <a:fld id="{2F21FA47-B5AE-488B-A0AD-14D44CFDD2EA}" type="datetimeFigureOut">
              <a:rPr lang="en-US" smtClean="0"/>
              <a:t>5/20/2023</a:t>
            </a:fld>
            <a:endParaRPr lang="en-US"/>
          </a:p>
        </p:txBody>
      </p:sp>
      <p:sp>
        <p:nvSpPr>
          <p:cNvPr id="5" name="Footer Placeholder 4">
            <a:extLst>
              <a:ext uri="{FF2B5EF4-FFF2-40B4-BE49-F238E27FC236}">
                <a16:creationId xmlns:a16="http://schemas.microsoft.com/office/drawing/2014/main" id="{6D128869-1E7E-7250-9053-74A5C0B5A2B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CA6CFF2-4FA7-F080-23B3-31E087D4DA68}"/>
              </a:ext>
            </a:extLst>
          </p:cNvPr>
          <p:cNvSpPr>
            <a:spLocks noGrp="1"/>
          </p:cNvSpPr>
          <p:nvPr>
            <p:ph type="sldNum" sz="quarter" idx="12"/>
          </p:nvPr>
        </p:nvSpPr>
        <p:spPr/>
        <p:txBody>
          <a:bodyPr/>
          <a:lstStyle/>
          <a:p>
            <a:fld id="{6F7A37E8-9F5A-4FCE-B123-ADA6F4310498}" type="slidenum">
              <a:rPr lang="en-US" smtClean="0"/>
              <a:t>‹#›</a:t>
            </a:fld>
            <a:endParaRPr lang="en-US"/>
          </a:p>
        </p:txBody>
      </p:sp>
    </p:spTree>
    <p:extLst>
      <p:ext uri="{BB962C8B-B14F-4D97-AF65-F5344CB8AC3E}">
        <p14:creationId xmlns:p14="http://schemas.microsoft.com/office/powerpoint/2010/main" val="17940832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87EBE3-5360-0148-8F4C-A731DFF1A38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FB7CA88-267B-CFF0-E30B-90810295D93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3AE8B34-13C4-9D69-FA1F-05FFEAE32E8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F65BD99-55C6-4805-9256-8A1AE84FF5D9}"/>
              </a:ext>
            </a:extLst>
          </p:cNvPr>
          <p:cNvSpPr>
            <a:spLocks noGrp="1"/>
          </p:cNvSpPr>
          <p:nvPr>
            <p:ph type="dt" sz="half" idx="10"/>
          </p:nvPr>
        </p:nvSpPr>
        <p:spPr/>
        <p:txBody>
          <a:bodyPr/>
          <a:lstStyle/>
          <a:p>
            <a:fld id="{2F21FA47-B5AE-488B-A0AD-14D44CFDD2EA}" type="datetimeFigureOut">
              <a:rPr lang="en-US" smtClean="0"/>
              <a:t>5/20/2023</a:t>
            </a:fld>
            <a:endParaRPr lang="en-US"/>
          </a:p>
        </p:txBody>
      </p:sp>
      <p:sp>
        <p:nvSpPr>
          <p:cNvPr id="6" name="Footer Placeholder 5">
            <a:extLst>
              <a:ext uri="{FF2B5EF4-FFF2-40B4-BE49-F238E27FC236}">
                <a16:creationId xmlns:a16="http://schemas.microsoft.com/office/drawing/2014/main" id="{14557211-31ED-6420-D969-46CB5D7D2A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A3A840-DC63-5832-9A7F-918FBF597F54}"/>
              </a:ext>
            </a:extLst>
          </p:cNvPr>
          <p:cNvSpPr>
            <a:spLocks noGrp="1"/>
          </p:cNvSpPr>
          <p:nvPr>
            <p:ph type="sldNum" sz="quarter" idx="12"/>
          </p:nvPr>
        </p:nvSpPr>
        <p:spPr/>
        <p:txBody>
          <a:bodyPr/>
          <a:lstStyle/>
          <a:p>
            <a:fld id="{6F7A37E8-9F5A-4FCE-B123-ADA6F4310498}" type="slidenum">
              <a:rPr lang="en-US" smtClean="0"/>
              <a:t>‹#›</a:t>
            </a:fld>
            <a:endParaRPr lang="en-US"/>
          </a:p>
        </p:txBody>
      </p:sp>
    </p:spTree>
    <p:extLst>
      <p:ext uri="{BB962C8B-B14F-4D97-AF65-F5344CB8AC3E}">
        <p14:creationId xmlns:p14="http://schemas.microsoft.com/office/powerpoint/2010/main" val="7189407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C2D9EF-8FAC-E314-8CDA-D6B9AE9DE07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C97DA4F-6CAF-2DC2-AB8B-58488DB2D22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2264E6C-DEEB-92DE-B81C-3DAAB6DE180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7F19508-DA2F-A380-212D-7896E13FE60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843A0B3-E140-CD32-CA9F-D90A68E1273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A89AD36-D893-7F99-9231-F66CF66319B3}"/>
              </a:ext>
            </a:extLst>
          </p:cNvPr>
          <p:cNvSpPr>
            <a:spLocks noGrp="1"/>
          </p:cNvSpPr>
          <p:nvPr>
            <p:ph type="dt" sz="half" idx="10"/>
          </p:nvPr>
        </p:nvSpPr>
        <p:spPr/>
        <p:txBody>
          <a:bodyPr/>
          <a:lstStyle/>
          <a:p>
            <a:fld id="{2F21FA47-B5AE-488B-A0AD-14D44CFDD2EA}" type="datetimeFigureOut">
              <a:rPr lang="en-US" smtClean="0"/>
              <a:t>5/20/2023</a:t>
            </a:fld>
            <a:endParaRPr lang="en-US"/>
          </a:p>
        </p:txBody>
      </p:sp>
      <p:sp>
        <p:nvSpPr>
          <p:cNvPr id="8" name="Footer Placeholder 7">
            <a:extLst>
              <a:ext uri="{FF2B5EF4-FFF2-40B4-BE49-F238E27FC236}">
                <a16:creationId xmlns:a16="http://schemas.microsoft.com/office/drawing/2014/main" id="{C08F18CC-B939-E512-DD7D-DDE878E6EE2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AF8AE34-B15A-816E-700D-394DD7C460AF}"/>
              </a:ext>
            </a:extLst>
          </p:cNvPr>
          <p:cNvSpPr>
            <a:spLocks noGrp="1"/>
          </p:cNvSpPr>
          <p:nvPr>
            <p:ph type="sldNum" sz="quarter" idx="12"/>
          </p:nvPr>
        </p:nvSpPr>
        <p:spPr/>
        <p:txBody>
          <a:bodyPr/>
          <a:lstStyle/>
          <a:p>
            <a:fld id="{6F7A37E8-9F5A-4FCE-B123-ADA6F4310498}" type="slidenum">
              <a:rPr lang="en-US" smtClean="0"/>
              <a:t>‹#›</a:t>
            </a:fld>
            <a:endParaRPr lang="en-US"/>
          </a:p>
        </p:txBody>
      </p:sp>
    </p:spTree>
    <p:extLst>
      <p:ext uri="{BB962C8B-B14F-4D97-AF65-F5344CB8AC3E}">
        <p14:creationId xmlns:p14="http://schemas.microsoft.com/office/powerpoint/2010/main" val="23133220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EB2F3C-8538-1E34-CCED-D31DA5F5357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C35387D-E8A5-0A6D-6C29-B34826ED9FB4}"/>
              </a:ext>
            </a:extLst>
          </p:cNvPr>
          <p:cNvSpPr>
            <a:spLocks noGrp="1"/>
          </p:cNvSpPr>
          <p:nvPr>
            <p:ph type="dt" sz="half" idx="10"/>
          </p:nvPr>
        </p:nvSpPr>
        <p:spPr/>
        <p:txBody>
          <a:bodyPr/>
          <a:lstStyle/>
          <a:p>
            <a:fld id="{2F21FA47-B5AE-488B-A0AD-14D44CFDD2EA}" type="datetimeFigureOut">
              <a:rPr lang="en-US" smtClean="0"/>
              <a:t>5/20/2023</a:t>
            </a:fld>
            <a:endParaRPr lang="en-US"/>
          </a:p>
        </p:txBody>
      </p:sp>
      <p:sp>
        <p:nvSpPr>
          <p:cNvPr id="4" name="Footer Placeholder 3">
            <a:extLst>
              <a:ext uri="{FF2B5EF4-FFF2-40B4-BE49-F238E27FC236}">
                <a16:creationId xmlns:a16="http://schemas.microsoft.com/office/drawing/2014/main" id="{5B0BDA91-2770-5CC4-1E00-459D5AFBFB0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B420BC5-6790-5170-4AAB-BD10FBFDF051}"/>
              </a:ext>
            </a:extLst>
          </p:cNvPr>
          <p:cNvSpPr>
            <a:spLocks noGrp="1"/>
          </p:cNvSpPr>
          <p:nvPr>
            <p:ph type="sldNum" sz="quarter" idx="12"/>
          </p:nvPr>
        </p:nvSpPr>
        <p:spPr/>
        <p:txBody>
          <a:bodyPr/>
          <a:lstStyle/>
          <a:p>
            <a:fld id="{6F7A37E8-9F5A-4FCE-B123-ADA6F4310498}" type="slidenum">
              <a:rPr lang="en-US" smtClean="0"/>
              <a:t>‹#›</a:t>
            </a:fld>
            <a:endParaRPr lang="en-US"/>
          </a:p>
        </p:txBody>
      </p:sp>
    </p:spTree>
    <p:extLst>
      <p:ext uri="{BB962C8B-B14F-4D97-AF65-F5344CB8AC3E}">
        <p14:creationId xmlns:p14="http://schemas.microsoft.com/office/powerpoint/2010/main" val="30059278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4F55794-1106-035E-5A83-F96A25390CFE}"/>
              </a:ext>
            </a:extLst>
          </p:cNvPr>
          <p:cNvSpPr>
            <a:spLocks noGrp="1"/>
          </p:cNvSpPr>
          <p:nvPr>
            <p:ph type="dt" sz="half" idx="10"/>
          </p:nvPr>
        </p:nvSpPr>
        <p:spPr/>
        <p:txBody>
          <a:bodyPr/>
          <a:lstStyle/>
          <a:p>
            <a:fld id="{2F21FA47-B5AE-488B-A0AD-14D44CFDD2EA}" type="datetimeFigureOut">
              <a:rPr lang="en-US" smtClean="0"/>
              <a:t>5/20/2023</a:t>
            </a:fld>
            <a:endParaRPr lang="en-US"/>
          </a:p>
        </p:txBody>
      </p:sp>
      <p:sp>
        <p:nvSpPr>
          <p:cNvPr id="3" name="Footer Placeholder 2">
            <a:extLst>
              <a:ext uri="{FF2B5EF4-FFF2-40B4-BE49-F238E27FC236}">
                <a16:creationId xmlns:a16="http://schemas.microsoft.com/office/drawing/2014/main" id="{1F28C588-6CD8-E91E-57A4-C8F3B7C7485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106AC99-18C7-7D36-7B21-0DC1CAC51E41}"/>
              </a:ext>
            </a:extLst>
          </p:cNvPr>
          <p:cNvSpPr>
            <a:spLocks noGrp="1"/>
          </p:cNvSpPr>
          <p:nvPr>
            <p:ph type="sldNum" sz="quarter" idx="12"/>
          </p:nvPr>
        </p:nvSpPr>
        <p:spPr/>
        <p:txBody>
          <a:bodyPr/>
          <a:lstStyle/>
          <a:p>
            <a:fld id="{6F7A37E8-9F5A-4FCE-B123-ADA6F4310498}" type="slidenum">
              <a:rPr lang="en-US" smtClean="0"/>
              <a:t>‹#›</a:t>
            </a:fld>
            <a:endParaRPr lang="en-US"/>
          </a:p>
        </p:txBody>
      </p:sp>
    </p:spTree>
    <p:extLst>
      <p:ext uri="{BB962C8B-B14F-4D97-AF65-F5344CB8AC3E}">
        <p14:creationId xmlns:p14="http://schemas.microsoft.com/office/powerpoint/2010/main" val="11330825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D630A7-B24A-D55C-5160-0AF8C8612B3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BEA1B00-6552-6F8C-41CE-1F1534B6BF6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CBA93FA-E223-613A-AA30-8B353531BC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C9C1A61-85B4-CF9D-F862-55FCC96CCAF9}"/>
              </a:ext>
            </a:extLst>
          </p:cNvPr>
          <p:cNvSpPr>
            <a:spLocks noGrp="1"/>
          </p:cNvSpPr>
          <p:nvPr>
            <p:ph type="dt" sz="half" idx="10"/>
          </p:nvPr>
        </p:nvSpPr>
        <p:spPr/>
        <p:txBody>
          <a:bodyPr/>
          <a:lstStyle/>
          <a:p>
            <a:fld id="{2F21FA47-B5AE-488B-A0AD-14D44CFDD2EA}" type="datetimeFigureOut">
              <a:rPr lang="en-US" smtClean="0"/>
              <a:t>5/20/2023</a:t>
            </a:fld>
            <a:endParaRPr lang="en-US"/>
          </a:p>
        </p:txBody>
      </p:sp>
      <p:sp>
        <p:nvSpPr>
          <p:cNvPr id="6" name="Footer Placeholder 5">
            <a:extLst>
              <a:ext uri="{FF2B5EF4-FFF2-40B4-BE49-F238E27FC236}">
                <a16:creationId xmlns:a16="http://schemas.microsoft.com/office/drawing/2014/main" id="{EC3C6C95-B889-776F-B29E-644EE779FB7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AF0DD5A-6FD0-B6EE-2076-3D2B1E2EBC7A}"/>
              </a:ext>
            </a:extLst>
          </p:cNvPr>
          <p:cNvSpPr>
            <a:spLocks noGrp="1"/>
          </p:cNvSpPr>
          <p:nvPr>
            <p:ph type="sldNum" sz="quarter" idx="12"/>
          </p:nvPr>
        </p:nvSpPr>
        <p:spPr/>
        <p:txBody>
          <a:bodyPr/>
          <a:lstStyle/>
          <a:p>
            <a:fld id="{6F7A37E8-9F5A-4FCE-B123-ADA6F4310498}" type="slidenum">
              <a:rPr lang="en-US" smtClean="0"/>
              <a:t>‹#›</a:t>
            </a:fld>
            <a:endParaRPr lang="en-US"/>
          </a:p>
        </p:txBody>
      </p:sp>
    </p:spTree>
    <p:extLst>
      <p:ext uri="{BB962C8B-B14F-4D97-AF65-F5344CB8AC3E}">
        <p14:creationId xmlns:p14="http://schemas.microsoft.com/office/powerpoint/2010/main" val="28333620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1EC10F-2178-670C-F1F8-B5415EFE553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E834D01-5200-435A-7B69-054299470E0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FDE55C2-C7A6-4834-FC52-02E1DAD06E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48B4A86-B6A2-D19E-CC18-CCB8DF1AFF8A}"/>
              </a:ext>
            </a:extLst>
          </p:cNvPr>
          <p:cNvSpPr>
            <a:spLocks noGrp="1"/>
          </p:cNvSpPr>
          <p:nvPr>
            <p:ph type="dt" sz="half" idx="10"/>
          </p:nvPr>
        </p:nvSpPr>
        <p:spPr/>
        <p:txBody>
          <a:bodyPr/>
          <a:lstStyle/>
          <a:p>
            <a:fld id="{2F21FA47-B5AE-488B-A0AD-14D44CFDD2EA}" type="datetimeFigureOut">
              <a:rPr lang="en-US" smtClean="0"/>
              <a:t>5/20/2023</a:t>
            </a:fld>
            <a:endParaRPr lang="en-US"/>
          </a:p>
        </p:txBody>
      </p:sp>
      <p:sp>
        <p:nvSpPr>
          <p:cNvPr id="6" name="Footer Placeholder 5">
            <a:extLst>
              <a:ext uri="{FF2B5EF4-FFF2-40B4-BE49-F238E27FC236}">
                <a16:creationId xmlns:a16="http://schemas.microsoft.com/office/drawing/2014/main" id="{BB2C416C-2D50-556A-EC06-7B76018440F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C8E2F66-2591-04DB-3ED0-FC6BAA7D2753}"/>
              </a:ext>
            </a:extLst>
          </p:cNvPr>
          <p:cNvSpPr>
            <a:spLocks noGrp="1"/>
          </p:cNvSpPr>
          <p:nvPr>
            <p:ph type="sldNum" sz="quarter" idx="12"/>
          </p:nvPr>
        </p:nvSpPr>
        <p:spPr/>
        <p:txBody>
          <a:bodyPr/>
          <a:lstStyle/>
          <a:p>
            <a:fld id="{6F7A37E8-9F5A-4FCE-B123-ADA6F4310498}" type="slidenum">
              <a:rPr lang="en-US" smtClean="0"/>
              <a:t>‹#›</a:t>
            </a:fld>
            <a:endParaRPr lang="en-US"/>
          </a:p>
        </p:txBody>
      </p:sp>
    </p:spTree>
    <p:extLst>
      <p:ext uri="{BB962C8B-B14F-4D97-AF65-F5344CB8AC3E}">
        <p14:creationId xmlns:p14="http://schemas.microsoft.com/office/powerpoint/2010/main" val="5702189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30000"/>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6549A72-C391-E8D7-89EC-CC2FB6ED3D9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DCED161-C7B1-2F7F-9761-13A0DBCEE7B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5A9FE08-3641-7DBB-B6EB-524DA8A3B4B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21FA47-B5AE-488B-A0AD-14D44CFDD2EA}" type="datetimeFigureOut">
              <a:rPr lang="en-US" smtClean="0"/>
              <a:t>5/20/2023</a:t>
            </a:fld>
            <a:endParaRPr lang="en-US"/>
          </a:p>
        </p:txBody>
      </p:sp>
      <p:sp>
        <p:nvSpPr>
          <p:cNvPr id="5" name="Footer Placeholder 4">
            <a:extLst>
              <a:ext uri="{FF2B5EF4-FFF2-40B4-BE49-F238E27FC236}">
                <a16:creationId xmlns:a16="http://schemas.microsoft.com/office/drawing/2014/main" id="{8817599E-DF1A-620C-B277-32058C1B8A5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3C6D85-042B-D5D0-48BB-0608C57DC8C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7A37E8-9F5A-4FCE-B123-ADA6F4310498}" type="slidenum">
              <a:rPr lang="en-US" smtClean="0"/>
              <a:t>‹#›</a:t>
            </a:fld>
            <a:endParaRPr lang="en-US"/>
          </a:p>
        </p:txBody>
      </p:sp>
    </p:spTree>
    <p:extLst>
      <p:ext uri="{BB962C8B-B14F-4D97-AF65-F5344CB8AC3E}">
        <p14:creationId xmlns:p14="http://schemas.microsoft.com/office/powerpoint/2010/main" val="37462414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74F4B19-8879-0120-F8D5-70CC9ED947A9}"/>
              </a:ext>
            </a:extLst>
          </p:cNvPr>
          <p:cNvSpPr>
            <a:spLocks noGrp="1"/>
          </p:cNvSpPr>
          <p:nvPr>
            <p:ph idx="1"/>
          </p:nvPr>
        </p:nvSpPr>
        <p:spPr/>
        <p:txBody>
          <a:bodyPr>
            <a:normAutofit fontScale="70000" lnSpcReduction="20000"/>
          </a:bodyPr>
          <a:lstStyle/>
          <a:p>
            <a:pPr marL="0" indent="0" algn="ctr">
              <a:buNone/>
            </a:pPr>
            <a:r>
              <a:rPr lang="en-US" sz="6500" b="1" dirty="0">
                <a:solidFill>
                  <a:srgbClr val="FFFFCC"/>
                </a:solidFill>
              </a:rPr>
              <a:t>May the Lord be praised </a:t>
            </a:r>
          </a:p>
          <a:p>
            <a:pPr marL="0" indent="0" algn="ctr">
              <a:buNone/>
            </a:pPr>
            <a:r>
              <a:rPr lang="en-US" sz="6500" b="1" dirty="0">
                <a:solidFill>
                  <a:srgbClr val="FFFFCC"/>
                </a:solidFill>
              </a:rPr>
              <a:t>by our service for him </a:t>
            </a:r>
          </a:p>
          <a:p>
            <a:pPr marL="0" indent="0" algn="ctr">
              <a:buNone/>
            </a:pPr>
            <a:r>
              <a:rPr lang="en-US" sz="6500" b="1" dirty="0">
                <a:solidFill>
                  <a:srgbClr val="FFFFCC"/>
                </a:solidFill>
              </a:rPr>
              <a:t>and may all who open this file be blessed.</a:t>
            </a:r>
          </a:p>
          <a:p>
            <a:pPr marL="0" indent="0" algn="ctr">
              <a:buNone/>
            </a:pPr>
            <a:endParaRPr lang="en-US" sz="3600" b="1" dirty="0">
              <a:solidFill>
                <a:srgbClr val="FFFFCC"/>
              </a:solidFill>
            </a:endParaRPr>
          </a:p>
          <a:p>
            <a:pPr marL="0" indent="0" algn="ctr">
              <a:buNone/>
            </a:pPr>
            <a:endParaRPr lang="en-US" sz="3600" b="1" dirty="0">
              <a:solidFill>
                <a:srgbClr val="FFFFCC"/>
              </a:solidFill>
            </a:endParaRPr>
          </a:p>
          <a:p>
            <a:pPr marL="0" indent="0" algn="ctr">
              <a:buNone/>
            </a:pPr>
            <a:endParaRPr lang="en-US" sz="3600" b="1" dirty="0">
              <a:solidFill>
                <a:srgbClr val="FFFFCC"/>
              </a:solidFill>
            </a:endParaRPr>
          </a:p>
          <a:p>
            <a:pPr marL="0" indent="0" algn="ctr">
              <a:buNone/>
            </a:pPr>
            <a:r>
              <a:rPr lang="en-US" sz="3600" b="1" dirty="0">
                <a:solidFill>
                  <a:srgbClr val="FFFFCC"/>
                </a:solidFill>
              </a:rPr>
              <a:t>For personal use only.</a:t>
            </a:r>
          </a:p>
          <a:p>
            <a:pPr marL="0" indent="0" algn="ctr">
              <a:buNone/>
            </a:pPr>
            <a:r>
              <a:rPr lang="en-US" sz="3600" b="1" dirty="0">
                <a:solidFill>
                  <a:srgbClr val="FFFFCC"/>
                </a:solidFill>
              </a:rPr>
              <a:t>Please do not forward or duplicate.</a:t>
            </a:r>
          </a:p>
          <a:p>
            <a:pPr marL="0" indent="0" algn="ctr">
              <a:buNone/>
            </a:pPr>
            <a:endParaRPr lang="en-US" sz="3600" b="1" dirty="0">
              <a:solidFill>
                <a:srgbClr val="FFFFCC"/>
              </a:solidFill>
            </a:endParaRPr>
          </a:p>
          <a:p>
            <a:pPr marL="0" indent="0" algn="ctr">
              <a:buNone/>
            </a:pPr>
            <a:endParaRPr lang="en-US" sz="3600" b="1" dirty="0">
              <a:solidFill>
                <a:srgbClr val="FFFFCC"/>
              </a:solidFill>
            </a:endParaRPr>
          </a:p>
        </p:txBody>
      </p:sp>
    </p:spTree>
    <p:extLst>
      <p:ext uri="{BB962C8B-B14F-4D97-AF65-F5344CB8AC3E}">
        <p14:creationId xmlns:p14="http://schemas.microsoft.com/office/powerpoint/2010/main" val="25756285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22B3C5-5A7D-DF60-397C-BEE83F55456C}"/>
              </a:ext>
            </a:extLst>
          </p:cNvPr>
          <p:cNvSpPr>
            <a:spLocks noGrp="1"/>
          </p:cNvSpPr>
          <p:nvPr>
            <p:ph type="title"/>
          </p:nvPr>
        </p:nvSpPr>
        <p:spPr>
          <a:xfrm>
            <a:off x="371474" y="327025"/>
            <a:ext cx="11544301" cy="1325563"/>
          </a:xfrm>
        </p:spPr>
        <p:txBody>
          <a:bodyPr>
            <a:normAutofit/>
          </a:bodyPr>
          <a:lstStyle/>
          <a:p>
            <a:pPr>
              <a:tabLst>
                <a:tab pos="685800" algn="l"/>
              </a:tabLst>
            </a:pPr>
            <a:r>
              <a:rPr lang="en-US" sz="3600" b="1" dirty="0">
                <a:solidFill>
                  <a:srgbClr val="FFFFCC"/>
                </a:solidFill>
                <a:latin typeface="+mn-lt"/>
              </a:rPr>
              <a:t>b.	Six Mythconceptions concerning the First Testament</a:t>
            </a:r>
          </a:p>
        </p:txBody>
      </p:sp>
      <p:sp>
        <p:nvSpPr>
          <p:cNvPr id="3" name="Content Placeholder 2">
            <a:extLst>
              <a:ext uri="{FF2B5EF4-FFF2-40B4-BE49-F238E27FC236}">
                <a16:creationId xmlns:a16="http://schemas.microsoft.com/office/drawing/2014/main" id="{35D0E5A5-D95F-3778-F775-9428EBA674FA}"/>
              </a:ext>
            </a:extLst>
          </p:cNvPr>
          <p:cNvSpPr>
            <a:spLocks noGrp="1"/>
          </p:cNvSpPr>
          <p:nvPr>
            <p:ph idx="1"/>
          </p:nvPr>
        </p:nvSpPr>
        <p:spPr>
          <a:xfrm>
            <a:off x="838200" y="1428750"/>
            <a:ext cx="10991850" cy="4748213"/>
          </a:xfrm>
        </p:spPr>
        <p:txBody>
          <a:bodyPr>
            <a:normAutofit/>
          </a:bodyPr>
          <a:lstStyle/>
          <a:p>
            <a:pPr marL="233363" indent="0" algn="ctr">
              <a:spcBef>
                <a:spcPts val="0"/>
              </a:spcBef>
              <a:buNone/>
              <a:tabLst>
                <a:tab pos="640080" algn="l"/>
              </a:tabLst>
            </a:pPr>
            <a:endParaRPr lang="en-US" sz="2400" dirty="0">
              <a:solidFill>
                <a:srgbClr val="FAD490"/>
              </a:solidFill>
              <a:latin typeface="Source Sans Pro Black" panose="020B0803030403020204" pitchFamily="34" charset="0"/>
              <a:ea typeface="Source Sans Pro Black" panose="020B0803030403020204" pitchFamily="34" charset="0"/>
            </a:endParaRPr>
          </a:p>
          <a:p>
            <a:pPr marL="233363" indent="0">
              <a:spcBef>
                <a:spcPts val="0"/>
              </a:spcBef>
              <a:spcAft>
                <a:spcPts val="1800"/>
              </a:spcAft>
              <a:buNone/>
              <a:tabLst>
                <a:tab pos="640080" algn="l"/>
              </a:tabLst>
            </a:pPr>
            <a:r>
              <a:rPr lang="en-US" sz="3600" b="1" dirty="0">
                <a:solidFill>
                  <a:srgbClr val="FFFFCC"/>
                </a:solidFill>
                <a:ea typeface="Source Sans Pro Black" panose="020B0803030403020204" pitchFamily="34" charset="0"/>
              </a:rPr>
              <a:t>(1)	The Ritualistic Mythconception</a:t>
            </a:r>
          </a:p>
          <a:p>
            <a:pPr marL="233363" indent="0">
              <a:spcBef>
                <a:spcPts val="0"/>
              </a:spcBef>
              <a:spcAft>
                <a:spcPts val="1800"/>
              </a:spcAft>
              <a:buNone/>
              <a:tabLst>
                <a:tab pos="640080" algn="l"/>
              </a:tabLst>
            </a:pPr>
            <a:endParaRPr lang="en-US" sz="3600" b="1" dirty="0">
              <a:solidFill>
                <a:srgbClr val="FFFFCC"/>
              </a:solidFill>
              <a:ea typeface="Source Sans Pro Black" panose="020B0803030403020204" pitchFamily="34" charset="0"/>
            </a:endParaRPr>
          </a:p>
          <a:p>
            <a:pPr marL="914400" indent="0">
              <a:lnSpc>
                <a:spcPct val="100000"/>
              </a:lnSpc>
              <a:spcBef>
                <a:spcPts val="0"/>
              </a:spcBef>
              <a:spcAft>
                <a:spcPts val="1800"/>
              </a:spcAft>
              <a:buNone/>
              <a:tabLst>
                <a:tab pos="862013" algn="l"/>
              </a:tabLst>
            </a:pPr>
            <a:r>
              <a:rPr lang="en-US" sz="3600" b="1" dirty="0">
                <a:solidFill>
                  <a:srgbClr val="FFFFCC"/>
                </a:solidFill>
                <a:effectLst/>
                <a:ea typeface="Calibri" panose="020F0502020204030204" pitchFamily="34" charset="0"/>
              </a:rPr>
              <a:t>The First Testament is preoccupied with boring ritualistic trivia, in any case declared to be obsolete in Christ.</a:t>
            </a:r>
            <a:endParaRPr lang="en-US" sz="3600" b="1" dirty="0">
              <a:solidFill>
                <a:srgbClr val="FFFFCC"/>
              </a:solidFill>
              <a:ea typeface="Source Sans Pro Black" panose="020B0803030403020204" pitchFamily="34" charset="0"/>
            </a:endParaRPr>
          </a:p>
          <a:p>
            <a:pPr marL="0" indent="0">
              <a:buNone/>
            </a:pPr>
            <a:endParaRPr lang="en-US" dirty="0"/>
          </a:p>
        </p:txBody>
      </p:sp>
    </p:spTree>
    <p:extLst>
      <p:ext uri="{BB962C8B-B14F-4D97-AF65-F5344CB8AC3E}">
        <p14:creationId xmlns:p14="http://schemas.microsoft.com/office/powerpoint/2010/main" val="190631671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D3D32B-CECA-4D37-8C3C-68D1D17D919F}"/>
              </a:ext>
            </a:extLst>
          </p:cNvPr>
          <p:cNvSpPr>
            <a:spLocks noGrp="1"/>
          </p:cNvSpPr>
          <p:nvPr>
            <p:ph type="title"/>
          </p:nvPr>
        </p:nvSpPr>
        <p:spPr/>
        <p:txBody>
          <a:bodyPr/>
          <a:lstStyle/>
          <a:p>
            <a:pPr defTabSz="548640"/>
            <a:endParaRPr lang="en-US">
              <a:solidFill>
                <a:srgbClr val="FFFFCC"/>
              </a:solidFill>
            </a:endParaRPr>
          </a:p>
        </p:txBody>
      </p:sp>
      <p:graphicFrame>
        <p:nvGraphicFramePr>
          <p:cNvPr id="4" name="Content Placeholder 3">
            <a:extLst>
              <a:ext uri="{FF2B5EF4-FFF2-40B4-BE49-F238E27FC236}">
                <a16:creationId xmlns:a16="http://schemas.microsoft.com/office/drawing/2014/main" id="{E68D86B8-C91E-44A4-89FA-78656BFC78BD}"/>
              </a:ext>
            </a:extLst>
          </p:cNvPr>
          <p:cNvGraphicFramePr>
            <a:graphicFrameLocks noGrp="1"/>
          </p:cNvGraphicFramePr>
          <p:nvPr>
            <p:ph idx="1"/>
          </p:nvPr>
        </p:nvGraphicFramePr>
        <p:xfrm>
          <a:off x="275771" y="69845"/>
          <a:ext cx="11669486" cy="6677563"/>
        </p:xfrm>
        <a:graphic>
          <a:graphicData uri="http://schemas.openxmlformats.org/drawingml/2006/table">
            <a:tbl>
              <a:tblPr>
                <a:tableStyleId>{5C22544A-7EE6-4342-B048-85BDC9FD1C3A}</a:tableStyleId>
              </a:tblPr>
              <a:tblGrid>
                <a:gridCol w="6658429">
                  <a:extLst>
                    <a:ext uri="{9D8B030D-6E8A-4147-A177-3AD203B41FA5}">
                      <a16:colId xmlns:a16="http://schemas.microsoft.com/office/drawing/2014/main" val="530301601"/>
                    </a:ext>
                  </a:extLst>
                </a:gridCol>
                <a:gridCol w="5011057">
                  <a:extLst>
                    <a:ext uri="{9D8B030D-6E8A-4147-A177-3AD203B41FA5}">
                      <a16:colId xmlns:a16="http://schemas.microsoft.com/office/drawing/2014/main" val="1103872485"/>
                    </a:ext>
                  </a:extLst>
                </a:gridCol>
              </a:tblGrid>
              <a:tr h="429616">
                <a:tc>
                  <a:txBody>
                    <a:bodyPr/>
                    <a:lstStyle/>
                    <a:p>
                      <a:pPr marL="0" marR="0" indent="0" algn="ctr">
                        <a:lnSpc>
                          <a:spcPct val="115000"/>
                        </a:lnSpc>
                        <a:spcBef>
                          <a:spcPts val="0"/>
                        </a:spcBef>
                        <a:spcAft>
                          <a:spcPts val="0"/>
                        </a:spcAft>
                      </a:pPr>
                      <a:r>
                        <a:rPr lang="en-US" sz="2800" b="1" dirty="0">
                          <a:solidFill>
                            <a:srgbClr val="220000"/>
                          </a:solidFill>
                          <a:effectLst/>
                        </a:rPr>
                        <a:t>Genesis 9:1–7</a:t>
                      </a:r>
                      <a:endParaRPr lang="en-US" sz="2800" b="1"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txBody>
                  <a:tcPr marL="51994" marR="51994" marT="0" marB="0" anchor="ctr">
                    <a:solidFill>
                      <a:srgbClr val="FFFF99"/>
                    </a:solidFill>
                  </a:tcPr>
                </a:tc>
                <a:tc>
                  <a:txBody>
                    <a:bodyPr/>
                    <a:lstStyle/>
                    <a:p>
                      <a:pPr marL="0" marR="0" indent="0" algn="ctr">
                        <a:lnSpc>
                          <a:spcPct val="115000"/>
                        </a:lnSpc>
                        <a:spcBef>
                          <a:spcPts val="0"/>
                        </a:spcBef>
                        <a:spcAft>
                          <a:spcPts val="0"/>
                        </a:spcAft>
                      </a:pPr>
                      <a:r>
                        <a:rPr lang="en-US" sz="2800" b="1" dirty="0">
                          <a:solidFill>
                            <a:srgbClr val="220000"/>
                          </a:solidFill>
                          <a:effectLst/>
                        </a:rPr>
                        <a:t>Genesis 1:29–30</a:t>
                      </a:r>
                      <a:endParaRPr lang="en-US" sz="2800" b="1"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txBody>
                  <a:tcPr marL="51994" marR="51994" marT="0" marB="0" anchor="ctr">
                    <a:solidFill>
                      <a:srgbClr val="FFFF99"/>
                    </a:solidFill>
                  </a:tcPr>
                </a:tc>
                <a:extLst>
                  <a:ext uri="{0D108BD9-81ED-4DB2-BD59-A6C34878D82A}">
                    <a16:rowId xmlns:a16="http://schemas.microsoft.com/office/drawing/2014/main" val="4138931002"/>
                  </a:ext>
                </a:extLst>
              </a:tr>
              <a:tr h="6215664">
                <a:tc>
                  <a:txBody>
                    <a:bodyPr/>
                    <a:lstStyle/>
                    <a:p>
                      <a:pPr marL="0" marR="0" indent="0">
                        <a:lnSpc>
                          <a:spcPct val="115000"/>
                        </a:lnSpc>
                        <a:spcBef>
                          <a:spcPts val="0"/>
                        </a:spcBef>
                        <a:spcAft>
                          <a:spcPts val="0"/>
                        </a:spcAft>
                        <a:tabLst>
                          <a:tab pos="224790" algn="l"/>
                        </a:tabLst>
                      </a:pPr>
                      <a:r>
                        <a:rPr lang="en-US" sz="2400" b="1" dirty="0">
                          <a:solidFill>
                            <a:srgbClr val="220000"/>
                          </a:solidFill>
                          <a:effectLst/>
                          <a:latin typeface="+mn-lt"/>
                        </a:rPr>
                        <a:t> </a:t>
                      </a:r>
                      <a:r>
                        <a:rPr lang="en-US" sz="2400" b="1" baseline="30000" dirty="0">
                          <a:solidFill>
                            <a:srgbClr val="220000"/>
                          </a:solidFill>
                          <a:effectLst/>
                          <a:latin typeface="+mn-lt"/>
                        </a:rPr>
                        <a:t>4</a:t>
                      </a:r>
                      <a:r>
                        <a:rPr lang="en-US" sz="2400" b="1" dirty="0">
                          <a:solidFill>
                            <a:srgbClr val="220000"/>
                          </a:solidFill>
                          <a:effectLst/>
                          <a:latin typeface="+mn-lt"/>
                        </a:rPr>
                        <a:t>	Surely, the flesh with its life—</a:t>
                      </a:r>
                    </a:p>
                    <a:p>
                      <a:pPr marL="0" marR="0" indent="0">
                        <a:lnSpc>
                          <a:spcPct val="115000"/>
                        </a:lnSpc>
                        <a:spcBef>
                          <a:spcPts val="0"/>
                        </a:spcBef>
                        <a:spcAft>
                          <a:spcPts val="0"/>
                        </a:spcAft>
                        <a:tabLst>
                          <a:tab pos="224790" algn="l"/>
                        </a:tabLst>
                      </a:pPr>
                      <a:r>
                        <a:rPr lang="en-US" sz="2400" b="1" dirty="0">
                          <a:solidFill>
                            <a:srgbClr val="220000"/>
                          </a:solidFill>
                          <a:effectLst/>
                          <a:latin typeface="+mn-lt"/>
                        </a:rPr>
                        <a:t>		its blood you may not eat.</a:t>
                      </a:r>
                      <a:endParaRPr lang="en-US" sz="2800" b="1" dirty="0">
                        <a:solidFill>
                          <a:srgbClr val="220000"/>
                        </a:solidFill>
                        <a:effectLst/>
                        <a:latin typeface="+mn-lt"/>
                      </a:endParaRPr>
                    </a:p>
                    <a:p>
                      <a:pPr marL="0" marR="0" indent="0">
                        <a:lnSpc>
                          <a:spcPct val="115000"/>
                        </a:lnSpc>
                        <a:spcBef>
                          <a:spcPts val="0"/>
                        </a:spcBef>
                        <a:spcAft>
                          <a:spcPts val="0"/>
                        </a:spcAft>
                        <a:tabLst>
                          <a:tab pos="224790" algn="l"/>
                        </a:tabLst>
                      </a:pPr>
                      <a:r>
                        <a:rPr lang="en-US" sz="2400" b="1" baseline="30000" dirty="0">
                          <a:solidFill>
                            <a:srgbClr val="220000"/>
                          </a:solidFill>
                          <a:effectLst/>
                          <a:latin typeface="+mn-lt"/>
                        </a:rPr>
                        <a:t>5</a:t>
                      </a:r>
                      <a:r>
                        <a:rPr lang="en-US" sz="2400" b="1" dirty="0">
                          <a:solidFill>
                            <a:srgbClr val="220000"/>
                          </a:solidFill>
                          <a:effectLst/>
                          <a:latin typeface="+mn-lt"/>
                        </a:rPr>
                        <a:t>	And surely your life for your blood I will require—</a:t>
                      </a:r>
                      <a:endParaRPr lang="en-US" sz="2800" b="1" dirty="0">
                        <a:solidFill>
                          <a:srgbClr val="220000"/>
                        </a:solidFill>
                        <a:effectLst/>
                        <a:latin typeface="+mn-lt"/>
                      </a:endParaRPr>
                    </a:p>
                    <a:p>
                      <a:pPr marL="0" marR="0" indent="0">
                        <a:lnSpc>
                          <a:spcPct val="115000"/>
                        </a:lnSpc>
                        <a:spcBef>
                          <a:spcPts val="0"/>
                        </a:spcBef>
                        <a:spcAft>
                          <a:spcPts val="0"/>
                        </a:spcAft>
                        <a:tabLst>
                          <a:tab pos="224790" algn="l"/>
                        </a:tabLst>
                      </a:pPr>
                      <a:r>
                        <a:rPr lang="en-US" sz="2400" b="1" dirty="0">
                          <a:solidFill>
                            <a:srgbClr val="220000"/>
                          </a:solidFill>
                          <a:effectLst/>
                          <a:latin typeface="+mn-lt"/>
                        </a:rPr>
                        <a:t>	from every animal I will require it,</a:t>
                      </a:r>
                      <a:endParaRPr lang="en-US" sz="2800" b="1" dirty="0">
                        <a:solidFill>
                          <a:srgbClr val="220000"/>
                        </a:solidFill>
                        <a:effectLst/>
                        <a:latin typeface="+mn-lt"/>
                      </a:endParaRPr>
                    </a:p>
                    <a:p>
                      <a:pPr marL="0" marR="0" indent="0">
                        <a:lnSpc>
                          <a:spcPct val="115000"/>
                        </a:lnSpc>
                        <a:spcBef>
                          <a:spcPts val="0"/>
                        </a:spcBef>
                        <a:spcAft>
                          <a:spcPts val="0"/>
                        </a:spcAft>
                        <a:tabLst>
                          <a:tab pos="224790" algn="l"/>
                        </a:tabLst>
                      </a:pPr>
                      <a:r>
                        <a:rPr lang="en-US" sz="2400" b="1" dirty="0">
                          <a:solidFill>
                            <a:srgbClr val="220000"/>
                          </a:solidFill>
                          <a:effectLst/>
                          <a:latin typeface="+mn-lt"/>
                        </a:rPr>
                        <a:t>		and from humans, from every man’s brother </a:t>
                      </a:r>
                      <a:endParaRPr lang="en-US" sz="2800" b="1" dirty="0">
                        <a:solidFill>
                          <a:srgbClr val="220000"/>
                        </a:solidFill>
                        <a:effectLst/>
                        <a:latin typeface="+mn-lt"/>
                      </a:endParaRPr>
                    </a:p>
                    <a:p>
                      <a:pPr marL="0" marR="0" indent="0">
                        <a:lnSpc>
                          <a:spcPct val="115000"/>
                        </a:lnSpc>
                        <a:spcBef>
                          <a:spcPts val="0"/>
                        </a:spcBef>
                        <a:spcAft>
                          <a:spcPts val="0"/>
                        </a:spcAft>
                        <a:tabLst>
                          <a:tab pos="224790" algn="l"/>
                        </a:tabLst>
                      </a:pPr>
                      <a:r>
                        <a:rPr lang="en-US" sz="2400" b="1" dirty="0">
                          <a:solidFill>
                            <a:srgbClr val="220000"/>
                          </a:solidFill>
                          <a:effectLst/>
                          <a:latin typeface="+mn-lt"/>
                        </a:rPr>
                        <a:t>	I will require the life of the man.</a:t>
                      </a:r>
                      <a:endParaRPr lang="en-US" sz="2800" b="1" dirty="0">
                        <a:solidFill>
                          <a:srgbClr val="220000"/>
                        </a:solidFill>
                        <a:effectLst/>
                        <a:latin typeface="+mn-lt"/>
                      </a:endParaRPr>
                    </a:p>
                    <a:p>
                      <a:pPr marL="0" marR="0" indent="0">
                        <a:lnSpc>
                          <a:spcPct val="115000"/>
                        </a:lnSpc>
                        <a:spcBef>
                          <a:spcPts val="0"/>
                        </a:spcBef>
                        <a:spcAft>
                          <a:spcPts val="0"/>
                        </a:spcAft>
                        <a:tabLst>
                          <a:tab pos="224790" algn="l"/>
                        </a:tabLst>
                      </a:pPr>
                      <a:r>
                        <a:rPr lang="en-US" sz="2400" b="1" baseline="30000" dirty="0">
                          <a:solidFill>
                            <a:srgbClr val="220000"/>
                          </a:solidFill>
                          <a:effectLst/>
                          <a:latin typeface="+mn-lt"/>
                        </a:rPr>
                        <a:t>6</a:t>
                      </a:r>
                      <a:r>
                        <a:rPr lang="en-US" sz="2400" b="1" dirty="0">
                          <a:solidFill>
                            <a:srgbClr val="220000"/>
                          </a:solidFill>
                          <a:effectLst/>
                          <a:latin typeface="+mn-lt"/>
                        </a:rPr>
                        <a:t>		Whoever sheds human’s blood</a:t>
                      </a:r>
                      <a:endParaRPr lang="en-US" sz="2800" b="1" dirty="0">
                        <a:solidFill>
                          <a:srgbClr val="220000"/>
                        </a:solidFill>
                        <a:effectLst/>
                        <a:latin typeface="+mn-lt"/>
                      </a:endParaRPr>
                    </a:p>
                    <a:p>
                      <a:pPr marL="0" marR="0" indent="0">
                        <a:lnSpc>
                          <a:spcPct val="115000"/>
                        </a:lnSpc>
                        <a:spcBef>
                          <a:spcPts val="0"/>
                        </a:spcBef>
                        <a:spcAft>
                          <a:spcPts val="0"/>
                        </a:spcAft>
                        <a:tabLst>
                          <a:tab pos="224790" algn="l"/>
                        </a:tabLst>
                      </a:pPr>
                      <a:r>
                        <a:rPr lang="en-US" sz="2400" b="1" dirty="0">
                          <a:solidFill>
                            <a:srgbClr val="220000"/>
                          </a:solidFill>
                          <a:effectLst/>
                          <a:latin typeface="+mn-lt"/>
                        </a:rPr>
                        <a:t>	by a human shall his blood be shed.</a:t>
                      </a:r>
                      <a:endParaRPr lang="en-US" sz="2800" b="1" dirty="0">
                        <a:solidFill>
                          <a:srgbClr val="220000"/>
                        </a:solidFill>
                        <a:effectLst/>
                        <a:latin typeface="+mn-lt"/>
                      </a:endParaRPr>
                    </a:p>
                    <a:p>
                      <a:pPr marL="0" marR="0" indent="0">
                        <a:lnSpc>
                          <a:spcPct val="115000"/>
                        </a:lnSpc>
                        <a:spcBef>
                          <a:spcPts val="0"/>
                        </a:spcBef>
                        <a:spcAft>
                          <a:spcPts val="0"/>
                        </a:spcAft>
                        <a:tabLst>
                          <a:tab pos="224790" algn="l"/>
                        </a:tabLst>
                      </a:pPr>
                      <a:r>
                        <a:rPr lang="en-US" sz="2400" b="1" dirty="0">
                          <a:solidFill>
                            <a:srgbClr val="220000"/>
                          </a:solidFill>
                          <a:effectLst/>
                          <a:latin typeface="+mn-lt"/>
                        </a:rPr>
                        <a:t>		because as the image of God </a:t>
                      </a:r>
                    </a:p>
                    <a:p>
                      <a:pPr marL="0" marR="0" indent="0">
                        <a:lnSpc>
                          <a:spcPct val="115000"/>
                        </a:lnSpc>
                        <a:spcBef>
                          <a:spcPts val="0"/>
                        </a:spcBef>
                        <a:spcAft>
                          <a:spcPts val="0"/>
                        </a:spcAft>
                        <a:tabLst>
                          <a:tab pos="224790" algn="l"/>
                        </a:tabLst>
                      </a:pPr>
                      <a:r>
                        <a:rPr lang="en-US" sz="2400" b="1" dirty="0">
                          <a:solidFill>
                            <a:srgbClr val="220000"/>
                          </a:solidFill>
                          <a:effectLst/>
                          <a:latin typeface="+mn-lt"/>
                        </a:rPr>
                        <a:t>	he made him.</a:t>
                      </a:r>
                      <a:endParaRPr lang="en-US" sz="2800" b="1" dirty="0">
                        <a:solidFill>
                          <a:srgbClr val="220000"/>
                        </a:solidFill>
                        <a:effectLst/>
                        <a:latin typeface="+mn-lt"/>
                      </a:endParaRPr>
                    </a:p>
                    <a:p>
                      <a:pPr marL="0" marR="0" indent="0">
                        <a:lnSpc>
                          <a:spcPct val="115000"/>
                        </a:lnSpc>
                        <a:spcBef>
                          <a:spcPts val="0"/>
                        </a:spcBef>
                        <a:spcAft>
                          <a:spcPts val="0"/>
                        </a:spcAft>
                        <a:tabLst>
                          <a:tab pos="224790" algn="l"/>
                        </a:tabLst>
                      </a:pPr>
                      <a:r>
                        <a:rPr lang="en-US" sz="2400" b="1" baseline="30000" dirty="0">
                          <a:solidFill>
                            <a:srgbClr val="220000"/>
                          </a:solidFill>
                          <a:effectLst/>
                          <a:latin typeface="+mn-lt"/>
                        </a:rPr>
                        <a:t>7</a:t>
                      </a:r>
                      <a:r>
                        <a:rPr lang="en-US" sz="2400" b="1" dirty="0">
                          <a:solidFill>
                            <a:srgbClr val="220000"/>
                          </a:solidFill>
                          <a:effectLst/>
                          <a:latin typeface="+mn-lt"/>
                        </a:rPr>
                        <a:t>	But you, 	be fruitful</a:t>
                      </a:r>
                      <a:endParaRPr lang="en-US" sz="2800" b="1" dirty="0">
                        <a:solidFill>
                          <a:srgbClr val="220000"/>
                        </a:solidFill>
                        <a:effectLst/>
                        <a:latin typeface="+mn-lt"/>
                      </a:endParaRPr>
                    </a:p>
                    <a:p>
                      <a:pPr marL="0" marR="0" indent="0">
                        <a:lnSpc>
                          <a:spcPct val="115000"/>
                        </a:lnSpc>
                        <a:spcBef>
                          <a:spcPts val="0"/>
                        </a:spcBef>
                        <a:spcAft>
                          <a:spcPts val="0"/>
                        </a:spcAft>
                        <a:tabLst>
                          <a:tab pos="224790" algn="l"/>
                        </a:tabLst>
                      </a:pPr>
                      <a:r>
                        <a:rPr lang="en-US" sz="2400" b="1" dirty="0">
                          <a:solidFill>
                            <a:srgbClr val="220000"/>
                          </a:solidFill>
                          <a:effectLst/>
                          <a:latin typeface="+mn-lt"/>
                        </a:rPr>
                        <a:t>			and multiply</a:t>
                      </a:r>
                      <a:endParaRPr lang="en-US" sz="2800" b="1" dirty="0">
                        <a:solidFill>
                          <a:srgbClr val="220000"/>
                        </a:solidFill>
                        <a:effectLst/>
                        <a:latin typeface="+mn-lt"/>
                      </a:endParaRPr>
                    </a:p>
                    <a:p>
                      <a:pPr marL="0" marR="0" indent="0">
                        <a:lnSpc>
                          <a:spcPct val="115000"/>
                        </a:lnSpc>
                        <a:spcBef>
                          <a:spcPts val="0"/>
                        </a:spcBef>
                        <a:spcAft>
                          <a:spcPts val="0"/>
                        </a:spcAft>
                        <a:tabLst>
                          <a:tab pos="224790" algn="l"/>
                        </a:tabLst>
                      </a:pPr>
                      <a:r>
                        <a:rPr lang="en-US" sz="2400" b="1" dirty="0">
                          <a:solidFill>
                            <a:srgbClr val="220000"/>
                          </a:solidFill>
                          <a:effectLst/>
                          <a:latin typeface="+mn-lt"/>
                        </a:rPr>
                        <a:t>			swarm over the earth</a:t>
                      </a:r>
                      <a:endParaRPr lang="en-US" sz="2800" b="1" dirty="0">
                        <a:solidFill>
                          <a:srgbClr val="220000"/>
                        </a:solidFill>
                        <a:effectLst/>
                        <a:latin typeface="+mn-lt"/>
                      </a:endParaRPr>
                    </a:p>
                    <a:p>
                      <a:pPr marL="0" marR="0" indent="0">
                        <a:lnSpc>
                          <a:spcPct val="115000"/>
                        </a:lnSpc>
                        <a:spcBef>
                          <a:spcPts val="0"/>
                        </a:spcBef>
                        <a:spcAft>
                          <a:spcPts val="0"/>
                        </a:spcAft>
                        <a:tabLst>
                          <a:tab pos="224790" algn="l"/>
                        </a:tabLst>
                      </a:pPr>
                      <a:r>
                        <a:rPr lang="en-US" sz="2400" b="1" dirty="0">
                          <a:solidFill>
                            <a:srgbClr val="220000"/>
                          </a:solidFill>
                          <a:effectLst/>
                          <a:latin typeface="+mn-lt"/>
                        </a:rPr>
                        <a:t>			and multiply on it.</a:t>
                      </a:r>
                      <a:endParaRPr lang="en-US" sz="2800" b="1" dirty="0">
                        <a:solidFill>
                          <a:srgbClr val="220000"/>
                        </a:solidFill>
                        <a:effectLst/>
                        <a:latin typeface="+mn-lt"/>
                        <a:ea typeface="Calibri" panose="020F0502020204030204" pitchFamily="34" charset="0"/>
                        <a:cs typeface="Arial" panose="020B0604020202020204" pitchFamily="34" charset="0"/>
                      </a:endParaRPr>
                    </a:p>
                  </a:txBody>
                  <a:tcPr marL="51994" marR="51994" marT="0" marB="0">
                    <a:solidFill>
                      <a:srgbClr val="FFFF99"/>
                    </a:solidFill>
                  </a:tcPr>
                </a:tc>
                <a:tc>
                  <a:txBody>
                    <a:bodyPr/>
                    <a:lstStyle/>
                    <a:p>
                      <a:pPr marL="0" marR="0" indent="0">
                        <a:lnSpc>
                          <a:spcPct val="115000"/>
                        </a:lnSpc>
                        <a:spcBef>
                          <a:spcPts val="0"/>
                        </a:spcBef>
                        <a:spcAft>
                          <a:spcPts val="0"/>
                        </a:spcAft>
                      </a:pPr>
                      <a:r>
                        <a:rPr lang="en-US" sz="2800" b="1" dirty="0">
                          <a:solidFill>
                            <a:srgbClr val="220000"/>
                          </a:solidFill>
                          <a:effectLst/>
                          <a:latin typeface="+mn-lt"/>
                        </a:rPr>
                        <a:t> </a:t>
                      </a:r>
                      <a:endParaRPr lang="en-US" sz="3200" b="1" dirty="0">
                        <a:solidFill>
                          <a:srgbClr val="220000"/>
                        </a:solidFill>
                        <a:effectLst/>
                        <a:latin typeface="+mn-lt"/>
                        <a:ea typeface="Calibri" panose="020F0502020204030204" pitchFamily="34" charset="0"/>
                        <a:cs typeface="Arial" panose="020B0604020202020204" pitchFamily="34" charset="0"/>
                      </a:endParaRPr>
                    </a:p>
                  </a:txBody>
                  <a:tcPr marL="51994" marR="51994" marT="0" marB="0">
                    <a:solidFill>
                      <a:srgbClr val="FFFF99"/>
                    </a:solidFill>
                  </a:tcPr>
                </a:tc>
                <a:extLst>
                  <a:ext uri="{0D108BD9-81ED-4DB2-BD59-A6C34878D82A}">
                    <a16:rowId xmlns:a16="http://schemas.microsoft.com/office/drawing/2014/main" val="1754295299"/>
                  </a:ext>
                </a:extLst>
              </a:tr>
            </a:tbl>
          </a:graphicData>
        </a:graphic>
      </p:graphicFrame>
    </p:spTree>
    <p:extLst>
      <p:ext uri="{BB962C8B-B14F-4D97-AF65-F5344CB8AC3E}">
        <p14:creationId xmlns:p14="http://schemas.microsoft.com/office/powerpoint/2010/main" val="131417238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D9231D-3FEE-4645-AECA-2E2AAEAE5DCE}"/>
              </a:ext>
            </a:extLst>
          </p:cNvPr>
          <p:cNvSpPr>
            <a:spLocks noGrp="1"/>
          </p:cNvSpPr>
          <p:nvPr>
            <p:ph type="title"/>
          </p:nvPr>
        </p:nvSpPr>
        <p:spPr>
          <a:xfrm>
            <a:off x="297025" y="313093"/>
            <a:ext cx="10515600" cy="735887"/>
          </a:xfrm>
        </p:spPr>
        <p:txBody>
          <a:bodyPr>
            <a:normAutofit/>
          </a:bodyPr>
          <a:lstStyle/>
          <a:p>
            <a:pPr>
              <a:tabLst>
                <a:tab pos="512763" algn="l"/>
              </a:tabLst>
            </a:pP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	Aspects of Continuity</a:t>
            </a:r>
            <a:endParaRPr lang="en-US" sz="13800" b="1" dirty="0">
              <a:solidFill>
                <a:srgbClr val="FFFFCC"/>
              </a:solidFill>
            </a:endParaRPr>
          </a:p>
        </p:txBody>
      </p:sp>
      <p:sp>
        <p:nvSpPr>
          <p:cNvPr id="3" name="Content Placeholder 2">
            <a:extLst>
              <a:ext uri="{FF2B5EF4-FFF2-40B4-BE49-F238E27FC236}">
                <a16:creationId xmlns:a16="http://schemas.microsoft.com/office/drawing/2014/main" id="{DAACFE31-4F62-1D27-C1EF-740CCA3554A4}"/>
              </a:ext>
            </a:extLst>
          </p:cNvPr>
          <p:cNvSpPr>
            <a:spLocks noGrp="1"/>
          </p:cNvSpPr>
          <p:nvPr>
            <p:ph idx="1"/>
          </p:nvPr>
        </p:nvSpPr>
        <p:spPr>
          <a:xfrm>
            <a:off x="297025" y="1259633"/>
            <a:ext cx="11291595" cy="5285274"/>
          </a:xfrm>
        </p:spPr>
        <p:txBody>
          <a:bodyPr>
            <a:normAutofit fontScale="92500" lnSpcReduction="20000"/>
          </a:bodyPr>
          <a:lstStyle/>
          <a:p>
            <a:pPr marL="1082675" marR="0" indent="-625475">
              <a:lnSpc>
                <a:spcPct val="110000"/>
              </a:lnSpc>
              <a:spcBef>
                <a:spcPts val="0"/>
              </a:spcBef>
              <a:spcAft>
                <a:spcPts val="1800"/>
              </a:spcAft>
              <a:buAutoNum type="arabicParenBoth"/>
            </a:pPr>
            <a:r>
              <a:rPr lang="en-US" sz="39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Both accounts begin with one original family living in harmony with God and the animals.</a:t>
            </a:r>
          </a:p>
          <a:p>
            <a:pPr marL="1082675" marR="0" indent="-625475">
              <a:lnSpc>
                <a:spcPct val="110000"/>
              </a:lnSpc>
              <a:spcBef>
                <a:spcPts val="0"/>
              </a:spcBef>
              <a:spcAft>
                <a:spcPts val="1800"/>
              </a:spcAft>
              <a:buAutoNum type="arabicParenBoth"/>
            </a:pPr>
            <a:r>
              <a:rPr lang="en-US" sz="39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blessing of Noah deliberately echoes the Adamic blessing.</a:t>
            </a:r>
            <a:endParaRPr lang="en-US" sz="39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082675" marR="0" indent="-625475">
              <a:lnSpc>
                <a:spcPct val="110000"/>
              </a:lnSpc>
              <a:spcBef>
                <a:spcPts val="0"/>
              </a:spcBef>
              <a:spcAft>
                <a:spcPts val="1800"/>
              </a:spcAft>
              <a:buNone/>
              <a:tabLst>
                <a:tab pos="685800" algn="l"/>
              </a:tabLst>
            </a:pPr>
            <a:r>
              <a:rPr lang="en-US" sz="39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 . . . . . .</a:t>
            </a:r>
          </a:p>
          <a:p>
            <a:pPr marL="1082675" marR="0" indent="-625475">
              <a:lnSpc>
                <a:spcPct val="110000"/>
              </a:lnSpc>
              <a:spcBef>
                <a:spcPts val="0"/>
              </a:spcBef>
              <a:spcAft>
                <a:spcPts val="1800"/>
              </a:spcAft>
              <a:buNone/>
              <a:tabLst>
                <a:tab pos="685800" algn="l"/>
              </a:tabLst>
            </a:pPr>
            <a:endParaRPr lang="en-US" sz="3900" b="1" dirty="0">
              <a:solidFill>
                <a:srgbClr val="FFFFCC"/>
              </a:solidFill>
              <a:latin typeface="Calibri" panose="020F0502020204030204" pitchFamily="34" charset="0"/>
              <a:ea typeface="MS Gothic" panose="020B0609070205080204" pitchFamily="49" charset="-128"/>
              <a:cs typeface="Calibri" panose="020F0502020204030204" pitchFamily="34" charset="0"/>
            </a:endParaRPr>
          </a:p>
          <a:p>
            <a:pPr marL="1082675" marR="0" indent="-625475">
              <a:lnSpc>
                <a:spcPct val="110000"/>
              </a:lnSpc>
              <a:spcBef>
                <a:spcPts val="0"/>
              </a:spcBef>
              <a:spcAft>
                <a:spcPts val="1800"/>
              </a:spcAft>
              <a:buNone/>
              <a:tabLst>
                <a:tab pos="685800" algn="l"/>
              </a:tabLst>
            </a:pPr>
            <a:r>
              <a:rPr lang="en-US" sz="39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(3)	Both trace the progress of humankind by means of a genealogy.</a:t>
            </a:r>
            <a:endParaRPr lang="en-US" sz="39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1524783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D9231D-3FEE-4645-AECA-2E2AAEAE5DCE}"/>
              </a:ext>
            </a:extLst>
          </p:cNvPr>
          <p:cNvSpPr>
            <a:spLocks noGrp="1"/>
          </p:cNvSpPr>
          <p:nvPr>
            <p:ph type="title"/>
          </p:nvPr>
        </p:nvSpPr>
        <p:spPr>
          <a:xfrm>
            <a:off x="297025" y="313093"/>
            <a:ext cx="10515600" cy="735887"/>
          </a:xfrm>
        </p:spPr>
        <p:txBody>
          <a:bodyPr>
            <a:normAutofit/>
          </a:bodyPr>
          <a:lstStyle/>
          <a:p>
            <a:pPr>
              <a:tabLst>
                <a:tab pos="512763" algn="l"/>
              </a:tabLst>
            </a:pPr>
            <a:r>
              <a:rPr lang="en-US" sz="3600" b="1" dirty="0">
                <a:solidFill>
                  <a:srgbClr val="FFFFCC"/>
                </a:solidFill>
                <a:latin typeface="Calibri" panose="020F0502020204030204" pitchFamily="34" charset="0"/>
                <a:ea typeface="Calibri" panose="020F0502020204030204" pitchFamily="34" charset="0"/>
                <a:cs typeface="Calibri" panose="020F0502020204030204" pitchFamily="34" charset="0"/>
              </a:rPr>
              <a:t>(2)</a:t>
            </a:r>
            <a:r>
              <a:rPr lang="en-US" sz="3600" b="1" dirty="0">
                <a:solidFill>
                  <a:srgbClr val="FFFFCC"/>
                </a:solidFill>
                <a:latin typeface="Calibri" panose="020F0502020204030204" pitchFamily="34" charset="0"/>
                <a:ea typeface="MS Gothic" panose="020B0609070205080204" pitchFamily="49" charset="-128"/>
                <a:cs typeface="Calibri" panose="020F0502020204030204" pitchFamily="34" charset="0"/>
              </a:rPr>
              <a:t> Echoes the Adamic blessing in 9:1–7</a:t>
            </a:r>
            <a:endParaRPr lang="en-US" sz="13800" b="1" dirty="0">
              <a:solidFill>
                <a:srgbClr val="FFFFCC"/>
              </a:solidFill>
            </a:endParaRPr>
          </a:p>
        </p:txBody>
      </p:sp>
      <p:sp>
        <p:nvSpPr>
          <p:cNvPr id="3" name="Content Placeholder 2">
            <a:extLst>
              <a:ext uri="{FF2B5EF4-FFF2-40B4-BE49-F238E27FC236}">
                <a16:creationId xmlns:a16="http://schemas.microsoft.com/office/drawing/2014/main" id="{DAACFE31-4F62-1D27-C1EF-740CCA3554A4}"/>
              </a:ext>
            </a:extLst>
          </p:cNvPr>
          <p:cNvSpPr>
            <a:spLocks noGrp="1"/>
          </p:cNvSpPr>
          <p:nvPr>
            <p:ph idx="1"/>
          </p:nvPr>
        </p:nvSpPr>
        <p:spPr>
          <a:xfrm>
            <a:off x="690282" y="1165412"/>
            <a:ext cx="10898338" cy="5567082"/>
          </a:xfrm>
        </p:spPr>
        <p:txBody>
          <a:bodyPr>
            <a:normAutofit/>
          </a:bodyPr>
          <a:lstStyle/>
          <a:p>
            <a:pPr marL="744538" indent="-744538">
              <a:lnSpc>
                <a:spcPct val="100000"/>
              </a:lnSpc>
              <a:spcBef>
                <a:spcPts val="0"/>
              </a:spcBef>
              <a:spcAft>
                <a:spcPts val="1200"/>
              </a:spcAft>
              <a:buAutoNum type="alphaLcParenBoth"/>
            </a:pPr>
            <a:r>
              <a:rPr lang="en-US" sz="3400" b="1" dirty="0">
                <a:solidFill>
                  <a:srgbClr val="FFFFCC"/>
                </a:solidFill>
              </a:rPr>
              <a:t>The genre of the divine pronouncement is the same: God blesses (</a:t>
            </a:r>
            <a:r>
              <a:rPr lang="en-US" sz="3400" b="1" i="1" dirty="0">
                <a:solidFill>
                  <a:srgbClr val="FFFFCC"/>
                </a:solidFill>
              </a:rPr>
              <a:t>­</a:t>
            </a:r>
            <a:r>
              <a:rPr lang="en-US" sz="3400" b="1" i="1" dirty="0" err="1">
                <a:solidFill>
                  <a:srgbClr val="FFFFCC"/>
                </a:solidFill>
              </a:rPr>
              <a:t>bērēk</a:t>
            </a:r>
            <a:r>
              <a:rPr lang="en-US" sz="3400" b="1" dirty="0">
                <a:solidFill>
                  <a:srgbClr val="FFFFCC"/>
                </a:solidFill>
              </a:rPr>
              <a:t>). Cf. 1:28; 9:1).</a:t>
            </a:r>
          </a:p>
          <a:p>
            <a:pPr marL="744538" indent="-744538">
              <a:lnSpc>
                <a:spcPct val="100000"/>
              </a:lnSpc>
              <a:spcBef>
                <a:spcPts val="0"/>
              </a:spcBef>
              <a:spcAft>
                <a:spcPts val="1200"/>
              </a:spcAft>
              <a:buAutoNum type="alphaLcParenBoth"/>
            </a:pPr>
            <a:r>
              <a:rPr lang="en-US" sz="3400" b="1" dirty="0">
                <a:solidFill>
                  <a:srgbClr val="FFFFCC"/>
                </a:solidFill>
              </a:rPr>
              <a:t>The charge to be fruitful and fill the earth is the same.</a:t>
            </a:r>
          </a:p>
          <a:p>
            <a:pPr marL="744538" indent="-744538">
              <a:lnSpc>
                <a:spcPct val="100000"/>
              </a:lnSpc>
              <a:spcBef>
                <a:spcPts val="0"/>
              </a:spcBef>
              <a:spcAft>
                <a:spcPts val="1200"/>
              </a:spcAft>
              <a:buAutoNum type="alphaLcParenBoth"/>
            </a:pPr>
            <a:r>
              <a:rPr lang="en-US" sz="3400" b="1" dirty="0">
                <a:solidFill>
                  <a:srgbClr val="FFFFCC"/>
                </a:solidFill>
              </a:rPr>
              <a:t>Humankind’s status as the authorized deputy and representative of God is affirmed—in fact it is strengthened.</a:t>
            </a:r>
          </a:p>
          <a:p>
            <a:pPr marL="744538" indent="-744538">
              <a:lnSpc>
                <a:spcPct val="100000"/>
              </a:lnSpc>
              <a:spcBef>
                <a:spcPts val="0"/>
              </a:spcBef>
              <a:spcAft>
                <a:spcPts val="1200"/>
              </a:spcAft>
              <a:buAutoNum type="alphaLcParenBoth"/>
            </a:pPr>
            <a:r>
              <a:rPr lang="en-US" sz="3400" b="1" dirty="0">
                <a:solidFill>
                  <a:srgbClr val="FFFFCC"/>
                </a:solidFill>
              </a:rPr>
              <a:t>The sanctity of life is affirmed—in fact it is strengthened.</a:t>
            </a:r>
          </a:p>
          <a:p>
            <a:pPr marL="744538" indent="-744538">
              <a:lnSpc>
                <a:spcPct val="100000"/>
              </a:lnSpc>
              <a:spcBef>
                <a:spcPts val="0"/>
              </a:spcBef>
              <a:spcAft>
                <a:spcPts val="1200"/>
              </a:spcAft>
              <a:buAutoNum type="alphaLcParenBoth"/>
            </a:pPr>
            <a:r>
              <a:rPr lang="en-US" sz="3400" b="1" dirty="0">
                <a:solidFill>
                  <a:srgbClr val="FFFFCC"/>
                </a:solidFill>
              </a:rPr>
              <a:t>The human disposition remains the same.</a:t>
            </a:r>
          </a:p>
        </p:txBody>
      </p:sp>
    </p:spTree>
    <p:extLst>
      <p:ext uri="{BB962C8B-B14F-4D97-AF65-F5344CB8AC3E}">
        <p14:creationId xmlns:p14="http://schemas.microsoft.com/office/powerpoint/2010/main" val="111549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D9231D-3FEE-4645-AECA-2E2AAEAE5DCE}"/>
              </a:ext>
            </a:extLst>
          </p:cNvPr>
          <p:cNvSpPr>
            <a:spLocks noGrp="1"/>
          </p:cNvSpPr>
          <p:nvPr>
            <p:ph type="title"/>
          </p:nvPr>
        </p:nvSpPr>
        <p:spPr>
          <a:xfrm>
            <a:off x="297025" y="313093"/>
            <a:ext cx="10515600" cy="735887"/>
          </a:xfrm>
        </p:spPr>
        <p:txBody>
          <a:bodyPr>
            <a:normAutofit/>
          </a:bodyPr>
          <a:lstStyle/>
          <a:p>
            <a:pPr>
              <a:tabLst>
                <a:tab pos="512763" algn="l"/>
              </a:tabLst>
            </a:pPr>
            <a:r>
              <a:rPr lang="en-US" sz="3600" b="1" dirty="0">
                <a:solidFill>
                  <a:srgbClr val="FFFFCC"/>
                </a:solidFill>
                <a:latin typeface="Calibri" panose="020F0502020204030204" pitchFamily="34" charset="0"/>
                <a:ea typeface="Calibri" panose="020F0502020204030204" pitchFamily="34" charset="0"/>
                <a:cs typeface="Calibri" panose="020F0502020204030204" pitchFamily="34" charset="0"/>
              </a:rPr>
              <a:t>b</a:t>
            </a: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Aspects of Discontinuity</a:t>
            </a:r>
            <a:endParaRPr lang="en-US" sz="13800" b="1" dirty="0">
              <a:solidFill>
                <a:srgbClr val="FFFFCC"/>
              </a:solidFill>
            </a:endParaRPr>
          </a:p>
        </p:txBody>
      </p:sp>
      <p:sp>
        <p:nvSpPr>
          <p:cNvPr id="3" name="Content Placeholder 2">
            <a:extLst>
              <a:ext uri="{FF2B5EF4-FFF2-40B4-BE49-F238E27FC236}">
                <a16:creationId xmlns:a16="http://schemas.microsoft.com/office/drawing/2014/main" id="{DAACFE31-4F62-1D27-C1EF-740CCA3554A4}"/>
              </a:ext>
            </a:extLst>
          </p:cNvPr>
          <p:cNvSpPr>
            <a:spLocks noGrp="1"/>
          </p:cNvSpPr>
          <p:nvPr>
            <p:ph idx="1"/>
          </p:nvPr>
        </p:nvSpPr>
        <p:spPr>
          <a:xfrm>
            <a:off x="744071" y="1259633"/>
            <a:ext cx="10844549" cy="5285274"/>
          </a:xfrm>
        </p:spPr>
        <p:txBody>
          <a:bodyPr>
            <a:normAutofit lnSpcReduction="10000"/>
          </a:bodyPr>
          <a:lstStyle/>
          <a:p>
            <a:pPr marL="627063" indent="-627063">
              <a:lnSpc>
                <a:spcPct val="100000"/>
              </a:lnSpc>
              <a:spcBef>
                <a:spcPts val="0"/>
              </a:spcBef>
              <a:spcAft>
                <a:spcPts val="1800"/>
              </a:spcAft>
              <a:buAutoNum type="arabicParenBoth"/>
            </a:pPr>
            <a:r>
              <a:rPr lang="en-US" sz="3200" b="1" dirty="0">
                <a:solidFill>
                  <a:srgbClr val="FFFFCC"/>
                </a:solidFill>
              </a:rPr>
              <a:t>Fear is introduced as an element in humankind’s dominion.</a:t>
            </a:r>
          </a:p>
          <a:p>
            <a:pPr marL="627063" indent="-627063">
              <a:lnSpc>
                <a:spcPct val="100000"/>
              </a:lnSpc>
              <a:spcBef>
                <a:spcPts val="0"/>
              </a:spcBef>
              <a:spcAft>
                <a:spcPts val="1800"/>
              </a:spcAft>
              <a:buAutoNum type="arabicParenBoth"/>
            </a:pPr>
            <a:r>
              <a:rPr lang="en-US" sz="3200" b="1" dirty="0">
                <a:solidFill>
                  <a:srgbClr val="FFFFCC"/>
                </a:solidFill>
              </a:rPr>
              <a:t>Animal life is sanctioned as food (but see chap. 4).</a:t>
            </a:r>
          </a:p>
          <a:p>
            <a:pPr marL="627063" indent="-627063">
              <a:lnSpc>
                <a:spcPct val="100000"/>
              </a:lnSpc>
              <a:spcBef>
                <a:spcPts val="0"/>
              </a:spcBef>
              <a:spcAft>
                <a:spcPts val="1800"/>
              </a:spcAft>
              <a:buAutoNum type="arabicParenBoth"/>
            </a:pPr>
            <a:r>
              <a:rPr lang="en-US" sz="3200" b="1" dirty="0">
                <a:solidFill>
                  <a:srgbClr val="FFFFCC"/>
                </a:solidFill>
              </a:rPr>
              <a:t>Humankind is mandated to defend the sanctity of life.</a:t>
            </a:r>
          </a:p>
          <a:p>
            <a:pPr marL="627063" indent="-627063">
              <a:lnSpc>
                <a:spcPct val="100000"/>
              </a:lnSpc>
              <a:spcBef>
                <a:spcPts val="0"/>
              </a:spcBef>
              <a:spcAft>
                <a:spcPts val="1800"/>
              </a:spcAft>
              <a:buAutoNum type="arabicParenBoth"/>
            </a:pPr>
            <a:r>
              <a:rPr lang="en-US" sz="3200" b="1" dirty="0">
                <a:solidFill>
                  <a:srgbClr val="FFFFCC"/>
                </a:solidFill>
              </a:rPr>
              <a:t>The permanence of the new order is guaranteed by a divine covenant and a visible sign of that covenant.</a:t>
            </a:r>
          </a:p>
          <a:p>
            <a:pPr marL="627063" indent="-627063">
              <a:lnSpc>
                <a:spcPct val="100000"/>
              </a:lnSpc>
              <a:spcBef>
                <a:spcPts val="0"/>
              </a:spcBef>
              <a:spcAft>
                <a:spcPts val="1800"/>
              </a:spcAft>
              <a:buAutoNum type="arabicParenBoth"/>
            </a:pPr>
            <a:r>
              <a:rPr lang="en-US" sz="3200" b="1" dirty="0">
                <a:solidFill>
                  <a:srgbClr val="FFFFCC"/>
                </a:solidFill>
              </a:rPr>
              <a:t>While life will go on, the decreasing longevity of the members of the species, as reflected in the genealogy in chapter 11, indicates that something fundamental has happened to the world.</a:t>
            </a:r>
          </a:p>
          <a:p>
            <a:pPr marL="0" indent="0">
              <a:buNone/>
            </a:pPr>
            <a:endParaRPr lang="en-US" dirty="0"/>
          </a:p>
        </p:txBody>
      </p:sp>
    </p:spTree>
    <p:extLst>
      <p:ext uri="{BB962C8B-B14F-4D97-AF65-F5344CB8AC3E}">
        <p14:creationId xmlns:p14="http://schemas.microsoft.com/office/powerpoint/2010/main" val="2545249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D9231D-3FEE-4645-AECA-2E2AAEAE5DCE}"/>
              </a:ext>
            </a:extLst>
          </p:cNvPr>
          <p:cNvSpPr>
            <a:spLocks noGrp="1"/>
          </p:cNvSpPr>
          <p:nvPr>
            <p:ph type="title"/>
          </p:nvPr>
        </p:nvSpPr>
        <p:spPr>
          <a:xfrm>
            <a:off x="297024" y="313093"/>
            <a:ext cx="11518457" cy="1112295"/>
          </a:xfrm>
        </p:spPr>
        <p:txBody>
          <a:bodyPr>
            <a:normAutofit/>
          </a:bodyPr>
          <a:lstStyle/>
          <a:p>
            <a:pPr marL="457200" marR="0" indent="-457200">
              <a:spcBef>
                <a:spcPts val="0"/>
              </a:spcBef>
              <a:spcAft>
                <a:spcPts val="600"/>
              </a:spcAft>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200" b="1" dirty="0">
                <a:solidFill>
                  <a:srgbClr val="FFFFCC"/>
                </a:solidFill>
                <a:effectLst/>
                <a:latin typeface="Calibri" panose="020F0502020204030204" pitchFamily="34" charset="0"/>
                <a:ea typeface="MS Gothic" panose="020B0609070205080204" pitchFamily="49" charset="-128"/>
              </a:rPr>
              <a:t>F.	The Fulfillment of the Blessing and Covenant [The Sons of Noah Document] (10:1–11:9)</a:t>
            </a:r>
            <a:endParaRPr lang="en-US" sz="3200" dirty="0">
              <a:solidFill>
                <a:srgbClr val="FFFFCC"/>
              </a:solidFill>
              <a:effectLst/>
              <a:latin typeface="Courier New" panose="02070309020205020404" pitchFamily="49" charset="0"/>
              <a:ea typeface="Times New Roman" panose="02020603050405020304" pitchFamily="18" charset="0"/>
            </a:endParaRPr>
          </a:p>
        </p:txBody>
      </p:sp>
      <p:sp>
        <p:nvSpPr>
          <p:cNvPr id="3" name="Content Placeholder 2">
            <a:extLst>
              <a:ext uri="{FF2B5EF4-FFF2-40B4-BE49-F238E27FC236}">
                <a16:creationId xmlns:a16="http://schemas.microsoft.com/office/drawing/2014/main" id="{DAACFE31-4F62-1D27-C1EF-740CCA3554A4}"/>
              </a:ext>
            </a:extLst>
          </p:cNvPr>
          <p:cNvSpPr>
            <a:spLocks noGrp="1"/>
          </p:cNvSpPr>
          <p:nvPr>
            <p:ph idx="1"/>
          </p:nvPr>
        </p:nvSpPr>
        <p:spPr>
          <a:xfrm>
            <a:off x="744071" y="1595717"/>
            <a:ext cx="11143129" cy="4949189"/>
          </a:xfrm>
        </p:spPr>
        <p:txBody>
          <a:bodyPr>
            <a:normAutofit/>
          </a:bodyPr>
          <a:lstStyle/>
          <a:p>
            <a:pPr marL="573088" indent="-573088">
              <a:buAutoNum type="arabicPeriod"/>
            </a:pPr>
            <a:r>
              <a:rPr lang="en-US" sz="3600" b="1" dirty="0">
                <a:solidFill>
                  <a:srgbClr val="FFFFCC"/>
                </a:solidFill>
              </a:rPr>
              <a:t>The Divine Fulfillment of the Covenant and Blessing (10:1–32):  The Table of  Nations (Genesis 10)</a:t>
            </a:r>
            <a:endParaRPr lang="en-US" sz="1400" b="1" dirty="0">
              <a:solidFill>
                <a:srgbClr val="FFFFCC"/>
              </a:solidFill>
            </a:endParaRPr>
          </a:p>
          <a:p>
            <a:pPr marL="0" indent="0">
              <a:buNone/>
            </a:pPr>
            <a:endParaRPr lang="en-US" sz="1400" b="1" dirty="0">
              <a:solidFill>
                <a:srgbClr val="FFFFCC"/>
              </a:solidFill>
            </a:endParaRPr>
          </a:p>
          <a:p>
            <a:pPr marL="0" indent="0">
              <a:lnSpc>
                <a:spcPct val="100000"/>
              </a:lnSpc>
              <a:spcBef>
                <a:spcPts val="0"/>
              </a:spcBef>
              <a:spcAft>
                <a:spcPts val="1800"/>
              </a:spcAft>
              <a:buNone/>
            </a:pPr>
            <a:r>
              <a:rPr lang="en-US" sz="3600" b="1" dirty="0">
                <a:solidFill>
                  <a:srgbClr val="FFFFCC"/>
                </a:solidFill>
              </a:rPr>
              <a:t>Although some form of the “Table” probably existed prior to its incorporation into the narratives of Genesis, in its present canonical context, it emphasizes and/or implies several important themes:</a:t>
            </a:r>
          </a:p>
          <a:p>
            <a:pPr marL="573088" indent="-573088">
              <a:buNone/>
            </a:pPr>
            <a:r>
              <a:rPr lang="en-US" sz="3600" b="1" dirty="0">
                <a:solidFill>
                  <a:srgbClr val="FFFFCC"/>
                </a:solidFill>
              </a:rPr>
              <a:t>2.	The Human Perversion of the Covenant and Blessing (11:1–9)</a:t>
            </a:r>
          </a:p>
        </p:txBody>
      </p:sp>
    </p:spTree>
    <p:extLst>
      <p:ext uri="{BB962C8B-B14F-4D97-AF65-F5344CB8AC3E}">
        <p14:creationId xmlns:p14="http://schemas.microsoft.com/office/powerpoint/2010/main" val="3854883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CF8CB-FD57-3D0F-3E63-4CF820B1F549}"/>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980CAD24-2BBD-C74B-C8A3-9D1038565979}"/>
              </a:ext>
            </a:extLst>
          </p:cNvPr>
          <p:cNvSpPr>
            <a:spLocks noGrp="1"/>
          </p:cNvSpPr>
          <p:nvPr>
            <p:ph idx="1"/>
          </p:nvPr>
        </p:nvSpPr>
        <p:spPr>
          <a:xfrm>
            <a:off x="838200" y="1825625"/>
            <a:ext cx="3878179" cy="4351338"/>
          </a:xfrm>
        </p:spPr>
        <p:txBody>
          <a:bodyPr>
            <a:normAutofit/>
          </a:bodyPr>
          <a:lstStyle/>
          <a:p>
            <a:pPr marL="0" indent="0">
              <a:buNone/>
            </a:pPr>
            <a:r>
              <a:rPr lang="en-US" sz="3600" b="1" dirty="0">
                <a:solidFill>
                  <a:srgbClr val="FFFFCC"/>
                </a:solidFill>
              </a:rPr>
              <a:t>The Genealogies </a:t>
            </a:r>
          </a:p>
          <a:p>
            <a:pPr marL="0" indent="0">
              <a:buNone/>
            </a:pPr>
            <a:r>
              <a:rPr lang="en-US" sz="3600" b="1" dirty="0">
                <a:solidFill>
                  <a:srgbClr val="FFFFCC"/>
                </a:solidFill>
              </a:rPr>
              <a:t>of Noah’s Sons</a:t>
            </a:r>
          </a:p>
          <a:p>
            <a:pPr marL="0" indent="0">
              <a:buNone/>
            </a:pPr>
            <a:r>
              <a:rPr lang="en-US" sz="3600" b="1" dirty="0">
                <a:solidFill>
                  <a:srgbClr val="FFFFCC"/>
                </a:solidFill>
              </a:rPr>
              <a:t>Genesis 10:1–32</a:t>
            </a:r>
          </a:p>
        </p:txBody>
      </p:sp>
      <p:pic>
        <p:nvPicPr>
          <p:cNvPr id="5" name="Picture 4">
            <a:extLst>
              <a:ext uri="{FF2B5EF4-FFF2-40B4-BE49-F238E27FC236}">
                <a16:creationId xmlns:a16="http://schemas.microsoft.com/office/drawing/2014/main" id="{0BB22912-7EAA-E930-9846-CC1E340AC8C8}"/>
              </a:ext>
            </a:extLst>
          </p:cNvPr>
          <p:cNvPicPr>
            <a:picLocks noChangeAspect="1"/>
          </p:cNvPicPr>
          <p:nvPr/>
        </p:nvPicPr>
        <p:blipFill>
          <a:blip r:embed="rId2"/>
          <a:stretch>
            <a:fillRect/>
          </a:stretch>
        </p:blipFill>
        <p:spPr>
          <a:xfrm>
            <a:off x="4339842" y="-295835"/>
            <a:ext cx="6731569" cy="7144584"/>
          </a:xfrm>
          <a:prstGeom prst="rect">
            <a:avLst/>
          </a:prstGeom>
        </p:spPr>
      </p:pic>
    </p:spTree>
    <p:extLst>
      <p:ext uri="{BB962C8B-B14F-4D97-AF65-F5344CB8AC3E}">
        <p14:creationId xmlns:p14="http://schemas.microsoft.com/office/powerpoint/2010/main" val="3745597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D9231D-3FEE-4645-AECA-2E2AAEAE5DCE}"/>
              </a:ext>
            </a:extLst>
          </p:cNvPr>
          <p:cNvSpPr>
            <a:spLocks noGrp="1"/>
          </p:cNvSpPr>
          <p:nvPr>
            <p:ph type="title"/>
          </p:nvPr>
        </p:nvSpPr>
        <p:spPr>
          <a:xfrm>
            <a:off x="386672" y="0"/>
            <a:ext cx="11518457" cy="664060"/>
          </a:xfrm>
        </p:spPr>
        <p:txBody>
          <a:bodyPr>
            <a:normAutofit/>
          </a:bodyPr>
          <a:lstStyle/>
          <a:p>
            <a:pPr marL="457200" indent="-457200">
              <a:spcBef>
                <a:spcPts val="0"/>
              </a:spcBef>
              <a:spcAft>
                <a:spcPts val="600"/>
              </a:spcAft>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200" b="1" dirty="0">
                <a:solidFill>
                  <a:srgbClr val="FFFFCC"/>
                </a:solidFill>
                <a:effectLst/>
                <a:latin typeface="+mn-lt"/>
                <a:ea typeface="MS Gothic" panose="020B0609070205080204" pitchFamily="49" charset="-128"/>
              </a:rPr>
              <a:t>Significant Themes in the </a:t>
            </a:r>
            <a:r>
              <a:rPr lang="en-US" sz="3200" b="1" dirty="0">
                <a:solidFill>
                  <a:srgbClr val="FFFFCC"/>
                </a:solidFill>
                <a:latin typeface="+mn-lt"/>
              </a:rPr>
              <a:t>Table of  Nations (Genesis 10)</a:t>
            </a:r>
            <a:endParaRPr lang="en-US" sz="3200" b="1" dirty="0">
              <a:solidFill>
                <a:srgbClr val="FFFFCC"/>
              </a:solidFill>
              <a:effectLst/>
              <a:latin typeface="+mn-lt"/>
              <a:ea typeface="Times New Roman" panose="02020603050405020304" pitchFamily="18" charset="0"/>
            </a:endParaRPr>
          </a:p>
        </p:txBody>
      </p:sp>
      <p:sp>
        <p:nvSpPr>
          <p:cNvPr id="3" name="Content Placeholder 2">
            <a:extLst>
              <a:ext uri="{FF2B5EF4-FFF2-40B4-BE49-F238E27FC236}">
                <a16:creationId xmlns:a16="http://schemas.microsoft.com/office/drawing/2014/main" id="{DAACFE31-4F62-1D27-C1EF-740CCA3554A4}"/>
              </a:ext>
            </a:extLst>
          </p:cNvPr>
          <p:cNvSpPr>
            <a:spLocks noGrp="1"/>
          </p:cNvSpPr>
          <p:nvPr>
            <p:ph idx="1"/>
          </p:nvPr>
        </p:nvSpPr>
        <p:spPr>
          <a:xfrm>
            <a:off x="493059" y="770965"/>
            <a:ext cx="11394141" cy="5916705"/>
          </a:xfrm>
        </p:spPr>
        <p:txBody>
          <a:bodyPr>
            <a:normAutofit fontScale="92500" lnSpcReduction="10000"/>
          </a:bodyPr>
          <a:lstStyle/>
          <a:p>
            <a:pPr marL="573088" indent="-573088">
              <a:lnSpc>
                <a:spcPct val="110000"/>
              </a:lnSpc>
              <a:spcBef>
                <a:spcPts val="0"/>
              </a:spcBef>
              <a:spcAft>
                <a:spcPts val="1800"/>
              </a:spcAft>
              <a:buAutoNum type="alphaLcPeriod"/>
            </a:pPr>
            <a:r>
              <a:rPr lang="en-US" sz="3600" b="1" dirty="0">
                <a:solidFill>
                  <a:srgbClr val="FFFFCC"/>
                </a:solidFill>
              </a:rPr>
              <a:t>The providential fulfillment of the Noachian blessing (cf. 9:lf.) and the population of the earth after the flood (cf. 9:19) proceeded in the main along ordered lines.</a:t>
            </a:r>
          </a:p>
          <a:p>
            <a:pPr marL="573088" indent="-573088">
              <a:lnSpc>
                <a:spcPct val="110000"/>
              </a:lnSpc>
              <a:spcBef>
                <a:spcPts val="0"/>
              </a:spcBef>
              <a:spcAft>
                <a:spcPts val="1800"/>
              </a:spcAft>
              <a:buAutoNum type="alphaLcPeriod"/>
            </a:pPr>
            <a:r>
              <a:rPr lang="en-US" sz="3600" b="1" dirty="0">
                <a:solidFill>
                  <a:srgbClr val="FFFFCC"/>
                </a:solidFill>
              </a:rPr>
              <a:t>The world is one united family, all of whose members trace their origin back to a common ancestor, Noah, who in turn owed his existence to a salvific act of God.</a:t>
            </a:r>
          </a:p>
          <a:p>
            <a:pPr marL="573088" indent="-573088">
              <a:lnSpc>
                <a:spcPct val="110000"/>
              </a:lnSpc>
              <a:spcBef>
                <a:spcPts val="0"/>
              </a:spcBef>
              <a:spcAft>
                <a:spcPts val="1800"/>
              </a:spcAft>
              <a:buAutoNum type="alphaLcPeriod"/>
            </a:pPr>
            <a:r>
              <a:rPr lang="en-US" sz="3600" b="1" dirty="0">
                <a:solidFill>
                  <a:srgbClr val="FFFFCC"/>
                </a:solidFill>
              </a:rPr>
              <a:t>The segmentation of Noah’s family is reflected in the historical existence of separate nationality groups, recognizable by their distinctive locations, ethnic self-consciousness, languages, and political structures.</a:t>
            </a:r>
          </a:p>
          <a:p>
            <a:pPr marL="0" indent="0">
              <a:buNone/>
            </a:pPr>
            <a:endParaRPr lang="en-US" sz="3600" b="1" dirty="0">
              <a:solidFill>
                <a:srgbClr val="FFFFCC"/>
              </a:solidFill>
            </a:endParaRPr>
          </a:p>
        </p:txBody>
      </p:sp>
    </p:spTree>
    <p:extLst>
      <p:ext uri="{BB962C8B-B14F-4D97-AF65-F5344CB8AC3E}">
        <p14:creationId xmlns:p14="http://schemas.microsoft.com/office/powerpoint/2010/main" val="3076822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D9231D-3FEE-4645-AECA-2E2AAEAE5DCE}"/>
              </a:ext>
            </a:extLst>
          </p:cNvPr>
          <p:cNvSpPr>
            <a:spLocks noGrp="1"/>
          </p:cNvSpPr>
          <p:nvPr>
            <p:ph type="title"/>
          </p:nvPr>
        </p:nvSpPr>
        <p:spPr>
          <a:xfrm>
            <a:off x="336771" y="735105"/>
            <a:ext cx="11518457" cy="664060"/>
          </a:xfrm>
        </p:spPr>
        <p:txBody>
          <a:bodyPr>
            <a:normAutofit/>
          </a:bodyPr>
          <a:lstStyle/>
          <a:p>
            <a:pPr marL="457200" indent="-457200">
              <a:spcBef>
                <a:spcPts val="0"/>
              </a:spcBef>
              <a:spcAft>
                <a:spcPts val="600"/>
              </a:spcAft>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200" b="1" dirty="0">
                <a:solidFill>
                  <a:srgbClr val="FFFFCC"/>
                </a:solidFill>
                <a:effectLst/>
                <a:latin typeface="+mn-lt"/>
                <a:ea typeface="MS Gothic" panose="020B0609070205080204" pitchFamily="49" charset="-128"/>
              </a:rPr>
              <a:t>Significant Themes in the </a:t>
            </a:r>
            <a:r>
              <a:rPr lang="en-US" sz="3200" b="1" dirty="0">
                <a:solidFill>
                  <a:srgbClr val="FFFFCC"/>
                </a:solidFill>
                <a:latin typeface="+mn-lt"/>
              </a:rPr>
              <a:t>Table of  Nations (Genesis 10)</a:t>
            </a:r>
            <a:endParaRPr lang="en-US" sz="3200" b="1" dirty="0">
              <a:solidFill>
                <a:srgbClr val="FFFFCC"/>
              </a:solidFill>
              <a:effectLst/>
              <a:latin typeface="+mn-lt"/>
              <a:ea typeface="Times New Roman" panose="02020603050405020304" pitchFamily="18" charset="0"/>
            </a:endParaRPr>
          </a:p>
        </p:txBody>
      </p:sp>
      <p:sp>
        <p:nvSpPr>
          <p:cNvPr id="3" name="Content Placeholder 2">
            <a:extLst>
              <a:ext uri="{FF2B5EF4-FFF2-40B4-BE49-F238E27FC236}">
                <a16:creationId xmlns:a16="http://schemas.microsoft.com/office/drawing/2014/main" id="{DAACFE31-4F62-1D27-C1EF-740CCA3554A4}"/>
              </a:ext>
            </a:extLst>
          </p:cNvPr>
          <p:cNvSpPr>
            <a:spLocks noGrp="1"/>
          </p:cNvSpPr>
          <p:nvPr>
            <p:ph idx="1"/>
          </p:nvPr>
        </p:nvSpPr>
        <p:spPr>
          <a:xfrm>
            <a:off x="493059" y="1900518"/>
            <a:ext cx="11394141" cy="4787152"/>
          </a:xfrm>
        </p:spPr>
        <p:txBody>
          <a:bodyPr>
            <a:normAutofit/>
          </a:bodyPr>
          <a:lstStyle/>
          <a:p>
            <a:pPr marL="514350" indent="-514350">
              <a:buAutoNum type="alphaLcPeriod" startAt="4"/>
            </a:pPr>
            <a:r>
              <a:rPr lang="en-US" sz="3600" b="1" dirty="0">
                <a:solidFill>
                  <a:srgbClr val="FFFFCC"/>
                </a:solidFill>
              </a:rPr>
              <a:t>The call of Abraham and Israelite history in general take place within the context of universal history; thus the effects of patriarchal revelation are felt throughout the earth.</a:t>
            </a:r>
          </a:p>
        </p:txBody>
      </p:sp>
    </p:spTree>
    <p:extLst>
      <p:ext uri="{BB962C8B-B14F-4D97-AF65-F5344CB8AC3E}">
        <p14:creationId xmlns:p14="http://schemas.microsoft.com/office/powerpoint/2010/main" val="4103756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AACFE31-4F62-1D27-C1EF-740CCA3554A4}"/>
              </a:ext>
            </a:extLst>
          </p:cNvPr>
          <p:cNvSpPr>
            <a:spLocks noGrp="1"/>
          </p:cNvSpPr>
          <p:nvPr>
            <p:ph idx="1"/>
          </p:nvPr>
        </p:nvSpPr>
        <p:spPr>
          <a:xfrm>
            <a:off x="735106" y="385482"/>
            <a:ext cx="10847294" cy="6078071"/>
          </a:xfrm>
        </p:spPr>
        <p:txBody>
          <a:bodyPr>
            <a:normAutofit lnSpcReduction="10000"/>
          </a:bodyPr>
          <a:lstStyle/>
          <a:p>
            <a:pPr marL="0" indent="0">
              <a:lnSpc>
                <a:spcPct val="100000"/>
              </a:lnSpc>
              <a:spcBef>
                <a:spcPts val="0"/>
              </a:spcBef>
              <a:spcAft>
                <a:spcPts val="1200"/>
              </a:spcAft>
              <a:buNone/>
            </a:pPr>
            <a:r>
              <a:rPr lang="en-US" sz="3600" b="1" dirty="0">
                <a:solidFill>
                  <a:srgbClr val="FFFFCC"/>
                </a:solidFill>
              </a:rPr>
              <a:t>As a literary and historiographic document the “Table of Nations” is without parallel in the ancient world. </a:t>
            </a:r>
          </a:p>
          <a:p>
            <a:pPr marL="0" indent="0">
              <a:lnSpc>
                <a:spcPct val="100000"/>
              </a:lnSpc>
              <a:spcBef>
                <a:spcPts val="0"/>
              </a:spcBef>
              <a:spcAft>
                <a:spcPts val="1200"/>
              </a:spcAft>
              <a:buNone/>
            </a:pPr>
            <a:r>
              <a:rPr lang="en-US" sz="3600" b="1" dirty="0">
                <a:solidFill>
                  <a:srgbClr val="FFFFCC"/>
                </a:solidFill>
              </a:rPr>
              <a:t>What makes it even more remarkable is its contrast to the parochialism that tended to plague the Israelites throughout their history. In one quick stroke the “table” puts the nation’s history into its proper perspective. </a:t>
            </a:r>
          </a:p>
          <a:p>
            <a:pPr marL="0" indent="0">
              <a:lnSpc>
                <a:spcPct val="100000"/>
              </a:lnSpc>
              <a:spcBef>
                <a:spcPts val="0"/>
              </a:spcBef>
              <a:spcAft>
                <a:spcPts val="1200"/>
              </a:spcAft>
              <a:buNone/>
            </a:pPr>
            <a:r>
              <a:rPr lang="en-US" sz="3600" b="1" dirty="0">
                <a:solidFill>
                  <a:srgbClr val="FFFFCC"/>
                </a:solidFill>
              </a:rPr>
              <a:t>Although the Hebrews were the specially chosen agents of divine revelation (Deut 7:6–8), they were but one member of the universal family of nations, all of whom have a common origin. </a:t>
            </a:r>
          </a:p>
          <a:p>
            <a:pPr marL="0" indent="0">
              <a:buNone/>
            </a:pPr>
            <a:endParaRPr lang="en-US" sz="3600" b="1" dirty="0">
              <a:solidFill>
                <a:srgbClr val="FFFFCC"/>
              </a:solidFill>
            </a:endParaRPr>
          </a:p>
        </p:txBody>
      </p:sp>
    </p:spTree>
    <p:extLst>
      <p:ext uri="{BB962C8B-B14F-4D97-AF65-F5344CB8AC3E}">
        <p14:creationId xmlns:p14="http://schemas.microsoft.com/office/powerpoint/2010/main" val="350217033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09207F-3E35-7C2F-D570-3B93D90069ED}"/>
              </a:ext>
            </a:extLst>
          </p:cNvPr>
          <p:cNvSpPr>
            <a:spLocks noGrp="1"/>
          </p:cNvSpPr>
          <p:nvPr>
            <p:ph type="title"/>
          </p:nvPr>
        </p:nvSpPr>
        <p:spPr>
          <a:xfrm>
            <a:off x="838200" y="365126"/>
            <a:ext cx="10515600" cy="1024404"/>
          </a:xfrm>
        </p:spPr>
        <p:txBody>
          <a:bodyPr>
            <a:normAutofit/>
          </a:bodyPr>
          <a:lstStyle/>
          <a:p>
            <a:pPr marL="690563" marR="0" indent="-690563">
              <a:spcBef>
                <a:spcPts val="0"/>
              </a:spcBef>
              <a:spcAft>
                <a:spcPts val="0"/>
              </a:spcAft>
              <a:tabLst>
                <a:tab pos="685800" algn="l"/>
                <a:tab pos="690563" algn="l"/>
                <a:tab pos="914400" algn="l"/>
                <a:tab pos="1143000" algn="l"/>
                <a:tab pos="1371600" algn="l"/>
                <a:tab pos="1600200" algn="l"/>
                <a:tab pos="1828800" algn="l"/>
                <a:tab pos="2057400" algn="l"/>
                <a:tab pos="2286000" algn="l"/>
                <a:tab pos="2514600" algn="l"/>
              </a:tabLst>
            </a:pPr>
            <a:r>
              <a:rPr lang="en-US" sz="3200" b="1" dirty="0">
                <a:solidFill>
                  <a:srgbClr val="FFFFCC"/>
                </a:solidFill>
                <a:effectLst/>
                <a:latin typeface="+mn-lt"/>
                <a:ea typeface="MS Gothic" panose="020B0609070205080204" pitchFamily="49" charset="-128"/>
              </a:rPr>
              <a:t>G.	A Genealogical Transition to the Focused Experience of God’s Grace and Glory [The Shem Document] (11:10–26)</a:t>
            </a:r>
            <a:endParaRPr lang="en-US" sz="6000" dirty="0">
              <a:solidFill>
                <a:srgbClr val="FFFFCC"/>
              </a:solidFill>
              <a:latin typeface="+mn-lt"/>
            </a:endParaRPr>
          </a:p>
        </p:txBody>
      </p:sp>
      <p:sp>
        <p:nvSpPr>
          <p:cNvPr id="3" name="Content Placeholder 2">
            <a:extLst>
              <a:ext uri="{FF2B5EF4-FFF2-40B4-BE49-F238E27FC236}">
                <a16:creationId xmlns:a16="http://schemas.microsoft.com/office/drawing/2014/main" id="{98A9AD39-5420-EAD7-BD29-F4737135A546}"/>
              </a:ext>
            </a:extLst>
          </p:cNvPr>
          <p:cNvSpPr>
            <a:spLocks noGrp="1"/>
          </p:cNvSpPr>
          <p:nvPr>
            <p:ph idx="1"/>
          </p:nvPr>
        </p:nvSpPr>
        <p:spPr>
          <a:xfrm>
            <a:off x="663388" y="1792940"/>
            <a:ext cx="10972800" cy="4867835"/>
          </a:xfrm>
        </p:spPr>
        <p:txBody>
          <a:bodyPr>
            <a:normAutofit/>
          </a:bodyPr>
          <a:lstStyle/>
          <a:p>
            <a:pPr marL="0" indent="0">
              <a:lnSpc>
                <a:spcPct val="100000"/>
              </a:lnSpc>
              <a:spcBef>
                <a:spcPts val="0"/>
              </a:spcBef>
              <a:spcAft>
                <a:spcPts val="1200"/>
              </a:spcAft>
              <a:buNone/>
            </a:pPr>
            <a:r>
              <a:rPr lang="en-US" sz="3600" b="1">
                <a:solidFill>
                  <a:srgbClr val="FFFFCC"/>
                </a:solidFill>
                <a:effectLst/>
                <a:latin typeface="Calibri" panose="020F0502020204030204" pitchFamily="34" charset="0"/>
                <a:ea typeface="Calibri" panose="020F0502020204030204" pitchFamily="34" charset="0"/>
              </a:rPr>
              <a:t>Both First </a:t>
            </a:r>
            <a:r>
              <a:rPr lang="en-US" sz="3600" b="1" dirty="0">
                <a:solidFill>
                  <a:srgbClr val="FFFFCC"/>
                </a:solidFill>
                <a:effectLst/>
                <a:latin typeface="Calibri" panose="020F0502020204030204" pitchFamily="34" charset="0"/>
                <a:ea typeface="Calibri" panose="020F0502020204030204" pitchFamily="34" charset="0"/>
              </a:rPr>
              <a:t>and New Testament authors use genealogies as an efficient and effective way of writing history. </a:t>
            </a:r>
          </a:p>
          <a:p>
            <a:pPr marL="0" indent="0">
              <a:lnSpc>
                <a:spcPct val="100000"/>
              </a:lnSpc>
              <a:spcBef>
                <a:spcPts val="0"/>
              </a:spcBef>
              <a:spcAft>
                <a:spcPts val="1200"/>
              </a:spcAft>
              <a:buNone/>
            </a:pPr>
            <a:r>
              <a:rPr lang="en-US" sz="3600" b="1" dirty="0">
                <a:solidFill>
                  <a:srgbClr val="FFFFCC"/>
                </a:solidFill>
                <a:effectLst/>
                <a:latin typeface="Calibri" panose="020F0502020204030204" pitchFamily="34" charset="0"/>
                <a:ea typeface="Calibri" panose="020F0502020204030204" pitchFamily="34" charset="0"/>
              </a:rPr>
              <a:t>Like the genealogy of Adam in Genesis 5, the genealogy of Shem is inserted in the narrative to provide a transition between two major events. </a:t>
            </a:r>
          </a:p>
        </p:txBody>
      </p:sp>
    </p:spTree>
    <p:extLst>
      <p:ext uri="{BB962C8B-B14F-4D97-AF65-F5344CB8AC3E}">
        <p14:creationId xmlns:p14="http://schemas.microsoft.com/office/powerpoint/2010/main" val="2319525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22B3C5-5A7D-DF60-397C-BEE83F55456C}"/>
              </a:ext>
            </a:extLst>
          </p:cNvPr>
          <p:cNvSpPr>
            <a:spLocks noGrp="1"/>
          </p:cNvSpPr>
          <p:nvPr>
            <p:ph type="title"/>
          </p:nvPr>
        </p:nvSpPr>
        <p:spPr>
          <a:xfrm>
            <a:off x="371474" y="327025"/>
            <a:ext cx="11544301" cy="1325563"/>
          </a:xfrm>
        </p:spPr>
        <p:txBody>
          <a:bodyPr>
            <a:normAutofit/>
          </a:bodyPr>
          <a:lstStyle/>
          <a:p>
            <a:pPr>
              <a:tabLst>
                <a:tab pos="685800" algn="l"/>
              </a:tabLst>
            </a:pPr>
            <a:r>
              <a:rPr lang="en-US" sz="3600" b="1" dirty="0">
                <a:solidFill>
                  <a:srgbClr val="FFFFCC"/>
                </a:solidFill>
                <a:latin typeface="+mn-lt"/>
              </a:rPr>
              <a:t>b.	Six Mythconceptions concerning the First Testament</a:t>
            </a:r>
          </a:p>
        </p:txBody>
      </p:sp>
      <p:sp>
        <p:nvSpPr>
          <p:cNvPr id="3" name="Content Placeholder 2">
            <a:extLst>
              <a:ext uri="{FF2B5EF4-FFF2-40B4-BE49-F238E27FC236}">
                <a16:creationId xmlns:a16="http://schemas.microsoft.com/office/drawing/2014/main" id="{35D0E5A5-D95F-3778-F775-9428EBA674FA}"/>
              </a:ext>
            </a:extLst>
          </p:cNvPr>
          <p:cNvSpPr>
            <a:spLocks noGrp="1"/>
          </p:cNvSpPr>
          <p:nvPr>
            <p:ph idx="1"/>
          </p:nvPr>
        </p:nvSpPr>
        <p:spPr>
          <a:xfrm>
            <a:off x="838200" y="1428750"/>
            <a:ext cx="10991850" cy="4748213"/>
          </a:xfrm>
        </p:spPr>
        <p:txBody>
          <a:bodyPr>
            <a:normAutofit/>
          </a:bodyPr>
          <a:lstStyle/>
          <a:p>
            <a:pPr marL="233363" indent="0" algn="ctr">
              <a:spcBef>
                <a:spcPts val="0"/>
              </a:spcBef>
              <a:buNone/>
              <a:tabLst>
                <a:tab pos="640080" algn="l"/>
              </a:tabLst>
            </a:pPr>
            <a:endParaRPr lang="en-US" sz="2400" dirty="0">
              <a:solidFill>
                <a:srgbClr val="FAD490"/>
              </a:solidFill>
              <a:latin typeface="Source Sans Pro Black" panose="020B0803030403020204" pitchFamily="34" charset="0"/>
              <a:ea typeface="Source Sans Pro Black" panose="020B0803030403020204" pitchFamily="34" charset="0"/>
            </a:endParaRPr>
          </a:p>
          <a:p>
            <a:pPr marL="233363" indent="0">
              <a:lnSpc>
                <a:spcPct val="100000"/>
              </a:lnSpc>
              <a:spcBef>
                <a:spcPts val="0"/>
              </a:spcBef>
              <a:spcAft>
                <a:spcPts val="1800"/>
              </a:spcAft>
              <a:buNone/>
              <a:tabLst>
                <a:tab pos="640080" algn="l"/>
              </a:tabLst>
            </a:pPr>
            <a:r>
              <a:rPr lang="en-US" sz="3600" b="1" dirty="0">
                <a:solidFill>
                  <a:srgbClr val="FFFFCC"/>
                </a:solidFill>
                <a:ea typeface="Source Sans Pro Black" panose="020B0803030403020204" pitchFamily="34" charset="0"/>
              </a:rPr>
              <a:t>(2)	The Historical Mythconception</a:t>
            </a:r>
          </a:p>
          <a:p>
            <a:pPr marL="233363" indent="0">
              <a:lnSpc>
                <a:spcPct val="100000"/>
              </a:lnSpc>
              <a:spcBef>
                <a:spcPts val="0"/>
              </a:spcBef>
              <a:spcAft>
                <a:spcPts val="1800"/>
              </a:spcAft>
              <a:buNone/>
              <a:tabLst>
                <a:tab pos="640080" algn="l"/>
              </a:tabLst>
            </a:pPr>
            <a:endParaRPr lang="en-US" sz="3600" b="1" dirty="0">
              <a:solidFill>
                <a:srgbClr val="FFFFCC"/>
              </a:solidFill>
              <a:ea typeface="Source Sans Pro Black" panose="020B0803030403020204" pitchFamily="34" charset="0"/>
            </a:endParaRPr>
          </a:p>
          <a:p>
            <a:pPr marL="971550" indent="0">
              <a:lnSpc>
                <a:spcPct val="100000"/>
              </a:lnSpc>
              <a:spcBef>
                <a:spcPts val="0"/>
              </a:spcBef>
              <a:spcAft>
                <a:spcPts val="1800"/>
              </a:spcAft>
              <a:buNone/>
              <a:tabLst>
                <a:tab pos="640080" algn="l"/>
              </a:tabLst>
            </a:pPr>
            <a:r>
              <a:rPr lang="en-US" sz="3600" b="1" dirty="0">
                <a:solidFill>
                  <a:srgbClr val="FFFFCC"/>
                </a:solidFill>
              </a:rPr>
              <a:t>The First Testament concerns times and events so far removed from our own that what it has to say is hopelessly out of date and out of step with our world.</a:t>
            </a:r>
            <a:endParaRPr lang="en-US" sz="3600" b="1" dirty="0">
              <a:solidFill>
                <a:srgbClr val="FFFFCC"/>
              </a:solidFill>
              <a:ea typeface="Source Sans Pro Black" panose="020B0803030403020204" pitchFamily="34" charset="0"/>
            </a:endParaRPr>
          </a:p>
          <a:p>
            <a:pPr marL="0" indent="0">
              <a:buNone/>
            </a:pPr>
            <a:endParaRPr lang="en-US" dirty="0"/>
          </a:p>
        </p:txBody>
      </p:sp>
    </p:spTree>
    <p:extLst>
      <p:ext uri="{BB962C8B-B14F-4D97-AF65-F5344CB8AC3E}">
        <p14:creationId xmlns:p14="http://schemas.microsoft.com/office/powerpoint/2010/main" val="3084615468"/>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8A9AD39-5420-EAD7-BD29-F4737135A546}"/>
              </a:ext>
            </a:extLst>
          </p:cNvPr>
          <p:cNvSpPr>
            <a:spLocks noGrp="1"/>
          </p:cNvSpPr>
          <p:nvPr>
            <p:ph idx="1"/>
          </p:nvPr>
        </p:nvSpPr>
        <p:spPr>
          <a:xfrm>
            <a:off x="663388" y="717176"/>
            <a:ext cx="10972800" cy="5943600"/>
          </a:xfrm>
        </p:spPr>
        <p:txBody>
          <a:bodyPr>
            <a:normAutofit/>
          </a:bodyPr>
          <a:lstStyle/>
          <a:p>
            <a:pPr marL="0" indent="0">
              <a:lnSpc>
                <a:spcPct val="100000"/>
              </a:lnSpc>
              <a:spcBef>
                <a:spcPts val="0"/>
              </a:spcBef>
              <a:spcAft>
                <a:spcPts val="1200"/>
              </a:spcAft>
              <a:buNone/>
            </a:pPr>
            <a:r>
              <a:rPr lang="en-US" sz="3600" b="1" dirty="0">
                <a:solidFill>
                  <a:srgbClr val="FFFFCC"/>
                </a:solidFill>
                <a:effectLst/>
                <a:latin typeface="Calibri" panose="020F0502020204030204" pitchFamily="34" charset="0"/>
                <a:ea typeface="Calibri" panose="020F0502020204030204" pitchFamily="34" charset="0"/>
              </a:rPr>
              <a:t>But the immediately preceding accounts present stark contrasts. </a:t>
            </a:r>
          </a:p>
          <a:p>
            <a:pPr marL="0" indent="0">
              <a:lnSpc>
                <a:spcPct val="100000"/>
              </a:lnSpc>
              <a:spcBef>
                <a:spcPts val="0"/>
              </a:spcBef>
              <a:spcAft>
                <a:spcPts val="1200"/>
              </a:spcAft>
              <a:buNone/>
            </a:pPr>
            <a:r>
              <a:rPr lang="en-US" sz="3600" b="1" dirty="0">
                <a:solidFill>
                  <a:srgbClr val="FFFFCC"/>
                </a:solidFill>
                <a:effectLst/>
                <a:latin typeface="Calibri" panose="020F0502020204030204" pitchFamily="34" charset="0"/>
                <a:ea typeface="Calibri" panose="020F0502020204030204" pitchFamily="34" charset="0"/>
              </a:rPr>
              <a:t>Whereas the genealogy of Adam is preceded by a report of remarkable human devotion to YHWH (4:25–26), the genealogy of Shem follows a report of an incredible revolt against God. </a:t>
            </a:r>
          </a:p>
          <a:p>
            <a:pPr marL="0" indent="0">
              <a:lnSpc>
                <a:spcPct val="100000"/>
              </a:lnSpc>
              <a:spcBef>
                <a:spcPts val="0"/>
              </a:spcBef>
              <a:spcAft>
                <a:spcPts val="1200"/>
              </a:spcAft>
              <a:buNone/>
            </a:pPr>
            <a:r>
              <a:rPr lang="en-US" sz="3600" b="1" dirty="0">
                <a:solidFill>
                  <a:srgbClr val="FFFFCC"/>
                </a:solidFill>
                <a:effectLst/>
                <a:latin typeface="Calibri" panose="020F0502020204030204" pitchFamily="34" charset="0"/>
                <a:ea typeface="Calibri" panose="020F0502020204030204" pitchFamily="34" charset="0"/>
              </a:rPr>
              <a:t>Even so the parallels between 5:1–32 and 11:10–25 extend beyond functional considerations:</a:t>
            </a:r>
            <a:endParaRPr lang="en-US" sz="5400" b="1" dirty="0">
              <a:solidFill>
                <a:srgbClr val="FFFFCC"/>
              </a:solidFill>
              <a:effectLst/>
              <a:latin typeface="Courier New" panose="02070309020205020404" pitchFamily="49" charset="0"/>
              <a:ea typeface="Times New Roman" panose="02020603050405020304" pitchFamily="18" charset="0"/>
            </a:endParaRPr>
          </a:p>
        </p:txBody>
      </p:sp>
    </p:spTree>
    <p:extLst>
      <p:ext uri="{BB962C8B-B14F-4D97-AF65-F5344CB8AC3E}">
        <p14:creationId xmlns:p14="http://schemas.microsoft.com/office/powerpoint/2010/main" val="815622033"/>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8A9AD39-5420-EAD7-BD29-F4737135A546}"/>
              </a:ext>
            </a:extLst>
          </p:cNvPr>
          <p:cNvSpPr>
            <a:spLocks noGrp="1"/>
          </p:cNvSpPr>
          <p:nvPr>
            <p:ph idx="1"/>
          </p:nvPr>
        </p:nvSpPr>
        <p:spPr>
          <a:xfrm>
            <a:off x="663388" y="717176"/>
            <a:ext cx="10972800" cy="5943600"/>
          </a:xfrm>
        </p:spPr>
        <p:txBody>
          <a:bodyPr>
            <a:normAutofit/>
          </a:bodyPr>
          <a:lstStyle/>
          <a:p>
            <a:pPr marL="690563" marR="0" indent="-574675">
              <a:lnSpc>
                <a:spcPct val="100000"/>
              </a:lnSpc>
              <a:spcBef>
                <a:spcPts val="0"/>
              </a:spcBef>
              <a:spcAft>
                <a:spcPts val="1800"/>
              </a:spcAft>
              <a:buAutoNum type="alphaLcPeriod"/>
              <a:tabLst>
                <a:tab pos="685800" algn="l"/>
                <a:tab pos="690563" algn="l"/>
                <a:tab pos="971550" algn="l"/>
                <a:tab pos="1143000" algn="l"/>
                <a:tab pos="1371600" algn="l"/>
                <a:tab pos="1600200" algn="l"/>
                <a:tab pos="1828800" algn="l"/>
                <a:tab pos="2057400" algn="l"/>
                <a:tab pos="2286000" algn="l"/>
              </a:tabLst>
            </a:pPr>
            <a:r>
              <a:rPr lang="en-US" sz="3200" b="1" dirty="0">
                <a:solidFill>
                  <a:srgbClr val="FFFFCC"/>
                </a:solidFill>
                <a:effectLst/>
                <a:ea typeface="Times New Roman" panose="02020603050405020304" pitchFamily="18" charset="0"/>
              </a:rPr>
              <a:t>Both genealogies begin with a formal announcement: “These are the generations of X (Adam/Shem).”</a:t>
            </a:r>
          </a:p>
          <a:p>
            <a:pPr marL="690563" marR="0" indent="-574675">
              <a:lnSpc>
                <a:spcPct val="100000"/>
              </a:lnSpc>
              <a:spcBef>
                <a:spcPts val="0"/>
              </a:spcBef>
              <a:spcAft>
                <a:spcPts val="1800"/>
              </a:spcAft>
              <a:buAutoNum type="alphaLcPeriod"/>
              <a:tabLst>
                <a:tab pos="685800" algn="l"/>
                <a:tab pos="690563" algn="l"/>
                <a:tab pos="971550" algn="l"/>
                <a:tab pos="1143000" algn="l"/>
                <a:tab pos="1371600" algn="l"/>
                <a:tab pos="1600200" algn="l"/>
                <a:tab pos="1828800" algn="l"/>
                <a:tab pos="2057400" algn="l"/>
                <a:tab pos="2286000" algn="l"/>
              </a:tabLst>
            </a:pPr>
            <a:r>
              <a:rPr lang="en-US" sz="3200" b="1" dirty="0">
                <a:solidFill>
                  <a:srgbClr val="FFFFCC"/>
                </a:solidFill>
                <a:effectLst/>
                <a:ea typeface="Times New Roman" panose="02020603050405020304" pitchFamily="18" charset="0"/>
              </a:rPr>
              <a:t>Both genealogies record ten generations. This stereotypical pattern suggests that these genealogies are not intended to be complete.</a:t>
            </a:r>
          </a:p>
          <a:p>
            <a:pPr marL="690563" marR="0" indent="-574675">
              <a:lnSpc>
                <a:spcPct val="100000"/>
              </a:lnSpc>
              <a:spcBef>
                <a:spcPts val="0"/>
              </a:spcBef>
              <a:spcAft>
                <a:spcPts val="1800"/>
              </a:spcAft>
              <a:buAutoNum type="alphaLcPeriod"/>
              <a:tabLst>
                <a:tab pos="685800" algn="l"/>
                <a:tab pos="690563" algn="l"/>
                <a:tab pos="971550" algn="l"/>
                <a:tab pos="1143000" algn="l"/>
                <a:tab pos="1371600" algn="l"/>
                <a:tab pos="1600200" algn="l"/>
                <a:tab pos="1828800" algn="l"/>
                <a:tab pos="2057400" algn="l"/>
                <a:tab pos="2286000" algn="l"/>
              </a:tabLst>
            </a:pPr>
            <a:r>
              <a:rPr lang="en-US" sz="3200" b="1" dirty="0">
                <a:solidFill>
                  <a:srgbClr val="FFFFCC"/>
                </a:solidFill>
                <a:effectLst/>
                <a:ea typeface="Times New Roman" panose="02020603050405020304" pitchFamily="18" charset="0"/>
              </a:rPr>
              <a:t>Both genealogies are linear, tracing the descent via a single line in each generation. Accordingly, the purpose of these genealogies is not to present a family tree but to demonstrate the link between the final member and the first member in the list. </a:t>
            </a:r>
          </a:p>
        </p:txBody>
      </p:sp>
    </p:spTree>
    <p:extLst>
      <p:ext uri="{BB962C8B-B14F-4D97-AF65-F5344CB8AC3E}">
        <p14:creationId xmlns:p14="http://schemas.microsoft.com/office/powerpoint/2010/main" val="2195586653"/>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8A9AD39-5420-EAD7-BD29-F4737135A546}"/>
              </a:ext>
            </a:extLst>
          </p:cNvPr>
          <p:cNvSpPr>
            <a:spLocks noGrp="1"/>
          </p:cNvSpPr>
          <p:nvPr>
            <p:ph idx="1"/>
          </p:nvPr>
        </p:nvSpPr>
        <p:spPr>
          <a:xfrm>
            <a:off x="663388" y="385482"/>
            <a:ext cx="10972800" cy="6275294"/>
          </a:xfrm>
        </p:spPr>
        <p:txBody>
          <a:bodyPr>
            <a:normAutofit fontScale="92500" lnSpcReduction="10000"/>
          </a:bodyPr>
          <a:lstStyle/>
          <a:p>
            <a:pPr marL="573088" marR="0" indent="-519113">
              <a:lnSpc>
                <a:spcPct val="100000"/>
              </a:lnSpc>
              <a:spcBef>
                <a:spcPts val="0"/>
              </a:spcBef>
              <a:spcAft>
                <a:spcPts val="1800"/>
              </a:spcAft>
              <a:buAutoNum type="alphaLcPeriod" startAt="4"/>
              <a:tabLst>
                <a:tab pos="115888" algn="l"/>
                <a:tab pos="573088" algn="l"/>
                <a:tab pos="685800" algn="l"/>
                <a:tab pos="971550" algn="l"/>
                <a:tab pos="1143000" algn="l"/>
                <a:tab pos="1371600" algn="l"/>
                <a:tab pos="1600200" algn="l"/>
                <a:tab pos="1828800" algn="l"/>
                <a:tab pos="2057400" algn="l"/>
                <a:tab pos="2286000" algn="l"/>
              </a:tabLst>
            </a:pPr>
            <a:r>
              <a:rPr lang="en-US" sz="3600" b="1" dirty="0">
                <a:solidFill>
                  <a:srgbClr val="FFFFCC"/>
                </a:solidFill>
                <a:effectLst/>
                <a:ea typeface="Times New Roman" panose="02020603050405020304" pitchFamily="18" charset="0"/>
              </a:rPr>
              <a:t>Both genealogies express awareness of segmentation in each generation; each of the entries had other sons and daughters, in addition to the son named. The fact that each generation produced both sons and daughters is evidence of the grace of God, who thereby ensures the continuation of the race despite humanity’s fallen condition.</a:t>
            </a:r>
          </a:p>
          <a:p>
            <a:pPr marL="573088" marR="0" indent="-519113">
              <a:lnSpc>
                <a:spcPct val="100000"/>
              </a:lnSpc>
              <a:spcBef>
                <a:spcPts val="0"/>
              </a:spcBef>
              <a:spcAft>
                <a:spcPts val="1800"/>
              </a:spcAft>
              <a:buAutoNum type="alphaLcPeriod" startAt="4"/>
              <a:tabLst>
                <a:tab pos="115888" algn="l"/>
                <a:tab pos="573088" algn="l"/>
                <a:tab pos="685800" algn="l"/>
                <a:tab pos="971550" algn="l"/>
                <a:tab pos="1143000" algn="l"/>
                <a:tab pos="1371600" algn="l"/>
                <a:tab pos="1600200" algn="l"/>
                <a:tab pos="1828800" algn="l"/>
                <a:tab pos="2057400" algn="l"/>
                <a:tab pos="2286000" algn="l"/>
              </a:tabLst>
            </a:pPr>
            <a:r>
              <a:rPr lang="en-US" sz="3600" b="1" dirty="0">
                <a:solidFill>
                  <a:srgbClr val="FFFFCC"/>
                </a:solidFill>
                <a:effectLst/>
                <a:ea typeface="Times New Roman" panose="02020603050405020304" pitchFamily="18" charset="0"/>
              </a:rPr>
              <a:t>Both genealogies report how long the men included in the lineages lived.</a:t>
            </a:r>
          </a:p>
          <a:p>
            <a:pPr marL="573088" marR="0" indent="-519113">
              <a:lnSpc>
                <a:spcPct val="100000"/>
              </a:lnSpc>
              <a:spcBef>
                <a:spcPts val="0"/>
              </a:spcBef>
              <a:spcAft>
                <a:spcPts val="1800"/>
              </a:spcAft>
              <a:buAutoNum type="alphaLcPeriod" startAt="4"/>
              <a:tabLst>
                <a:tab pos="115888" algn="l"/>
                <a:tab pos="573088" algn="l"/>
                <a:tab pos="685800" algn="l"/>
                <a:tab pos="971550" algn="l"/>
                <a:tab pos="1143000" algn="l"/>
                <a:tab pos="1371600" algn="l"/>
                <a:tab pos="1600200" algn="l"/>
                <a:tab pos="1828800" algn="l"/>
                <a:tab pos="2057400" algn="l"/>
                <a:tab pos="2286000" algn="l"/>
              </a:tabLst>
            </a:pPr>
            <a:r>
              <a:rPr lang="en-US" sz="3600" b="1" dirty="0">
                <a:solidFill>
                  <a:srgbClr val="FFFFCC"/>
                </a:solidFill>
                <a:effectLst/>
                <a:ea typeface="Times New Roman" panose="02020603050405020304" pitchFamily="18" charset="0"/>
              </a:rPr>
              <a:t>Both genealogies climax in a historical event in the seventh generation (on Peleg in the second see 10:25; cf. also Ruth 4:18–22). </a:t>
            </a:r>
          </a:p>
        </p:txBody>
      </p:sp>
    </p:spTree>
    <p:extLst>
      <p:ext uri="{BB962C8B-B14F-4D97-AF65-F5344CB8AC3E}">
        <p14:creationId xmlns:p14="http://schemas.microsoft.com/office/powerpoint/2010/main" val="4038699583"/>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95B30BC-76B7-6D6A-C416-4F120516F645}"/>
              </a:ext>
            </a:extLst>
          </p:cNvPr>
          <p:cNvSpPr>
            <a:spLocks noGrp="1"/>
          </p:cNvSpPr>
          <p:nvPr>
            <p:ph idx="1"/>
          </p:nvPr>
        </p:nvSpPr>
        <p:spPr>
          <a:xfrm>
            <a:off x="838200" y="323850"/>
            <a:ext cx="10515600" cy="5853113"/>
          </a:xfrm>
        </p:spPr>
        <p:txBody>
          <a:bodyPr>
            <a:normAutofit fontScale="92500" lnSpcReduction="10000"/>
          </a:bodyPr>
          <a:lstStyle/>
          <a:p>
            <a:pPr marL="457200" marR="0" lvl="0" indent="-457200" algn="l" defTabSz="914400" rtl="0" eaLnBrk="0" fontAlgn="base" latinLnBrk="0" hangingPunct="0">
              <a:lnSpc>
                <a:spcPct val="110000"/>
              </a:lnSpc>
              <a:spcBef>
                <a:spcPct val="0"/>
              </a:spcBef>
              <a:spcAft>
                <a:spcPts val="1200"/>
              </a:spcAft>
              <a:buClrTx/>
              <a:buSzTx/>
              <a:buFontTx/>
              <a:buAutoNum type="alphaLcPeriod" startAt="7"/>
              <a:tabLst>
                <a:tab pos="457200" algn="l"/>
                <a:tab pos="685800" algn="l"/>
                <a:tab pos="971550" algn="l"/>
                <a:tab pos="1143000" algn="l"/>
                <a:tab pos="1371600" algn="l"/>
                <a:tab pos="1600200" algn="l"/>
                <a:tab pos="1828800" algn="l"/>
                <a:tab pos="2057400" algn="l"/>
                <a:tab pos="2286000" algn="l"/>
              </a:tabLst>
            </a:pPr>
            <a:r>
              <a:rPr kumimoji="0" lang="en-US" altLang="en-US" sz="3600" b="1" i="0" u="none" strike="noStrike" cap="none" normalizeH="0" baseline="0" dirty="0">
                <a:ln>
                  <a:noFill/>
                </a:ln>
                <a:solidFill>
                  <a:srgbClr val="FFFFCC"/>
                </a:solidFill>
                <a:effectLst/>
                <a:ea typeface="Times New Roman" panose="02020603050405020304" pitchFamily="18" charset="0"/>
                <a:cs typeface="Calibri" panose="020F0502020204030204" pitchFamily="34" charset="0"/>
              </a:rPr>
              <a:t>Both generations end with a split in the final entry: Noah has three sons, Shem, Ham, and Japheth. Terah has three sons, Abraham, </a:t>
            </a:r>
            <a:r>
              <a:rPr kumimoji="0" lang="en-US" altLang="en-US" sz="3600" b="1" i="0" u="none" strike="noStrike" cap="none" normalizeH="0" baseline="0" dirty="0" err="1">
                <a:ln>
                  <a:noFill/>
                </a:ln>
                <a:solidFill>
                  <a:srgbClr val="FFFFCC"/>
                </a:solidFill>
                <a:effectLst/>
                <a:ea typeface="Times New Roman" panose="02020603050405020304" pitchFamily="18" charset="0"/>
                <a:cs typeface="Calibri" panose="020F0502020204030204" pitchFamily="34" charset="0"/>
              </a:rPr>
              <a:t>Nahor</a:t>
            </a:r>
            <a:r>
              <a:rPr kumimoji="0" lang="en-US" altLang="en-US" sz="3600" b="1" i="0" u="none" strike="noStrike" cap="none" normalizeH="0" baseline="0" dirty="0">
                <a:ln>
                  <a:noFill/>
                </a:ln>
                <a:solidFill>
                  <a:srgbClr val="FFFFCC"/>
                </a:solidFill>
                <a:effectLst/>
                <a:ea typeface="Times New Roman" panose="02020603050405020304" pitchFamily="18" charset="0"/>
                <a:cs typeface="Calibri" panose="020F0502020204030204" pitchFamily="34" charset="0"/>
              </a:rPr>
              <a:t>, and Haran. In both the ancestor of the principle line is name first.</a:t>
            </a:r>
          </a:p>
          <a:p>
            <a:pPr marL="0" marR="0" lvl="0" indent="0" algn="l" defTabSz="914400" rtl="0" eaLnBrk="0" fontAlgn="base" latinLnBrk="0" hangingPunct="0">
              <a:lnSpc>
                <a:spcPct val="110000"/>
              </a:lnSpc>
              <a:spcBef>
                <a:spcPct val="0"/>
              </a:spcBef>
              <a:spcAft>
                <a:spcPts val="1200"/>
              </a:spcAft>
              <a:buClrTx/>
              <a:buSzTx/>
              <a:buNone/>
              <a:tabLst>
                <a:tab pos="228600" algn="l"/>
                <a:tab pos="457200" algn="l"/>
                <a:tab pos="685800" algn="l"/>
                <a:tab pos="971550" algn="l"/>
                <a:tab pos="1143000" algn="l"/>
                <a:tab pos="1371600" algn="l"/>
                <a:tab pos="1600200" algn="l"/>
                <a:tab pos="1828800" algn="l"/>
                <a:tab pos="2057400" algn="l"/>
                <a:tab pos="2286000" algn="l"/>
              </a:tabLst>
            </a:pPr>
            <a:endParaRPr kumimoji="0" lang="en-US" altLang="en-US" sz="3600" b="1" i="0" u="none" strike="noStrike" cap="none" normalizeH="0" baseline="0" dirty="0">
              <a:ln>
                <a:noFill/>
              </a:ln>
              <a:solidFill>
                <a:srgbClr val="FFFFCC"/>
              </a:solidFill>
              <a:effectLst/>
              <a:ea typeface="Calibri" panose="020F0502020204030204" pitchFamily="34" charset="0"/>
            </a:endParaRPr>
          </a:p>
          <a:p>
            <a:pPr marL="0" marR="0" lvl="0" indent="0" algn="l" defTabSz="914400" rtl="0" eaLnBrk="0" fontAlgn="base" latinLnBrk="0" hangingPunct="0">
              <a:lnSpc>
                <a:spcPct val="110000"/>
              </a:lnSpc>
              <a:spcBef>
                <a:spcPct val="0"/>
              </a:spcBef>
              <a:spcAft>
                <a:spcPts val="1200"/>
              </a:spcAft>
              <a:buClrTx/>
              <a:buSzTx/>
              <a:buFontTx/>
              <a:buNone/>
              <a:tabLst>
                <a:tab pos="228600" algn="l"/>
                <a:tab pos="457200" algn="l"/>
                <a:tab pos="685800" algn="l"/>
                <a:tab pos="971550" algn="l"/>
                <a:tab pos="1143000" algn="l"/>
                <a:tab pos="1371600" algn="l"/>
                <a:tab pos="1600200" algn="l"/>
                <a:tab pos="1828800" algn="l"/>
                <a:tab pos="2057400" algn="l"/>
                <a:tab pos="2286000" algn="l"/>
              </a:tabLst>
            </a:pPr>
            <a:r>
              <a:rPr kumimoji="0" lang="en-US" altLang="en-US" sz="3600" b="1" i="0" u="none" strike="noStrike" cap="none" normalizeH="0" baseline="0" dirty="0">
                <a:ln>
                  <a:noFill/>
                </a:ln>
                <a:solidFill>
                  <a:srgbClr val="FFFFCC"/>
                </a:solidFill>
                <a:effectLst/>
                <a:ea typeface="Calibri" panose="020F0502020204030204" pitchFamily="34" charset="0"/>
              </a:rPr>
              <a:t>The purpose of these genealogies was to declare that despite the curse hanging over the human race by the grace of God life goes on, albeit in chronologically diminished form. The effects of sin are becoming more and more evident. </a:t>
            </a:r>
            <a:endParaRPr kumimoji="0" lang="en-US" altLang="en-US" sz="3600" b="1" i="0" u="none" strike="noStrike" cap="none" normalizeH="0" baseline="0" dirty="0">
              <a:ln>
                <a:noFill/>
              </a:ln>
              <a:solidFill>
                <a:srgbClr val="FFFFCC"/>
              </a:solidFill>
              <a:effectLst/>
            </a:endParaRPr>
          </a:p>
          <a:p>
            <a:endParaRPr lang="en-US" dirty="0"/>
          </a:p>
        </p:txBody>
      </p:sp>
    </p:spTree>
    <p:extLst>
      <p:ext uri="{BB962C8B-B14F-4D97-AF65-F5344CB8AC3E}">
        <p14:creationId xmlns:p14="http://schemas.microsoft.com/office/powerpoint/2010/main" val="2355167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CD9E35-1EDB-C15B-CDB8-813985A41801}"/>
              </a:ext>
            </a:extLst>
          </p:cNvPr>
          <p:cNvSpPr>
            <a:spLocks noGrp="1"/>
          </p:cNvSpPr>
          <p:nvPr>
            <p:ph type="title"/>
          </p:nvPr>
        </p:nvSpPr>
        <p:spPr>
          <a:xfrm>
            <a:off x="533400" y="365125"/>
            <a:ext cx="10820400" cy="800735"/>
          </a:xfrm>
        </p:spPr>
        <p:txBody>
          <a:bodyPr>
            <a:normAutofit fontScale="90000"/>
          </a:bodyPr>
          <a:lstStyle/>
          <a:p>
            <a:r>
              <a:rPr kumimoji="0" lang="en-US" altLang="en-US" sz="3200" b="1" i="0" u="none" strike="noStrike" cap="none" normalizeH="0" baseline="0" dirty="0">
                <a:ln>
                  <a:noFill/>
                </a:ln>
                <a:solidFill>
                  <a:srgbClr val="FFFFCC"/>
                </a:solidFill>
                <a:effectLst/>
                <a:latin typeface="+mn-lt"/>
                <a:ea typeface="Calibri" panose="020F0502020204030204" pitchFamily="34" charset="0"/>
              </a:rPr>
              <a:t>Compare the Sumerian King List (adapted from </a:t>
            </a:r>
            <a:r>
              <a:rPr kumimoji="0" lang="en-US" altLang="en-US" sz="3200" b="1" i="1" u="none" strike="noStrike" cap="none" normalizeH="0" baseline="0" dirty="0">
                <a:ln>
                  <a:noFill/>
                </a:ln>
                <a:solidFill>
                  <a:srgbClr val="FFFFCC"/>
                </a:solidFill>
                <a:effectLst/>
                <a:latin typeface="+mn-lt"/>
                <a:ea typeface="Calibri" panose="020F0502020204030204" pitchFamily="34" charset="0"/>
              </a:rPr>
              <a:t>ANET</a:t>
            </a:r>
            <a:r>
              <a:rPr kumimoji="0" lang="en-US" altLang="en-US" sz="3200" b="1" i="0" u="none" strike="noStrike" cap="none" normalizeH="0" baseline="0" dirty="0">
                <a:ln>
                  <a:noFill/>
                </a:ln>
                <a:solidFill>
                  <a:srgbClr val="FFFFCC"/>
                </a:solidFill>
                <a:effectLst/>
                <a:latin typeface="+mn-lt"/>
                <a:ea typeface="Calibri" panose="020F0502020204030204" pitchFamily="34" charset="0"/>
              </a:rPr>
              <a:t>, 265–66).</a:t>
            </a:r>
            <a:br>
              <a:rPr kumimoji="0" lang="en-US" altLang="en-US" sz="3200" b="1" i="0" u="none" strike="noStrike" cap="none" normalizeH="0" baseline="0" dirty="0">
                <a:ln>
                  <a:noFill/>
                </a:ln>
                <a:solidFill>
                  <a:srgbClr val="FFFFCC"/>
                </a:solidFill>
                <a:effectLst/>
                <a:latin typeface="+mn-lt"/>
                <a:ea typeface="Calibri" panose="020F0502020204030204" pitchFamily="34" charset="0"/>
              </a:rPr>
            </a:br>
            <a:r>
              <a:rPr kumimoji="0" lang="en-US" altLang="en-US" sz="2000" b="1" i="0" u="none" strike="noStrike" cap="none" normalizeH="0" baseline="0" dirty="0">
                <a:ln>
                  <a:noFill/>
                </a:ln>
                <a:solidFill>
                  <a:srgbClr val="FFFFCC"/>
                </a:solidFill>
                <a:effectLst/>
                <a:latin typeface="+mn-lt"/>
                <a:ea typeface="Calibri" panose="020F0502020204030204" pitchFamily="34" charset="0"/>
              </a:rPr>
              <a:t>Early 2</a:t>
            </a:r>
            <a:r>
              <a:rPr kumimoji="0" lang="en-US" altLang="en-US" sz="2000" b="1" i="0" u="none" strike="noStrike" cap="none" normalizeH="0" baseline="30000" dirty="0">
                <a:ln>
                  <a:noFill/>
                </a:ln>
                <a:solidFill>
                  <a:srgbClr val="FFFFCC"/>
                </a:solidFill>
                <a:effectLst/>
                <a:latin typeface="+mn-lt"/>
                <a:ea typeface="Calibri" panose="020F0502020204030204" pitchFamily="34" charset="0"/>
              </a:rPr>
              <a:t>nd</a:t>
            </a:r>
            <a:r>
              <a:rPr kumimoji="0" lang="en-US" altLang="en-US" sz="2000" b="1" i="0" u="none" strike="noStrike" cap="none" normalizeH="0" baseline="0" dirty="0">
                <a:ln>
                  <a:noFill/>
                </a:ln>
                <a:solidFill>
                  <a:srgbClr val="FFFFCC"/>
                </a:solidFill>
                <a:effectLst/>
                <a:latin typeface="+mn-lt"/>
                <a:ea typeface="Calibri" panose="020F0502020204030204" pitchFamily="34" charset="0"/>
              </a:rPr>
              <a:t> millennium BC.</a:t>
            </a:r>
            <a:endParaRPr lang="en-US" sz="3200" dirty="0">
              <a:latin typeface="+mn-lt"/>
            </a:endParaRPr>
          </a:p>
        </p:txBody>
      </p:sp>
      <p:sp>
        <p:nvSpPr>
          <p:cNvPr id="4" name="Rectangle 1">
            <a:extLst>
              <a:ext uri="{FF2B5EF4-FFF2-40B4-BE49-F238E27FC236}">
                <a16:creationId xmlns:a16="http://schemas.microsoft.com/office/drawing/2014/main" id="{63AEF18B-0F76-C965-B4DA-247B11223C80}"/>
              </a:ext>
            </a:extLst>
          </p:cNvPr>
          <p:cNvSpPr>
            <a:spLocks noGrp="1" noChangeArrowheads="1"/>
          </p:cNvSpPr>
          <p:nvPr>
            <p:ph idx="1"/>
          </p:nvPr>
        </p:nvSpPr>
        <p:spPr bwMode="auto">
          <a:xfrm>
            <a:off x="560388" y="1284707"/>
            <a:ext cx="10793412" cy="4247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Lst>
              <a:defRPr>
                <a:solidFill>
                  <a:schemeClr val="tx1"/>
                </a:solidFill>
                <a:latin typeface="Arial" panose="020B0604020202020204" pitchFamily="34" charset="0"/>
              </a:defRPr>
            </a:lvl1pPr>
            <a:lvl2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Lst>
              <a:defRPr>
                <a:solidFill>
                  <a:schemeClr val="tx1"/>
                </a:solidFill>
                <a:latin typeface="Arial" panose="020B0604020202020204" pitchFamily="34" charset="0"/>
              </a:defRPr>
            </a:lvl2pPr>
            <a:lvl3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Lst>
              <a:defRPr>
                <a:solidFill>
                  <a:schemeClr val="tx1"/>
                </a:solidFill>
                <a:latin typeface="Arial" panose="020B0604020202020204" pitchFamily="34" charset="0"/>
              </a:defRPr>
            </a:lvl3pPr>
            <a:lvl4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Lst>
              <a:defRPr>
                <a:solidFill>
                  <a:schemeClr val="tx1"/>
                </a:solidFill>
                <a:latin typeface="Arial" panose="020B0604020202020204" pitchFamily="34" charset="0"/>
              </a:defRPr>
            </a:lvl4pPr>
            <a:lvl5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Lst>
              <a:defRPr>
                <a:solidFill>
                  <a:schemeClr val="tx1"/>
                </a:solidFill>
                <a:latin typeface="Arial" panose="020B0604020202020204" pitchFamily="34" charset="0"/>
              </a:defRPr>
            </a:lvl5pPr>
            <a:lvl6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Lst>
              <a:defRPr>
                <a:solidFill>
                  <a:schemeClr val="tx1"/>
                </a:solidFill>
                <a:latin typeface="Arial" panose="020B0604020202020204" pitchFamily="34" charset="0"/>
              </a:defRPr>
            </a:lvl6pPr>
            <a:lvl7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Lst>
              <a:defRPr>
                <a:solidFill>
                  <a:schemeClr val="tx1"/>
                </a:solidFill>
                <a:latin typeface="Arial" panose="020B0604020202020204" pitchFamily="34" charset="0"/>
              </a:defRPr>
            </a:lvl7pPr>
            <a:lvl8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Lst>
              <a:defRPr>
                <a:solidFill>
                  <a:schemeClr val="tx1"/>
                </a:solidFill>
                <a:latin typeface="Arial" panose="020B0604020202020204" pitchFamily="34" charset="0"/>
              </a:defRPr>
            </a:lvl8pPr>
            <a:lvl9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Lst>
            </a:pPr>
            <a:r>
              <a:rPr kumimoji="0" lang="en-US" altLang="en-US" sz="3600" b="1" i="1" u="none" strike="noStrike" cap="none" normalizeH="0" baseline="0" dirty="0">
                <a:ln>
                  <a:noFill/>
                </a:ln>
                <a:solidFill>
                  <a:srgbClr val="FFFFCC"/>
                </a:solidFill>
                <a:effectLst/>
                <a:latin typeface="+mn-lt"/>
                <a:ea typeface="MS Mincho" panose="02020609040205080304" pitchFamily="49" charset="-128"/>
                <a:cs typeface="Calibri" panose="020F0502020204030204" pitchFamily="34" charset="0"/>
              </a:rPr>
              <a:t>I drop (the topic) Sippar (because) its kingship was brought to </a:t>
            </a:r>
            <a:r>
              <a:rPr kumimoji="0" lang="en-US" altLang="en-US" sz="3600" b="1" i="1" u="none" strike="noStrike" cap="none" normalizeH="0" baseline="0" dirty="0" err="1">
                <a:ln>
                  <a:noFill/>
                </a:ln>
                <a:solidFill>
                  <a:srgbClr val="FFFFCC"/>
                </a:solidFill>
                <a:effectLst/>
                <a:latin typeface="+mn-lt"/>
                <a:ea typeface="MS Mincho" panose="02020609040205080304" pitchFamily="49" charset="-128"/>
                <a:cs typeface="Calibri" panose="020F0502020204030204" pitchFamily="34" charset="0"/>
              </a:rPr>
              <a:t>Shur-uppak</a:t>
            </a:r>
            <a:r>
              <a:rPr kumimoji="0" lang="en-US" altLang="en-US" sz="3600" b="1" i="1" u="none" strike="noStrike" cap="none" normalizeH="0" baseline="0" dirty="0">
                <a:ln>
                  <a:noFill/>
                </a:ln>
                <a:solidFill>
                  <a:srgbClr val="FFFFCC"/>
                </a:solidFill>
                <a:effectLst/>
                <a:latin typeface="+mn-lt"/>
                <a:ea typeface="MS Mincho" panose="02020609040205080304" pitchFamily="49" charset="-128"/>
                <a:cs typeface="Calibri" panose="020F0502020204030204" pitchFamily="34" charset="0"/>
              </a:rPr>
              <a:t>. (In) </a:t>
            </a:r>
            <a:r>
              <a:rPr kumimoji="0" lang="en-US" altLang="en-US" sz="3600" b="1" i="1" u="none" strike="noStrike" cap="none" normalizeH="0" baseline="0" dirty="0" err="1">
                <a:ln>
                  <a:noFill/>
                </a:ln>
                <a:solidFill>
                  <a:srgbClr val="FFFFCC"/>
                </a:solidFill>
                <a:effectLst/>
                <a:latin typeface="+mn-lt"/>
                <a:ea typeface="MS Mincho" panose="02020609040205080304" pitchFamily="49" charset="-128"/>
                <a:cs typeface="Calibri" panose="020F0502020204030204" pitchFamily="34" charset="0"/>
              </a:rPr>
              <a:t>Shuruppak</a:t>
            </a:r>
            <a:r>
              <a:rPr kumimoji="0" lang="en-US" altLang="en-US" sz="3600" b="1" i="1" u="none" strike="noStrike" cap="none" normalizeH="0" baseline="0" dirty="0">
                <a:ln>
                  <a:noFill/>
                </a:ln>
                <a:solidFill>
                  <a:srgbClr val="FFFFCC"/>
                </a:solidFill>
                <a:effectLst/>
                <a:latin typeface="+mn-lt"/>
                <a:ea typeface="MS Mincho" panose="02020609040205080304" pitchFamily="49" charset="-128"/>
                <a:cs typeface="Calibri" panose="020F0502020204030204" pitchFamily="34" charset="0"/>
              </a:rPr>
              <a:t>, </a:t>
            </a:r>
            <a:r>
              <a:rPr kumimoji="0" lang="en-US" altLang="en-US" sz="3600" b="1" i="1" u="none" strike="noStrike" cap="none" normalizeH="0" baseline="0" dirty="0" err="1">
                <a:ln>
                  <a:noFill/>
                </a:ln>
                <a:solidFill>
                  <a:srgbClr val="FFFFCC"/>
                </a:solidFill>
                <a:effectLst/>
                <a:latin typeface="+mn-lt"/>
                <a:ea typeface="MS Mincho" panose="02020609040205080304" pitchFamily="49" charset="-128"/>
                <a:cs typeface="Calibri" panose="020F0502020204030204" pitchFamily="34" charset="0"/>
              </a:rPr>
              <a:t>Ubar</a:t>
            </a:r>
            <a:r>
              <a:rPr kumimoji="0" lang="en-US" altLang="en-US" sz="3600" b="1" i="1" u="none" strike="noStrike" cap="none" normalizeH="0" baseline="0" dirty="0">
                <a:ln>
                  <a:noFill/>
                </a:ln>
                <a:solidFill>
                  <a:srgbClr val="FFFFCC"/>
                </a:solidFill>
                <a:effectLst/>
                <a:latin typeface="+mn-lt"/>
                <a:ea typeface="MS Mincho" panose="02020609040205080304" pitchFamily="49" charset="-128"/>
                <a:cs typeface="Calibri" panose="020F0502020204030204" pitchFamily="34" charset="0"/>
              </a:rPr>
              <a:t>-Tutu became king and ruled 18,600 years. One king (thus) ruled it for 18,600 years.</a:t>
            </a:r>
          </a:p>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Lst>
            </a:pPr>
            <a:r>
              <a:rPr kumimoji="0" lang="en-US" altLang="en-US" sz="3600" b="1" i="1" u="none" strike="noStrike" cap="none" normalizeH="0" baseline="0" dirty="0">
                <a:ln>
                  <a:noFill/>
                </a:ln>
                <a:solidFill>
                  <a:srgbClr val="FFFFCC"/>
                </a:solidFill>
                <a:effectLst/>
                <a:latin typeface="+mn-lt"/>
                <a:ea typeface="MS Mincho" panose="02020609040205080304" pitchFamily="49" charset="-128"/>
                <a:cs typeface="Calibri" panose="020F0502020204030204" pitchFamily="34" charset="0"/>
              </a:rPr>
              <a:t> </a:t>
            </a:r>
            <a:endParaRPr kumimoji="0" lang="en-US" altLang="en-US" b="1" i="0" u="none" strike="noStrike" cap="none" normalizeH="0" baseline="0" dirty="0">
              <a:ln>
                <a:noFill/>
              </a:ln>
              <a:solidFill>
                <a:srgbClr val="FFFFCC"/>
              </a:solidFill>
              <a:effectLst/>
              <a:latin typeface="+mn-lt"/>
            </a:endParaRPr>
          </a:p>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Lst>
            </a:pPr>
            <a:r>
              <a:rPr kumimoji="0" lang="en-US" altLang="en-US" sz="3600" b="1" i="1" u="none" strike="noStrike" cap="none" normalizeH="0" baseline="0" dirty="0">
                <a:ln>
                  <a:noFill/>
                </a:ln>
                <a:solidFill>
                  <a:srgbClr val="FFFFCC"/>
                </a:solidFill>
                <a:effectLst/>
                <a:latin typeface="+mn-lt"/>
                <a:ea typeface="MS Mincho" panose="02020609040205080304" pitchFamily="49" charset="-128"/>
                <a:cs typeface="Calibri" panose="020F0502020204030204" pitchFamily="34" charset="0"/>
              </a:rPr>
              <a:t>These are five cities, eight kings ruled them for 241,000 years. (Then) the Flood swept over (the earth).</a:t>
            </a:r>
            <a:r>
              <a:rPr kumimoji="0" lang="en-US" altLang="en-US" sz="1800" b="0" i="1" u="none" strike="noStrike" cap="none" normalizeH="0" baseline="0" dirty="0">
                <a:ln>
                  <a:noFill/>
                </a:ln>
                <a:solidFill>
                  <a:schemeClr val="tx1"/>
                </a:solidFill>
                <a:effectLst/>
                <a:latin typeface="Calibri" panose="020F0502020204030204" pitchFamily="34" charset="0"/>
                <a:ea typeface="MS Mincho" panose="02020609040205080304" pitchFamily="49" charset="-128"/>
                <a:cs typeface="Calibri" panose="020F0502020204030204" pitchFamily="34" charset="0"/>
              </a:rPr>
              <a:t>).</a:t>
            </a:r>
            <a:endParaRPr kumimoji="0" lang="en-US" altLang="en-US" sz="4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76011226"/>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860B1A8-2BEF-D9A4-891B-029443C308D8}"/>
              </a:ext>
            </a:extLst>
          </p:cNvPr>
          <p:cNvSpPr>
            <a:spLocks noGrp="1"/>
          </p:cNvSpPr>
          <p:nvPr>
            <p:ph idx="1"/>
          </p:nvPr>
        </p:nvSpPr>
        <p:spPr>
          <a:xfrm>
            <a:off x="582705" y="394447"/>
            <a:ext cx="11008659" cy="5782516"/>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600" b="1" i="1" u="none" strike="noStrike" cap="none" normalizeH="0" baseline="0" dirty="0">
                <a:ln>
                  <a:noFill/>
                </a:ln>
                <a:solidFill>
                  <a:srgbClr val="FFFFCC"/>
                </a:solidFill>
                <a:effectLst/>
                <a:ea typeface="MS Mincho" panose="02020609040205080304" pitchFamily="49" charset="-128"/>
                <a:cs typeface="Calibri" panose="020F0502020204030204" pitchFamily="34" charset="0"/>
              </a:rPr>
              <a:t>After the Flood had swept over (the earth) (and) when kingship was lowered (again) from heaven, kingship was (first) in Kish. In Kish, Ga[ ... ]</a:t>
            </a:r>
            <a:r>
              <a:rPr kumimoji="0" lang="en-US" altLang="en-US" sz="3600" b="1" i="1" u="none" strike="noStrike" cap="none" normalizeH="0" baseline="0" dirty="0" err="1">
                <a:ln>
                  <a:noFill/>
                </a:ln>
                <a:solidFill>
                  <a:srgbClr val="FFFFCC"/>
                </a:solidFill>
                <a:effectLst/>
                <a:ea typeface="MS Mincho" panose="02020609040205080304" pitchFamily="49" charset="-128"/>
                <a:cs typeface="Calibri" panose="020F0502020204030204" pitchFamily="34" charset="0"/>
              </a:rPr>
              <a:t>ur</a:t>
            </a:r>
            <a:r>
              <a:rPr kumimoji="0" lang="en-US" altLang="en-US" sz="3600" b="1" i="1" u="none" strike="noStrike" cap="none" normalizeH="0" baseline="0" dirty="0">
                <a:ln>
                  <a:noFill/>
                </a:ln>
                <a:solidFill>
                  <a:srgbClr val="FFFFCC"/>
                </a:solidFill>
                <a:effectLst/>
                <a:ea typeface="MS Mincho" panose="02020609040205080304" pitchFamily="49" charset="-128"/>
                <a:cs typeface="Calibri" panose="020F0502020204030204" pitchFamily="34" charset="0"/>
              </a:rPr>
              <a:t> became king and ruled 1,200 years—(original) destroyed! legible (only) to heavenly </a:t>
            </a:r>
            <a:r>
              <a:rPr kumimoji="0" lang="en-US" altLang="en-US" sz="3600" b="1" i="1" u="none" strike="noStrike" cap="none" normalizeH="0" baseline="0" dirty="0" err="1">
                <a:ln>
                  <a:noFill/>
                </a:ln>
                <a:solidFill>
                  <a:srgbClr val="FFFFCC"/>
                </a:solidFill>
                <a:effectLst/>
                <a:ea typeface="MS Mincho" panose="02020609040205080304" pitchFamily="49" charset="-128"/>
                <a:cs typeface="Calibri" panose="020F0502020204030204" pitchFamily="34" charset="0"/>
              </a:rPr>
              <a:t>Nidaba</a:t>
            </a:r>
            <a:r>
              <a:rPr kumimoji="0" lang="en-US" altLang="en-US" sz="3600" b="1" i="1" u="none" strike="noStrike" cap="none" normalizeH="0" baseline="0" dirty="0">
                <a:ln>
                  <a:noFill/>
                </a:ln>
                <a:solidFill>
                  <a:srgbClr val="FFFFCC"/>
                </a:solidFill>
                <a:effectLst/>
                <a:ea typeface="MS Mincho" panose="02020609040205080304" pitchFamily="49" charset="-128"/>
                <a:cs typeface="Calibri" panose="020F0502020204030204" pitchFamily="34" charset="0"/>
              </a:rPr>
              <a:t> (the goddess of writing)--ruled 960 years. [Pala-</a:t>
            </a:r>
            <a:r>
              <a:rPr kumimoji="0" lang="en-US" altLang="en-US" sz="3600" b="1" i="1" u="none" strike="noStrike" cap="none" normalizeH="0" baseline="0" dirty="0" err="1">
                <a:ln>
                  <a:noFill/>
                </a:ln>
                <a:solidFill>
                  <a:srgbClr val="FFFFCC"/>
                </a:solidFill>
                <a:effectLst/>
                <a:ea typeface="MS Mincho" panose="02020609040205080304" pitchFamily="49" charset="-128"/>
                <a:cs typeface="Calibri" panose="020F0502020204030204" pitchFamily="34" charset="0"/>
              </a:rPr>
              <a:t>kinatim</a:t>
            </a:r>
            <a:r>
              <a:rPr kumimoji="0" lang="en-US" altLang="en-US" sz="3600" b="1" i="1" u="none" strike="noStrike" cap="none" normalizeH="0" baseline="0" dirty="0">
                <a:ln>
                  <a:noFill/>
                </a:ln>
                <a:solidFill>
                  <a:srgbClr val="FFFFCC"/>
                </a:solidFill>
                <a:effectLst/>
                <a:ea typeface="MS Mincho" panose="02020609040205080304" pitchFamily="49" charset="-128"/>
                <a:cs typeface="Calibri" panose="020F0502020204030204" pitchFamily="34" charset="0"/>
              </a:rPr>
              <a:t> ruled 900 years; Nan-</a:t>
            </a:r>
            <a:r>
              <a:rPr kumimoji="0" lang="en-US" altLang="en-US" sz="3600" b="1" i="1" u="none" strike="noStrike" cap="none" normalizeH="0" baseline="0" dirty="0" err="1">
                <a:ln>
                  <a:noFill/>
                </a:ln>
                <a:solidFill>
                  <a:srgbClr val="FFFFCC"/>
                </a:solidFill>
                <a:effectLst/>
                <a:ea typeface="MS Mincho" panose="02020609040205080304" pitchFamily="49" charset="-128"/>
                <a:cs typeface="Calibri" panose="020F0502020204030204" pitchFamily="34" charset="0"/>
              </a:rPr>
              <a:t>gish</a:t>
            </a:r>
            <a:r>
              <a:rPr kumimoji="0" lang="en-US" altLang="en-US" sz="3600" b="1" i="1" u="none" strike="noStrike" cap="none" normalizeH="0" baseline="0" dirty="0">
                <a:ln>
                  <a:noFill/>
                </a:ln>
                <a:solidFill>
                  <a:srgbClr val="FFFFCC"/>
                </a:solidFill>
                <a:effectLst/>
                <a:ea typeface="MS Mincho" panose="02020609040205080304" pitchFamily="49" charset="-128"/>
                <a:cs typeface="Calibri" panose="020F0502020204030204" pitchFamily="34" charset="0"/>
              </a:rPr>
              <a:t>-</a:t>
            </a:r>
            <a:r>
              <a:rPr kumimoji="0" lang="en-US" altLang="en-US" sz="3600" b="1" i="1" u="none" strike="noStrike" cap="none" normalizeH="0" baseline="0" dirty="0" err="1">
                <a:ln>
                  <a:noFill/>
                </a:ln>
                <a:solidFill>
                  <a:srgbClr val="FFFFCC"/>
                </a:solidFill>
                <a:effectLst/>
                <a:ea typeface="MS Mincho" panose="02020609040205080304" pitchFamily="49" charset="-128"/>
                <a:cs typeface="Calibri" panose="020F0502020204030204" pitchFamily="34" charset="0"/>
              </a:rPr>
              <a:t>lishma</a:t>
            </a:r>
            <a:r>
              <a:rPr kumimoji="0" lang="en-US" altLang="en-US" sz="3600" b="1" i="1" u="none" strike="noStrike" cap="none" normalizeH="0" baseline="0" dirty="0">
                <a:ln>
                  <a:noFill/>
                </a:ln>
                <a:solidFill>
                  <a:srgbClr val="FFFFCC"/>
                </a:solidFill>
                <a:effectLst/>
                <a:ea typeface="MS Mincho" panose="02020609040205080304" pitchFamily="49" charset="-128"/>
                <a:cs typeface="Calibri" panose="020F0502020204030204" pitchFamily="34" charset="0"/>
              </a:rPr>
              <a:t> ruled ...  years]; Bah[I]</a:t>
            </a:r>
            <a:r>
              <a:rPr kumimoji="0" lang="en-US" altLang="en-US" sz="3600" b="1" i="1" u="none" strike="noStrike" cap="none" normalizeH="0" baseline="0" dirty="0" err="1">
                <a:ln>
                  <a:noFill/>
                </a:ln>
                <a:solidFill>
                  <a:srgbClr val="FFFFCC"/>
                </a:solidFill>
                <a:effectLst/>
                <a:ea typeface="MS Mincho" panose="02020609040205080304" pitchFamily="49" charset="-128"/>
                <a:cs typeface="Calibri" panose="020F0502020204030204" pitchFamily="34" charset="0"/>
              </a:rPr>
              <a:t>na</a:t>
            </a:r>
            <a:r>
              <a:rPr kumimoji="0" lang="en-US" altLang="en-US" sz="3600" b="1" i="1" u="none" strike="noStrike" cap="none" normalizeH="0" baseline="0" dirty="0">
                <a:ln>
                  <a:noFill/>
                </a:ln>
                <a:solidFill>
                  <a:srgbClr val="FFFFCC"/>
                </a:solidFill>
                <a:effectLst/>
                <a:ea typeface="MS Mincho" panose="02020609040205080304" pitchFamily="49" charset="-128"/>
                <a:cs typeface="Calibri" panose="020F0502020204030204" pitchFamily="34" charset="0"/>
              </a:rPr>
              <a:t> ruled ... years; BU-.AN. [..]. [um] ruled [8]40 years];</a:t>
            </a:r>
            <a:r>
              <a:rPr kumimoji="0" lang="en-US" altLang="en-US" sz="3600" b="1" i="0" u="none" strike="noStrike" cap="none" normalizeH="0" baseline="0" dirty="0">
                <a:ln>
                  <a:noFill/>
                </a:ln>
                <a:solidFill>
                  <a:srgbClr val="FFFFCC"/>
                </a:solidFill>
                <a:effectLst/>
              </a:rPr>
              <a:t> </a:t>
            </a:r>
          </a:p>
          <a:p>
            <a:pPr marL="0" indent="0">
              <a:buNone/>
            </a:pPr>
            <a:endParaRPr lang="en-US" dirty="0"/>
          </a:p>
        </p:txBody>
      </p:sp>
    </p:spTree>
    <p:extLst>
      <p:ext uri="{BB962C8B-B14F-4D97-AF65-F5344CB8AC3E}">
        <p14:creationId xmlns:p14="http://schemas.microsoft.com/office/powerpoint/2010/main" val="244423972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C5FE586-18AB-CB85-2CAC-233EE3D3BD33}"/>
              </a:ext>
            </a:extLst>
          </p:cNvPr>
          <p:cNvSpPr>
            <a:spLocks noGrp="1"/>
          </p:cNvSpPr>
          <p:nvPr>
            <p:ph idx="1"/>
          </p:nvPr>
        </p:nvSpPr>
        <p:spPr>
          <a:xfrm>
            <a:off x="636495" y="340659"/>
            <a:ext cx="10963834" cy="6221505"/>
          </a:xfrm>
        </p:spPr>
        <p:txBody>
          <a:bodyPr>
            <a:normAutofit/>
          </a:bodyPr>
          <a:lstStyle/>
          <a:p>
            <a:pPr marL="0" indent="0">
              <a:lnSpc>
                <a:spcPct val="100000"/>
              </a:lnSpc>
              <a:spcBef>
                <a:spcPts val="0"/>
              </a:spcBef>
              <a:spcAft>
                <a:spcPts val="1200"/>
              </a:spcAft>
              <a:buNone/>
            </a:pPr>
            <a:r>
              <a:rPr lang="en-US" sz="3600" b="1" i="1" dirty="0" err="1">
                <a:solidFill>
                  <a:srgbClr val="FFFFCC"/>
                </a:solidFill>
                <a:effectLst/>
                <a:latin typeface="Calibri" panose="020F0502020204030204" pitchFamily="34" charset="0"/>
                <a:ea typeface="MS Mincho" panose="02020609040205080304" pitchFamily="49" charset="-128"/>
              </a:rPr>
              <a:t>Kalibum</a:t>
            </a:r>
            <a:r>
              <a:rPr lang="en-US" sz="3600" b="1" i="1" dirty="0">
                <a:solidFill>
                  <a:srgbClr val="FFFFCC"/>
                </a:solidFill>
                <a:effectLst/>
                <a:latin typeface="Calibri" panose="020F0502020204030204" pitchFamily="34" charset="0"/>
                <a:ea typeface="MS Mincho" panose="02020609040205080304" pitchFamily="49" charset="-128"/>
              </a:rPr>
              <a:t> ruled 900 years; </a:t>
            </a:r>
            <a:r>
              <a:rPr lang="en-US" sz="3600" b="1" i="1" dirty="0" err="1">
                <a:solidFill>
                  <a:srgbClr val="FFFFCC"/>
                </a:solidFill>
                <a:effectLst/>
                <a:latin typeface="Calibri" panose="020F0502020204030204" pitchFamily="34" charset="0"/>
                <a:ea typeface="MS Mincho" panose="02020609040205080304" pitchFamily="49" charset="-128"/>
              </a:rPr>
              <a:t>Qalumum</a:t>
            </a:r>
            <a:r>
              <a:rPr lang="en-US" sz="3600" b="1" i="1" dirty="0">
                <a:solidFill>
                  <a:srgbClr val="FFFFCC"/>
                </a:solidFill>
                <a:effectLst/>
                <a:latin typeface="Calibri" panose="020F0502020204030204" pitchFamily="34" charset="0"/>
                <a:ea typeface="MS Mincho" panose="02020609040205080304" pitchFamily="49" charset="-128"/>
              </a:rPr>
              <a:t> ruled 840 years; </a:t>
            </a:r>
            <a:r>
              <a:rPr lang="en-US" sz="3600" b="1" i="1" dirty="0" err="1">
                <a:solidFill>
                  <a:srgbClr val="FFFFCC"/>
                </a:solidFill>
                <a:effectLst/>
                <a:latin typeface="Calibri" panose="020F0502020204030204" pitchFamily="34" charset="0"/>
                <a:ea typeface="MS Mincho" panose="02020609040205080304" pitchFamily="49" charset="-128"/>
              </a:rPr>
              <a:t>Zuqaqip</a:t>
            </a:r>
            <a:r>
              <a:rPr lang="en-US" sz="3600" b="1" i="1" dirty="0">
                <a:solidFill>
                  <a:srgbClr val="FFFFCC"/>
                </a:solidFill>
                <a:effectLst/>
                <a:latin typeface="Calibri" panose="020F0502020204030204" pitchFamily="34" charset="0"/>
                <a:ea typeface="MS Mincho" panose="02020609040205080304" pitchFamily="49" charset="-128"/>
              </a:rPr>
              <a:t> ruled 900 years; </a:t>
            </a:r>
            <a:r>
              <a:rPr lang="en-US" sz="3600" b="1" i="1" dirty="0" err="1">
                <a:solidFill>
                  <a:srgbClr val="FFFFCC"/>
                </a:solidFill>
                <a:effectLst/>
                <a:latin typeface="Calibri" panose="020F0502020204030204" pitchFamily="34" charset="0"/>
                <a:ea typeface="MS Mincho" panose="02020609040205080304" pitchFamily="49" charset="-128"/>
              </a:rPr>
              <a:t>Atab</a:t>
            </a:r>
            <a:r>
              <a:rPr lang="en-US" sz="3600" b="1" i="1" dirty="0">
                <a:solidFill>
                  <a:srgbClr val="FFFFCC"/>
                </a:solidFill>
                <a:effectLst/>
                <a:latin typeface="Calibri" panose="020F0502020204030204" pitchFamily="34" charset="0"/>
                <a:ea typeface="MS Mincho" panose="02020609040205080304" pitchFamily="49" charset="-128"/>
              </a:rPr>
              <a:t> ruled 600 years; [</a:t>
            </a:r>
            <a:r>
              <a:rPr lang="en-US" sz="3600" b="1" i="1" dirty="0" err="1">
                <a:solidFill>
                  <a:srgbClr val="FFFFCC"/>
                </a:solidFill>
                <a:effectLst/>
                <a:latin typeface="Calibri" panose="020F0502020204030204" pitchFamily="34" charset="0"/>
                <a:ea typeface="MS Mincho" panose="02020609040205080304" pitchFamily="49" charset="-128"/>
              </a:rPr>
              <a:t>Mashda</a:t>
            </a:r>
            <a:r>
              <a:rPr lang="en-US" sz="3600" b="1" i="1" dirty="0">
                <a:solidFill>
                  <a:srgbClr val="FFFFCC"/>
                </a:solidFill>
                <a:effectLst/>
                <a:latin typeface="Calibri" panose="020F0502020204030204" pitchFamily="34" charset="0"/>
                <a:ea typeface="MS Mincho" panose="02020609040205080304" pitchFamily="49" charset="-128"/>
              </a:rPr>
              <a:t>, son] of </a:t>
            </a:r>
            <a:r>
              <a:rPr lang="en-US" sz="3600" b="1" i="1" dirty="0" err="1">
                <a:solidFill>
                  <a:srgbClr val="FFFFCC"/>
                </a:solidFill>
                <a:effectLst/>
                <a:latin typeface="Calibri" panose="020F0502020204030204" pitchFamily="34" charset="0"/>
                <a:ea typeface="MS Mincho" panose="02020609040205080304" pitchFamily="49" charset="-128"/>
              </a:rPr>
              <a:t>Atab</a:t>
            </a:r>
            <a:r>
              <a:rPr lang="en-US" sz="3600" b="1" i="1" dirty="0">
                <a:solidFill>
                  <a:srgbClr val="FFFFCC"/>
                </a:solidFill>
                <a:effectLst/>
                <a:latin typeface="Calibri" panose="020F0502020204030204" pitchFamily="34" charset="0"/>
                <a:ea typeface="MS Mincho" panose="02020609040205080304" pitchFamily="49" charset="-128"/>
              </a:rPr>
              <a:t> ruled 840 years; </a:t>
            </a:r>
            <a:r>
              <a:rPr lang="en-US" sz="3600" b="1" i="1" dirty="0" err="1">
                <a:solidFill>
                  <a:srgbClr val="FFFFCC"/>
                </a:solidFill>
                <a:effectLst/>
                <a:latin typeface="Calibri" panose="020F0502020204030204" pitchFamily="34" charset="0"/>
                <a:ea typeface="MS Mincho" panose="02020609040205080304" pitchFamily="49" charset="-128"/>
              </a:rPr>
              <a:t>Arwi’um</a:t>
            </a:r>
            <a:r>
              <a:rPr lang="en-US" sz="3600" b="1" i="1" dirty="0">
                <a:solidFill>
                  <a:srgbClr val="FFFFCC"/>
                </a:solidFill>
                <a:effectLst/>
                <a:latin typeface="Calibri" panose="020F0502020204030204" pitchFamily="34" charset="0"/>
                <a:ea typeface="MS Mincho" panose="02020609040205080304" pitchFamily="49" charset="-128"/>
              </a:rPr>
              <a:t>, son of </a:t>
            </a:r>
            <a:r>
              <a:rPr lang="en-US" sz="3600" b="1" i="1" dirty="0" err="1">
                <a:solidFill>
                  <a:srgbClr val="FFFFCC"/>
                </a:solidFill>
                <a:effectLst/>
                <a:latin typeface="Calibri" panose="020F0502020204030204" pitchFamily="34" charset="0"/>
                <a:ea typeface="MS Mincho" panose="02020609040205080304" pitchFamily="49" charset="-128"/>
              </a:rPr>
              <a:t>Mashda</a:t>
            </a:r>
            <a:r>
              <a:rPr lang="en-US" sz="3600" b="1" i="1" dirty="0">
                <a:solidFill>
                  <a:srgbClr val="FFFFCC"/>
                </a:solidFill>
                <a:effectLst/>
                <a:latin typeface="Calibri" panose="020F0502020204030204" pitchFamily="34" charset="0"/>
                <a:ea typeface="MS Mincho" panose="02020609040205080304" pitchFamily="49" charset="-128"/>
              </a:rPr>
              <a:t>, ruled 720 years; </a:t>
            </a:r>
            <a:r>
              <a:rPr lang="en-US" sz="3600" b="1" i="1" dirty="0" err="1">
                <a:solidFill>
                  <a:srgbClr val="FFFFCC"/>
                </a:solidFill>
                <a:effectLst/>
                <a:latin typeface="Calibri" panose="020F0502020204030204" pitchFamily="34" charset="0"/>
                <a:ea typeface="MS Mincho" panose="02020609040205080304" pitchFamily="49" charset="-128"/>
              </a:rPr>
              <a:t>Etana</a:t>
            </a:r>
            <a:r>
              <a:rPr lang="en-US" sz="3600" b="1" i="1" dirty="0">
                <a:solidFill>
                  <a:srgbClr val="FFFFCC"/>
                </a:solidFill>
                <a:effectLst/>
                <a:latin typeface="Calibri" panose="020F0502020204030204" pitchFamily="34" charset="0"/>
                <a:ea typeface="MS Mincho" panose="02020609040205080304" pitchFamily="49" charset="-128"/>
              </a:rPr>
              <a:t>, a shepherd, he who ascended to heaven (and) who consolidated all countries, became king and ruled 1,560 (var.: 1,500) years; </a:t>
            </a:r>
            <a:r>
              <a:rPr lang="en-US" sz="3600" b="1" i="1" dirty="0" err="1">
                <a:solidFill>
                  <a:srgbClr val="FFFFCC"/>
                </a:solidFill>
                <a:effectLst/>
                <a:latin typeface="Calibri" panose="020F0502020204030204" pitchFamily="34" charset="0"/>
                <a:ea typeface="MS Mincho" panose="02020609040205080304" pitchFamily="49" charset="-128"/>
              </a:rPr>
              <a:t>Balih</a:t>
            </a:r>
            <a:r>
              <a:rPr lang="en-US" sz="3600" b="1" i="1" dirty="0">
                <a:solidFill>
                  <a:srgbClr val="FFFFCC"/>
                </a:solidFill>
                <a:effectLst/>
                <a:latin typeface="Calibri" panose="020F0502020204030204" pitchFamily="34" charset="0"/>
                <a:ea typeface="MS Mincho" panose="02020609040205080304" pitchFamily="49" charset="-128"/>
              </a:rPr>
              <a:t>, son of </a:t>
            </a:r>
            <a:r>
              <a:rPr lang="en-US" sz="3600" b="1" i="1" dirty="0" err="1">
                <a:solidFill>
                  <a:srgbClr val="FFFFCC"/>
                </a:solidFill>
                <a:effectLst/>
                <a:latin typeface="Calibri" panose="020F0502020204030204" pitchFamily="34" charset="0"/>
                <a:ea typeface="MS Mincho" panose="02020609040205080304" pitchFamily="49" charset="-128"/>
              </a:rPr>
              <a:t>Etana</a:t>
            </a:r>
            <a:r>
              <a:rPr lang="en-US" sz="3600" b="1" i="1" dirty="0">
                <a:solidFill>
                  <a:srgbClr val="FFFFCC"/>
                </a:solidFill>
                <a:effectLst/>
                <a:latin typeface="Calibri" panose="020F0502020204030204" pitchFamily="34" charset="0"/>
                <a:ea typeface="MS Mincho" panose="02020609040205080304" pitchFamily="49" charset="-128"/>
              </a:rPr>
              <a:t>, ruled 400 (var.: 410) years; En-me-</a:t>
            </a:r>
            <a:r>
              <a:rPr lang="en-US" sz="3600" b="1" i="1" dirty="0" err="1">
                <a:solidFill>
                  <a:srgbClr val="FFFFCC"/>
                </a:solidFill>
                <a:effectLst/>
                <a:latin typeface="Calibri" panose="020F0502020204030204" pitchFamily="34" charset="0"/>
                <a:ea typeface="MS Mincho" panose="02020609040205080304" pitchFamily="49" charset="-128"/>
              </a:rPr>
              <a:t>nunna</a:t>
            </a:r>
            <a:r>
              <a:rPr lang="en-US" sz="3600" b="1" i="1" dirty="0">
                <a:solidFill>
                  <a:srgbClr val="FFFFCC"/>
                </a:solidFill>
                <a:effectLst/>
                <a:latin typeface="Calibri" panose="020F0502020204030204" pitchFamily="34" charset="0"/>
                <a:ea typeface="MS Mincho" panose="02020609040205080304" pitchFamily="49" charset="-128"/>
              </a:rPr>
              <a:t> ruled 660 years; </a:t>
            </a:r>
            <a:r>
              <a:rPr lang="en-US" sz="3600" b="1" i="1" dirty="0" err="1">
                <a:solidFill>
                  <a:srgbClr val="FFFFCC"/>
                </a:solidFill>
                <a:effectLst/>
                <a:latin typeface="Calibri" panose="020F0502020204030204" pitchFamily="34" charset="0"/>
                <a:ea typeface="MS Mincho" panose="02020609040205080304" pitchFamily="49" charset="-128"/>
              </a:rPr>
              <a:t>Melam</a:t>
            </a:r>
            <a:r>
              <a:rPr lang="en-US" sz="3600" b="1" i="1" dirty="0">
                <a:solidFill>
                  <a:srgbClr val="FFFFCC"/>
                </a:solidFill>
                <a:effectLst/>
                <a:latin typeface="Calibri" panose="020F0502020204030204" pitchFamily="34" charset="0"/>
                <a:ea typeface="MS Mincho" panose="02020609040205080304" pitchFamily="49" charset="-128"/>
              </a:rPr>
              <a:t>-Kishi, son of En-me-</a:t>
            </a:r>
            <a:r>
              <a:rPr lang="en-US" sz="3600" b="1" i="1" dirty="0" err="1">
                <a:solidFill>
                  <a:srgbClr val="FFFFCC"/>
                </a:solidFill>
                <a:effectLst/>
                <a:latin typeface="Calibri" panose="020F0502020204030204" pitchFamily="34" charset="0"/>
                <a:ea typeface="MS Mincho" panose="02020609040205080304" pitchFamily="49" charset="-128"/>
              </a:rPr>
              <a:t>nunna</a:t>
            </a:r>
            <a:r>
              <a:rPr lang="en-US" sz="3600" b="1" i="1" dirty="0">
                <a:solidFill>
                  <a:srgbClr val="FFFFCC"/>
                </a:solidFill>
                <a:effectLst/>
                <a:latin typeface="Calibri" panose="020F0502020204030204" pitchFamily="34" charset="0"/>
                <a:ea typeface="MS Mincho" panose="02020609040205080304" pitchFamily="49" charset="-128"/>
              </a:rPr>
              <a:t> ruled 900 years; Bar-</a:t>
            </a:r>
            <a:r>
              <a:rPr lang="en-US" sz="3600" b="1" i="1" dirty="0" err="1">
                <a:solidFill>
                  <a:srgbClr val="FFFFCC"/>
                </a:solidFill>
                <a:effectLst/>
                <a:latin typeface="Calibri" panose="020F0502020204030204" pitchFamily="34" charset="0"/>
                <a:ea typeface="MS Mincho" panose="02020609040205080304" pitchFamily="49" charset="-128"/>
              </a:rPr>
              <a:t>sal</a:t>
            </a:r>
            <a:r>
              <a:rPr lang="en-US" sz="3600" b="1" i="1" dirty="0">
                <a:solidFill>
                  <a:srgbClr val="FFFFCC"/>
                </a:solidFill>
                <a:effectLst/>
                <a:latin typeface="Calibri" panose="020F0502020204030204" pitchFamily="34" charset="0"/>
                <a:ea typeface="MS Mincho" panose="02020609040205080304" pitchFamily="49" charset="-128"/>
              </a:rPr>
              <a:t>-</a:t>
            </a:r>
            <a:r>
              <a:rPr lang="en-US" sz="3600" b="1" i="1" dirty="0" err="1">
                <a:solidFill>
                  <a:srgbClr val="FFFFCC"/>
                </a:solidFill>
                <a:effectLst/>
                <a:latin typeface="Calibri" panose="020F0502020204030204" pitchFamily="34" charset="0"/>
                <a:ea typeface="MS Mincho" panose="02020609040205080304" pitchFamily="49" charset="-128"/>
              </a:rPr>
              <a:t>nunna</a:t>
            </a:r>
            <a:r>
              <a:rPr lang="en-US" sz="3600" b="1" i="1" dirty="0">
                <a:solidFill>
                  <a:srgbClr val="FFFFCC"/>
                </a:solidFill>
                <a:effectLst/>
                <a:latin typeface="Calibri" panose="020F0502020204030204" pitchFamily="34" charset="0"/>
                <a:ea typeface="MS Mincho" panose="02020609040205080304" pitchFamily="49" charset="-128"/>
              </a:rPr>
              <a:t>, son of En-me-</a:t>
            </a:r>
            <a:r>
              <a:rPr lang="en-US" sz="3600" b="1" i="1" dirty="0" err="1">
                <a:solidFill>
                  <a:srgbClr val="FFFFCC"/>
                </a:solidFill>
                <a:effectLst/>
                <a:latin typeface="Calibri" panose="020F0502020204030204" pitchFamily="34" charset="0"/>
                <a:ea typeface="MS Mincho" panose="02020609040205080304" pitchFamily="49" charset="-128"/>
              </a:rPr>
              <a:t>nunna</a:t>
            </a:r>
            <a:r>
              <a:rPr lang="en-US" sz="3600" b="1" i="1" dirty="0">
                <a:solidFill>
                  <a:srgbClr val="FFFFCC"/>
                </a:solidFill>
                <a:effectLst/>
                <a:latin typeface="Calibri" panose="020F0502020204030204" pitchFamily="34" charset="0"/>
                <a:ea typeface="MS Mincho" panose="02020609040205080304" pitchFamily="49" charset="-128"/>
              </a:rPr>
              <a:t>, ruled 1,200 years; </a:t>
            </a:r>
            <a:r>
              <a:rPr lang="en-US" sz="3600" b="1" i="1" dirty="0" err="1">
                <a:solidFill>
                  <a:srgbClr val="FFFFCC"/>
                </a:solidFill>
                <a:effectLst/>
                <a:latin typeface="Calibri" panose="020F0502020204030204" pitchFamily="34" charset="0"/>
                <a:ea typeface="MS Mincho" panose="02020609040205080304" pitchFamily="49" charset="-128"/>
              </a:rPr>
              <a:t>Samug</a:t>
            </a:r>
            <a:r>
              <a:rPr lang="en-US" sz="3600" b="1" i="1" dirty="0">
                <a:solidFill>
                  <a:srgbClr val="FFFFCC"/>
                </a:solidFill>
                <a:effectLst/>
                <a:latin typeface="Calibri" panose="020F0502020204030204" pitchFamily="34" charset="0"/>
                <a:ea typeface="MS Mincho" panose="02020609040205080304" pitchFamily="49" charset="-128"/>
              </a:rPr>
              <a:t>, son of Bar-</a:t>
            </a:r>
            <a:r>
              <a:rPr lang="en-US" sz="3600" b="1" i="1" dirty="0" err="1">
                <a:solidFill>
                  <a:srgbClr val="FFFFCC"/>
                </a:solidFill>
                <a:effectLst/>
                <a:latin typeface="Calibri" panose="020F0502020204030204" pitchFamily="34" charset="0"/>
                <a:ea typeface="MS Mincho" panose="02020609040205080304" pitchFamily="49" charset="-128"/>
              </a:rPr>
              <a:t>sal</a:t>
            </a:r>
            <a:r>
              <a:rPr lang="en-US" sz="3600" b="1" i="1" dirty="0">
                <a:solidFill>
                  <a:srgbClr val="FFFFCC"/>
                </a:solidFill>
                <a:effectLst/>
                <a:latin typeface="Calibri" panose="020F0502020204030204" pitchFamily="34" charset="0"/>
                <a:ea typeface="MS Mincho" panose="02020609040205080304" pitchFamily="49" charset="-128"/>
              </a:rPr>
              <a:t>-</a:t>
            </a:r>
            <a:r>
              <a:rPr lang="en-US" sz="3600" b="1" i="1" dirty="0" err="1">
                <a:solidFill>
                  <a:srgbClr val="FFFFCC"/>
                </a:solidFill>
                <a:effectLst/>
                <a:latin typeface="Calibri" panose="020F0502020204030204" pitchFamily="34" charset="0"/>
                <a:ea typeface="MS Mincho" panose="02020609040205080304" pitchFamily="49" charset="-128"/>
              </a:rPr>
              <a:t>nunna</a:t>
            </a:r>
            <a:r>
              <a:rPr lang="en-US" sz="3600" b="1" i="1" dirty="0">
                <a:solidFill>
                  <a:srgbClr val="FFFFCC"/>
                </a:solidFill>
                <a:effectLst/>
                <a:latin typeface="Calibri" panose="020F0502020204030204" pitchFamily="34" charset="0"/>
                <a:ea typeface="MS Mincho" panose="02020609040205080304" pitchFamily="49" charset="-128"/>
              </a:rPr>
              <a:t>, ruled 140 years;</a:t>
            </a:r>
            <a:endParaRPr lang="en-US" sz="4800" b="1" dirty="0">
              <a:solidFill>
                <a:srgbClr val="FFFFCC"/>
              </a:solidFill>
            </a:endParaRPr>
          </a:p>
        </p:txBody>
      </p:sp>
    </p:spTree>
    <p:extLst>
      <p:ext uri="{BB962C8B-B14F-4D97-AF65-F5344CB8AC3E}">
        <p14:creationId xmlns:p14="http://schemas.microsoft.com/office/powerpoint/2010/main" val="2456347984"/>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C5FE586-18AB-CB85-2CAC-233EE3D3BD33}"/>
              </a:ext>
            </a:extLst>
          </p:cNvPr>
          <p:cNvSpPr>
            <a:spLocks noGrp="1"/>
          </p:cNvSpPr>
          <p:nvPr>
            <p:ph idx="1"/>
          </p:nvPr>
        </p:nvSpPr>
        <p:spPr>
          <a:xfrm>
            <a:off x="636495" y="1039906"/>
            <a:ext cx="10963834" cy="5522258"/>
          </a:xfrm>
        </p:spPr>
        <p:txBody>
          <a:bodyPr>
            <a:normAutofit/>
          </a:bodyPr>
          <a:lstStyle/>
          <a:p>
            <a:pPr marL="0" indent="0">
              <a:lnSpc>
                <a:spcPct val="100000"/>
              </a:lnSpc>
              <a:spcBef>
                <a:spcPts val="0"/>
              </a:spcBef>
              <a:spcAft>
                <a:spcPts val="1200"/>
              </a:spcAft>
              <a:buNone/>
            </a:pPr>
            <a:r>
              <a:rPr lang="en-US" sz="3600" b="1" i="1" dirty="0">
                <a:solidFill>
                  <a:srgbClr val="FFFFCC"/>
                </a:solidFill>
                <a:effectLst/>
                <a:latin typeface="Calibri" panose="020F0502020204030204" pitchFamily="34" charset="0"/>
                <a:ea typeface="MS Mincho" panose="02020609040205080304" pitchFamily="49" charset="-128"/>
              </a:rPr>
              <a:t>; </a:t>
            </a:r>
            <a:r>
              <a:rPr lang="en-US" sz="3600" b="1" i="1" dirty="0" err="1">
                <a:solidFill>
                  <a:srgbClr val="FFFFCC"/>
                </a:solidFill>
                <a:effectLst/>
                <a:latin typeface="Calibri" panose="020F0502020204030204" pitchFamily="34" charset="0"/>
                <a:ea typeface="MS Mincho" panose="02020609040205080304" pitchFamily="49" charset="-128"/>
              </a:rPr>
              <a:t>Tizkar</a:t>
            </a:r>
            <a:r>
              <a:rPr lang="en-US" sz="3600" b="1" i="1" dirty="0">
                <a:solidFill>
                  <a:srgbClr val="FFFFCC"/>
                </a:solidFill>
                <a:effectLst/>
                <a:latin typeface="Calibri" panose="020F0502020204030204" pitchFamily="34" charset="0"/>
                <a:ea typeface="MS Mincho" panose="02020609040205080304" pitchFamily="49" charset="-128"/>
              </a:rPr>
              <a:t>, son of </a:t>
            </a:r>
            <a:r>
              <a:rPr lang="en-US" sz="3600" b="1" i="1" dirty="0" err="1">
                <a:solidFill>
                  <a:srgbClr val="FFFFCC"/>
                </a:solidFill>
                <a:effectLst/>
                <a:latin typeface="Calibri" panose="020F0502020204030204" pitchFamily="34" charset="0"/>
                <a:ea typeface="MS Mincho" panose="02020609040205080304" pitchFamily="49" charset="-128"/>
              </a:rPr>
              <a:t>Samug</a:t>
            </a:r>
            <a:r>
              <a:rPr lang="en-US" sz="3600" b="1" i="1" dirty="0">
                <a:solidFill>
                  <a:srgbClr val="FFFFCC"/>
                </a:solidFill>
                <a:effectLst/>
                <a:latin typeface="Calibri" panose="020F0502020204030204" pitchFamily="34" charset="0"/>
                <a:ea typeface="MS Mincho" panose="02020609040205080304" pitchFamily="49" charset="-128"/>
              </a:rPr>
              <a:t>, ruled 305 years; </a:t>
            </a:r>
            <a:r>
              <a:rPr lang="en-US" sz="3600" b="1" i="1" dirty="0" err="1">
                <a:solidFill>
                  <a:srgbClr val="FFFFCC"/>
                </a:solidFill>
                <a:effectLst/>
                <a:latin typeface="Calibri" panose="020F0502020204030204" pitchFamily="34" charset="0"/>
                <a:ea typeface="MS Mincho" panose="02020609040205080304" pitchFamily="49" charset="-128"/>
              </a:rPr>
              <a:t>Ilku</a:t>
            </a:r>
            <a:r>
              <a:rPr lang="en-US" sz="3600" b="1" i="1" dirty="0">
                <a:solidFill>
                  <a:srgbClr val="FFFFCC"/>
                </a:solidFill>
                <a:effectLst/>
                <a:latin typeface="Calibri" panose="020F0502020204030204" pitchFamily="34" charset="0"/>
                <a:ea typeface="MS Mincho" panose="02020609040205080304" pitchFamily="49" charset="-128"/>
              </a:rPr>
              <a:t>’ ruled 900 years; </a:t>
            </a:r>
            <a:r>
              <a:rPr lang="en-US" sz="3600" b="1" i="1" dirty="0" err="1">
                <a:solidFill>
                  <a:srgbClr val="FFFFCC"/>
                </a:solidFill>
                <a:effectLst/>
                <a:latin typeface="Calibri" panose="020F0502020204030204" pitchFamily="34" charset="0"/>
                <a:ea typeface="MS Mincho" panose="02020609040205080304" pitchFamily="49" charset="-128"/>
              </a:rPr>
              <a:t>Ilta-sadum</a:t>
            </a:r>
            <a:r>
              <a:rPr lang="en-US" sz="3600" b="1" i="1" dirty="0">
                <a:solidFill>
                  <a:srgbClr val="FFFFCC"/>
                </a:solidFill>
                <a:effectLst/>
                <a:latin typeface="Calibri" panose="020F0502020204030204" pitchFamily="34" charset="0"/>
                <a:ea typeface="MS Mincho" panose="02020609040205080304" pitchFamily="49" charset="-128"/>
              </a:rPr>
              <a:t> ruled 1,200 years; En-men-</a:t>
            </a:r>
            <a:r>
              <a:rPr lang="en-US" sz="3600" b="1" i="1" dirty="0" err="1">
                <a:solidFill>
                  <a:srgbClr val="FFFFCC"/>
                </a:solidFill>
                <a:effectLst/>
                <a:latin typeface="Calibri" panose="020F0502020204030204" pitchFamily="34" charset="0"/>
                <a:ea typeface="MS Mincho" panose="02020609040205080304" pitchFamily="49" charset="-128"/>
              </a:rPr>
              <a:t>barage</a:t>
            </a:r>
            <a:r>
              <a:rPr lang="en-US" sz="3600" b="1" i="1" dirty="0">
                <a:solidFill>
                  <a:srgbClr val="FFFFCC"/>
                </a:solidFill>
                <a:effectLst/>
                <a:latin typeface="Calibri" panose="020F0502020204030204" pitchFamily="34" charset="0"/>
                <a:ea typeface="MS Mincho" panose="02020609040205080304" pitchFamily="49" charset="-128"/>
              </a:rPr>
              <a:t>-</a:t>
            </a:r>
            <a:r>
              <a:rPr lang="en-US" sz="3600" b="1" i="1" dirty="0" err="1">
                <a:solidFill>
                  <a:srgbClr val="FFFFCC"/>
                </a:solidFill>
                <a:effectLst/>
                <a:latin typeface="Calibri" panose="020F0502020204030204" pitchFamily="34" charset="0"/>
                <a:ea typeface="MS Mincho" panose="02020609040205080304" pitchFamily="49" charset="-128"/>
              </a:rPr>
              <a:t>si</a:t>
            </a:r>
            <a:r>
              <a:rPr lang="en-US" sz="3600" b="1" i="1" dirty="0">
                <a:solidFill>
                  <a:srgbClr val="FFFFCC"/>
                </a:solidFill>
                <a:effectLst/>
                <a:latin typeface="Calibri" panose="020F0502020204030204" pitchFamily="34" charset="0"/>
                <a:ea typeface="MS Mincho" panose="02020609040205080304" pitchFamily="49" charset="-128"/>
              </a:rPr>
              <a:t>, he who carried away as spoil the “weapon” of Elam, became king and ruled 900 years; Aka, son of En-men-</a:t>
            </a:r>
            <a:r>
              <a:rPr lang="en-US" sz="3600" b="1" i="1" dirty="0" err="1">
                <a:solidFill>
                  <a:srgbClr val="FFFFCC"/>
                </a:solidFill>
                <a:effectLst/>
                <a:latin typeface="Calibri" panose="020F0502020204030204" pitchFamily="34" charset="0"/>
                <a:ea typeface="MS Mincho" panose="02020609040205080304" pitchFamily="49" charset="-128"/>
              </a:rPr>
              <a:t>barage</a:t>
            </a:r>
            <a:r>
              <a:rPr lang="en-US" sz="3600" b="1" i="1" dirty="0">
                <a:solidFill>
                  <a:srgbClr val="FFFFCC"/>
                </a:solidFill>
                <a:effectLst/>
                <a:latin typeface="Calibri" panose="020F0502020204030204" pitchFamily="34" charset="0"/>
                <a:ea typeface="MS Mincho" panose="02020609040205080304" pitchFamily="49" charset="-128"/>
              </a:rPr>
              <a:t>-</a:t>
            </a:r>
            <a:r>
              <a:rPr lang="en-US" sz="3600" b="1" i="1" dirty="0" err="1">
                <a:solidFill>
                  <a:srgbClr val="FFFFCC"/>
                </a:solidFill>
                <a:effectLst/>
                <a:latin typeface="Calibri" panose="020F0502020204030204" pitchFamily="34" charset="0"/>
                <a:ea typeface="MS Mincho" panose="02020609040205080304" pitchFamily="49" charset="-128"/>
              </a:rPr>
              <a:t>si</a:t>
            </a:r>
            <a:r>
              <a:rPr lang="en-US" sz="3600" b="1" i="1" dirty="0">
                <a:solidFill>
                  <a:srgbClr val="FFFFCC"/>
                </a:solidFill>
                <a:effectLst/>
                <a:latin typeface="Calibri" panose="020F0502020204030204" pitchFamily="34" charset="0"/>
                <a:ea typeface="MS Mincho" panose="02020609040205080304" pitchFamily="49" charset="-128"/>
              </a:rPr>
              <a:t>, ruled 629 years. Twenty-three kings (thus) ruled it for 24,510 years, 3 months, and 31/2 days. </a:t>
            </a:r>
            <a:endParaRPr lang="en-US" sz="8000" b="1" dirty="0">
              <a:solidFill>
                <a:srgbClr val="FFFFCC"/>
              </a:solidFill>
            </a:endParaRPr>
          </a:p>
        </p:txBody>
      </p:sp>
    </p:spTree>
    <p:extLst>
      <p:ext uri="{BB962C8B-B14F-4D97-AF65-F5344CB8AC3E}">
        <p14:creationId xmlns:p14="http://schemas.microsoft.com/office/powerpoint/2010/main" val="2311295465"/>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41EE67-7E4B-5347-A152-AE4CB3550766}"/>
              </a:ext>
            </a:extLst>
          </p:cNvPr>
          <p:cNvSpPr>
            <a:spLocks noGrp="1"/>
          </p:cNvSpPr>
          <p:nvPr>
            <p:ph type="title"/>
          </p:nvPr>
        </p:nvSpPr>
        <p:spPr>
          <a:xfrm>
            <a:off x="824753" y="0"/>
            <a:ext cx="10515600" cy="1325563"/>
          </a:xfrm>
        </p:spPr>
        <p:txBody>
          <a:bodyPr>
            <a:noAutofit/>
          </a:bodyPr>
          <a:lstStyle/>
          <a:p>
            <a:pPr marL="457200" indent="-457200"/>
            <a:r>
              <a:rPr lang="en-US" sz="3200" b="1" dirty="0">
                <a:solidFill>
                  <a:srgbClr val="FFFFCC"/>
                </a:solidFill>
                <a:effectLst/>
                <a:latin typeface="+mn-lt"/>
                <a:ea typeface="Times New Roman" panose="02020603050405020304" pitchFamily="18" charset="0"/>
              </a:rPr>
              <a:t>2.	A Retrospective Comparison of the Documents that Make Up 1:1–6:8 (Adam to Noah) and 9:9–11:26 (Noah to Terah)</a:t>
            </a:r>
            <a:endParaRPr lang="en-US" sz="6600" dirty="0">
              <a:solidFill>
                <a:srgbClr val="FFFFCC"/>
              </a:solidFill>
              <a:latin typeface="+mn-lt"/>
            </a:endParaRPr>
          </a:p>
        </p:txBody>
      </p:sp>
      <p:graphicFrame>
        <p:nvGraphicFramePr>
          <p:cNvPr id="4" name="Content Placeholder 3">
            <a:extLst>
              <a:ext uri="{FF2B5EF4-FFF2-40B4-BE49-F238E27FC236}">
                <a16:creationId xmlns:a16="http://schemas.microsoft.com/office/drawing/2014/main" id="{095D943A-D999-DAD7-FF65-F0250487F568}"/>
              </a:ext>
            </a:extLst>
          </p:cNvPr>
          <p:cNvGraphicFramePr>
            <a:graphicFrameLocks noGrp="1"/>
          </p:cNvGraphicFramePr>
          <p:nvPr>
            <p:ph idx="1"/>
            <p:extLst>
              <p:ext uri="{D42A27DB-BD31-4B8C-83A1-F6EECF244321}">
                <p14:modId xmlns:p14="http://schemas.microsoft.com/office/powerpoint/2010/main" val="1517514562"/>
              </p:ext>
            </p:extLst>
          </p:nvPr>
        </p:nvGraphicFramePr>
        <p:xfrm>
          <a:off x="500514" y="1241658"/>
          <a:ext cx="11338560" cy="5377153"/>
        </p:xfrm>
        <a:graphic>
          <a:graphicData uri="http://schemas.openxmlformats.org/drawingml/2006/table">
            <a:tbl>
              <a:tblPr>
                <a:tableStyleId>{5C22544A-7EE6-4342-B048-85BDC9FD1C3A}</a:tableStyleId>
              </a:tblPr>
              <a:tblGrid>
                <a:gridCol w="5669280">
                  <a:extLst>
                    <a:ext uri="{9D8B030D-6E8A-4147-A177-3AD203B41FA5}">
                      <a16:colId xmlns:a16="http://schemas.microsoft.com/office/drawing/2014/main" val="776393661"/>
                    </a:ext>
                  </a:extLst>
                </a:gridCol>
                <a:gridCol w="5669280">
                  <a:extLst>
                    <a:ext uri="{9D8B030D-6E8A-4147-A177-3AD203B41FA5}">
                      <a16:colId xmlns:a16="http://schemas.microsoft.com/office/drawing/2014/main" val="1231045553"/>
                    </a:ext>
                  </a:extLst>
                </a:gridCol>
              </a:tblGrid>
              <a:tr h="596767">
                <a:tc>
                  <a:txBody>
                    <a:bodyPr/>
                    <a:lstStyle/>
                    <a:p>
                      <a:pPr marL="0" marR="0">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Lst>
                      </a:pPr>
                      <a:r>
                        <a:rPr lang="en-US" sz="2400" b="1" dirty="0">
                          <a:effectLst/>
                        </a:rPr>
                        <a:t>Genesis 1:1–6:8 (Adam to Noah)</a:t>
                      </a:r>
                      <a:endParaRPr lang="en-US" sz="2400" b="1" dirty="0">
                        <a:effectLst/>
                        <a:latin typeface="Courier New" panose="02070309020205020404" pitchFamily="49" charset="0"/>
                        <a:ea typeface="Times New Roman" panose="02020603050405020304" pitchFamily="18" charset="0"/>
                        <a:cs typeface="Arial" panose="020B0604020202020204" pitchFamily="34" charset="0"/>
                      </a:endParaRPr>
                    </a:p>
                  </a:txBody>
                  <a:tcPr marL="68580" marR="68580" marT="0" marB="0" anchor="ctr">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Lst>
                      </a:pPr>
                      <a:r>
                        <a:rPr lang="en-US" sz="2400" b="1" dirty="0">
                          <a:effectLst/>
                        </a:rPr>
                        <a:t>Genesis 6:9–11:26 (Noah to Terah)</a:t>
                      </a:r>
                      <a:endParaRPr lang="en-US" sz="2400" b="1" dirty="0">
                        <a:effectLst/>
                        <a:latin typeface="Courier New" panose="02070309020205020404" pitchFamily="49" charset="0"/>
                        <a:ea typeface="Times New Roman" panose="02020603050405020304" pitchFamily="18" charset="0"/>
                        <a:cs typeface="Arial" panose="020B0604020202020204" pitchFamily="34" charset="0"/>
                      </a:endParaRPr>
                    </a:p>
                  </a:txBody>
                  <a:tcPr marL="68580" marR="68580" marT="0" marB="0" anchor="ctr">
                    <a:lnL w="19050" cap="flat" cmpd="sng" algn="ctr">
                      <a:solidFill>
                        <a:schemeClr val="tx1"/>
                      </a:solidFill>
                      <a:prstDash val="solid"/>
                      <a:round/>
                      <a:headEnd type="none" w="med" len="med"/>
                      <a:tailEnd type="none" w="med" len="med"/>
                    </a:lnL>
                    <a:lnB w="1905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4272006927"/>
                  </a:ext>
                </a:extLst>
              </a:tr>
              <a:tr h="903171">
                <a:tc>
                  <a:txBody>
                    <a:bodyPr/>
                    <a:lstStyle/>
                    <a:p>
                      <a:pPr marL="0" marR="0">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Lst>
                      </a:pPr>
                      <a:r>
                        <a:rPr lang="en-US" sz="2400" b="1" dirty="0">
                          <a:effectLst/>
                        </a:rPr>
                        <a:t>The creation of the world as a home for the Adamic line (1:1–27).</a:t>
                      </a:r>
                      <a:endParaRPr lang="en-US" sz="2400" b="1" dirty="0">
                        <a:effectLst/>
                        <a:latin typeface="Courier New" panose="02070309020205020404" pitchFamily="49" charset="0"/>
                        <a:ea typeface="Times New Roman" panose="02020603050405020304" pitchFamily="18" charset="0"/>
                        <a:cs typeface="Arial" panose="020B0604020202020204" pitchFamily="34" charset="0"/>
                      </a:endParaRPr>
                    </a:p>
                  </a:txBody>
                  <a:tcPr marL="68580" marR="68580" marT="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marL="0" marR="0">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Lst>
                      </a:pPr>
                      <a:r>
                        <a:rPr lang="en-US" sz="2400" b="1" dirty="0">
                          <a:effectLst/>
                        </a:rPr>
                        <a:t>The recreation of the world as a home for the Noachian line (6:9–8:19). </a:t>
                      </a:r>
                      <a:endParaRPr lang="en-US" sz="2400" b="1" dirty="0">
                        <a:effectLst/>
                        <a:latin typeface="Courier New" panose="02070309020205020404" pitchFamily="49" charset="0"/>
                        <a:ea typeface="Times New Roman" panose="02020603050405020304" pitchFamily="18" charset="0"/>
                        <a:cs typeface="Arial" panose="020B0604020202020204" pitchFamily="34" charset="0"/>
                      </a:endParaRPr>
                    </a:p>
                  </a:txBody>
                  <a:tcPr marL="68580" marR="68580" marT="0" marB="0" anchor="ctr">
                    <a:lnL w="19050" cap="flat" cmpd="sng" algn="ctr">
                      <a:solidFill>
                        <a:schemeClr val="tx1"/>
                      </a:solidFill>
                      <a:prstDash val="solid"/>
                      <a:round/>
                      <a:headEnd type="none" w="med" len="med"/>
                      <a:tailEnd type="none" w="med" len="med"/>
                    </a:lnL>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999091988"/>
                  </a:ext>
                </a:extLst>
              </a:tr>
              <a:tr h="903171">
                <a:tc>
                  <a:txBody>
                    <a:bodyPr/>
                    <a:lstStyle/>
                    <a:p>
                      <a:pPr marL="0" marR="0">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Lst>
                      </a:pPr>
                      <a:r>
                        <a:rPr lang="en-US" sz="2400" b="1" dirty="0">
                          <a:effectLst/>
                        </a:rPr>
                        <a:t>The pronouncement of blessing upon the Adamic line (1:28–2:4a).</a:t>
                      </a:r>
                      <a:endParaRPr lang="en-US" sz="2400" b="1" dirty="0">
                        <a:effectLst/>
                        <a:latin typeface="Courier New" panose="02070309020205020404" pitchFamily="49" charset="0"/>
                        <a:ea typeface="Times New Roman" panose="02020603050405020304" pitchFamily="18" charset="0"/>
                        <a:cs typeface="Arial" panose="020B0604020202020204" pitchFamily="34" charset="0"/>
                      </a:endParaRPr>
                    </a:p>
                  </a:txBody>
                  <a:tcPr marL="68580" marR="68580" marT="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Lst>
                      </a:pPr>
                      <a:r>
                        <a:rPr lang="en-US" sz="2400" b="1" dirty="0">
                          <a:effectLst/>
                        </a:rPr>
                        <a:t>The pronouncement of blessing [and promise of covenant] upon the Noachian line (8:20–9:18)</a:t>
                      </a:r>
                      <a:endParaRPr lang="en-US" sz="2400" b="1" dirty="0">
                        <a:effectLst/>
                        <a:latin typeface="Courier New" panose="02070309020205020404" pitchFamily="49" charset="0"/>
                        <a:ea typeface="Times New Roman" panose="02020603050405020304" pitchFamily="18" charset="0"/>
                        <a:cs typeface="Arial" panose="020B0604020202020204" pitchFamily="34" charset="0"/>
                      </a:endParaRPr>
                    </a:p>
                  </a:txBody>
                  <a:tcPr marL="68580" marR="68580" marT="0" marB="0" anchor="ctr">
                    <a:lnL w="19050" cap="flat" cmpd="sng" algn="ctr">
                      <a:solidFill>
                        <a:schemeClr val="tx1"/>
                      </a:solidFill>
                      <a:prstDash val="solid"/>
                      <a:round/>
                      <a:headEnd type="none" w="med" len="med"/>
                      <a:tailEnd type="none" w="med" len="med"/>
                    </a:lnL>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741637313"/>
                  </a:ext>
                </a:extLst>
              </a:tr>
              <a:tr h="903171">
                <a:tc>
                  <a:txBody>
                    <a:bodyPr/>
                    <a:lstStyle/>
                    <a:p>
                      <a:pPr marL="0" marR="0">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Lst>
                      </a:pPr>
                      <a:r>
                        <a:rPr lang="en-US" sz="2400" b="1" dirty="0">
                          <a:effectLst/>
                        </a:rPr>
                        <a:t>The response of the Adamic line to the blessing and covenant (2:4b–4:26).</a:t>
                      </a:r>
                      <a:endParaRPr lang="en-US" sz="2400" b="1" dirty="0">
                        <a:effectLst/>
                        <a:latin typeface="Courier New" panose="02070309020205020404" pitchFamily="49" charset="0"/>
                        <a:ea typeface="Times New Roman" panose="02020603050405020304" pitchFamily="18" charset="0"/>
                        <a:cs typeface="Arial" panose="020B0604020202020204" pitchFamily="34" charset="0"/>
                      </a:endParaRPr>
                    </a:p>
                  </a:txBody>
                  <a:tcPr marL="68580" marR="68580" marT="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marL="0" marR="0">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Lst>
                      </a:pPr>
                      <a:r>
                        <a:rPr lang="en-US" sz="2400" b="1" dirty="0">
                          <a:effectLst/>
                        </a:rPr>
                        <a:t>The response of the Noachian line to the blessing and covenant (9:20–29).</a:t>
                      </a:r>
                      <a:endParaRPr lang="en-US" sz="2400" b="1" dirty="0">
                        <a:effectLst/>
                        <a:latin typeface="Courier New" panose="02070309020205020404" pitchFamily="49" charset="0"/>
                        <a:ea typeface="Times New Roman" panose="02020603050405020304" pitchFamily="18" charset="0"/>
                        <a:cs typeface="Arial" panose="020B0604020202020204" pitchFamily="34" charset="0"/>
                      </a:endParaRPr>
                    </a:p>
                  </a:txBody>
                  <a:tcPr marL="68580" marR="68580" marT="0" marB="0" anchor="ctr">
                    <a:lnL w="19050" cap="flat" cmpd="sng" algn="ctr">
                      <a:solidFill>
                        <a:schemeClr val="tx1"/>
                      </a:solidFill>
                      <a:prstDash val="solid"/>
                      <a:round/>
                      <a:headEnd type="none" w="med" len="med"/>
                      <a:tailEnd type="none" w="med" len="med"/>
                    </a:lnL>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2670919685"/>
                  </a:ext>
                </a:extLst>
              </a:tr>
              <a:tr h="903171">
                <a:tc>
                  <a:txBody>
                    <a:bodyPr/>
                    <a:lstStyle/>
                    <a:p>
                      <a:pPr marL="0" marR="0">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Lst>
                      </a:pPr>
                      <a:r>
                        <a:rPr lang="en-US" sz="2400" b="1" dirty="0">
                          <a:effectLst/>
                        </a:rPr>
                        <a:t>The fulfillment of the blessing for the Adamic line (5:1–32).</a:t>
                      </a:r>
                      <a:endParaRPr lang="en-US" sz="2400" b="1" dirty="0">
                        <a:effectLst/>
                        <a:latin typeface="Courier New" panose="02070309020205020404" pitchFamily="49" charset="0"/>
                        <a:ea typeface="Times New Roman" panose="02020603050405020304" pitchFamily="18" charset="0"/>
                        <a:cs typeface="Arial" panose="020B0604020202020204" pitchFamily="34" charset="0"/>
                      </a:endParaRPr>
                    </a:p>
                  </a:txBody>
                  <a:tcPr marL="68580" marR="68580" marT="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Lst>
                      </a:pPr>
                      <a:r>
                        <a:rPr lang="en-US" sz="2400" b="1" dirty="0">
                          <a:effectLst/>
                        </a:rPr>
                        <a:t>The fulfillment of the blessing for the Noachian line (10:1–32)</a:t>
                      </a:r>
                      <a:endParaRPr lang="en-US" sz="2400" b="1" dirty="0">
                        <a:effectLst/>
                        <a:latin typeface="Courier New" panose="02070309020205020404" pitchFamily="49" charset="0"/>
                        <a:ea typeface="Times New Roman" panose="02020603050405020304" pitchFamily="18" charset="0"/>
                        <a:cs typeface="Arial" panose="020B0604020202020204" pitchFamily="34" charset="0"/>
                      </a:endParaRPr>
                    </a:p>
                  </a:txBody>
                  <a:tcPr marL="68580" marR="68580" marT="0" marB="0" anchor="ctr">
                    <a:lnL w="19050" cap="flat" cmpd="sng" algn="ctr">
                      <a:solidFill>
                        <a:schemeClr val="tx1"/>
                      </a:solidFill>
                      <a:prstDash val="solid"/>
                      <a:round/>
                      <a:headEnd type="none" w="med" len="med"/>
                      <a:tailEnd type="none" w="med" len="med"/>
                    </a:lnL>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084126500"/>
                  </a:ext>
                </a:extLst>
              </a:tr>
              <a:tr h="903171">
                <a:tc>
                  <a:txBody>
                    <a:bodyPr/>
                    <a:lstStyle/>
                    <a:p>
                      <a:pPr marL="0" marR="0">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Lst>
                      </a:pPr>
                      <a:r>
                        <a:rPr lang="en-US" sz="2400" b="1" dirty="0">
                          <a:effectLst/>
                        </a:rPr>
                        <a:t>The corruption and judgment of the Adamic line (6:1–8).</a:t>
                      </a:r>
                      <a:endParaRPr lang="en-US" sz="2400" b="1" dirty="0">
                        <a:effectLst/>
                        <a:latin typeface="Courier New" panose="02070309020205020404" pitchFamily="49" charset="0"/>
                        <a:ea typeface="Times New Roman" panose="02020603050405020304" pitchFamily="18" charset="0"/>
                        <a:cs typeface="Arial" panose="020B0604020202020204" pitchFamily="34" charset="0"/>
                      </a:endParaRPr>
                    </a:p>
                  </a:txBody>
                  <a:tcPr marL="68580" marR="68580" marT="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solidFill>
                      <a:schemeClr val="accent6">
                        <a:lumMod val="40000"/>
                        <a:lumOff val="60000"/>
                      </a:schemeClr>
                    </a:solidFill>
                  </a:tcPr>
                </a:tc>
                <a:tc>
                  <a:txBody>
                    <a:bodyPr/>
                    <a:lstStyle/>
                    <a:p>
                      <a:pPr marL="0" marR="0">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Lst>
                      </a:pPr>
                      <a:r>
                        <a:rPr lang="en-US" sz="2400" b="1" dirty="0">
                          <a:effectLst/>
                        </a:rPr>
                        <a:t>The corruption and judgment of the Noachian line (11:1–9).</a:t>
                      </a:r>
                      <a:endParaRPr lang="en-US" sz="2400" b="1" dirty="0">
                        <a:effectLst/>
                        <a:latin typeface="Courier New" panose="02070309020205020404" pitchFamily="49" charset="0"/>
                        <a:ea typeface="Times New Roman" panose="02020603050405020304" pitchFamily="18" charset="0"/>
                        <a:cs typeface="Arial" panose="020B0604020202020204" pitchFamily="34" charset="0"/>
                      </a:endParaRPr>
                    </a:p>
                  </a:txBody>
                  <a:tcPr marL="68580" marR="68580" marT="0" marB="0" anchor="ctr">
                    <a:lnL w="19050" cap="flat" cmpd="sng" algn="ctr">
                      <a:solidFill>
                        <a:schemeClr val="tx1"/>
                      </a:solidFill>
                      <a:prstDash val="solid"/>
                      <a:round/>
                      <a:headEnd type="none" w="med" len="med"/>
                      <a:tailEnd type="none" w="med" len="med"/>
                    </a:lnL>
                    <a:lnT w="19050" cap="flat" cmpd="sng" algn="ctr">
                      <a:solidFill>
                        <a:schemeClr val="tx1"/>
                      </a:solidFill>
                      <a:prstDash val="solid"/>
                      <a:round/>
                      <a:headEnd type="none" w="med" len="med"/>
                      <a:tailEnd type="none" w="med" len="med"/>
                    </a:lnT>
                    <a:solidFill>
                      <a:schemeClr val="accent6">
                        <a:lumMod val="40000"/>
                        <a:lumOff val="60000"/>
                      </a:schemeClr>
                    </a:solidFill>
                  </a:tcPr>
                </a:tc>
                <a:extLst>
                  <a:ext uri="{0D108BD9-81ED-4DB2-BD59-A6C34878D82A}">
                    <a16:rowId xmlns:a16="http://schemas.microsoft.com/office/drawing/2014/main" val="4167243718"/>
                  </a:ext>
                </a:extLst>
              </a:tr>
            </a:tbl>
          </a:graphicData>
        </a:graphic>
      </p:graphicFrame>
    </p:spTree>
    <p:extLst>
      <p:ext uri="{BB962C8B-B14F-4D97-AF65-F5344CB8AC3E}">
        <p14:creationId xmlns:p14="http://schemas.microsoft.com/office/powerpoint/2010/main" val="4190223015"/>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94C14-98AB-65AC-578A-CE0F046BB6FF}"/>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F3AED0BA-A2F8-FBDA-DD37-FAA7AFCBBEA0}"/>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2908483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22B3C5-5A7D-DF60-397C-BEE83F55456C}"/>
              </a:ext>
            </a:extLst>
          </p:cNvPr>
          <p:cNvSpPr>
            <a:spLocks noGrp="1"/>
          </p:cNvSpPr>
          <p:nvPr>
            <p:ph type="title"/>
          </p:nvPr>
        </p:nvSpPr>
        <p:spPr>
          <a:xfrm>
            <a:off x="371474" y="327025"/>
            <a:ext cx="11544301" cy="1325563"/>
          </a:xfrm>
        </p:spPr>
        <p:txBody>
          <a:bodyPr>
            <a:normAutofit/>
          </a:bodyPr>
          <a:lstStyle/>
          <a:p>
            <a:pPr>
              <a:tabLst>
                <a:tab pos="685800" algn="l"/>
              </a:tabLst>
            </a:pPr>
            <a:r>
              <a:rPr lang="en-US" sz="3600" b="1" dirty="0">
                <a:solidFill>
                  <a:srgbClr val="FFFFCC"/>
                </a:solidFill>
                <a:latin typeface="+mn-lt"/>
              </a:rPr>
              <a:t>b.	Six Mythconceptions concerning the First Testament</a:t>
            </a:r>
          </a:p>
        </p:txBody>
      </p:sp>
      <p:sp>
        <p:nvSpPr>
          <p:cNvPr id="3" name="Content Placeholder 2">
            <a:extLst>
              <a:ext uri="{FF2B5EF4-FFF2-40B4-BE49-F238E27FC236}">
                <a16:creationId xmlns:a16="http://schemas.microsoft.com/office/drawing/2014/main" id="{35D0E5A5-D95F-3778-F775-9428EBA674FA}"/>
              </a:ext>
            </a:extLst>
          </p:cNvPr>
          <p:cNvSpPr>
            <a:spLocks noGrp="1"/>
          </p:cNvSpPr>
          <p:nvPr>
            <p:ph idx="1"/>
          </p:nvPr>
        </p:nvSpPr>
        <p:spPr>
          <a:xfrm>
            <a:off x="838200" y="1428750"/>
            <a:ext cx="10991850" cy="4748213"/>
          </a:xfrm>
        </p:spPr>
        <p:txBody>
          <a:bodyPr>
            <a:normAutofit/>
          </a:bodyPr>
          <a:lstStyle/>
          <a:p>
            <a:pPr marL="233363" indent="0" algn="ctr">
              <a:spcBef>
                <a:spcPts val="0"/>
              </a:spcBef>
              <a:buNone/>
              <a:tabLst>
                <a:tab pos="640080" algn="l"/>
              </a:tabLst>
            </a:pPr>
            <a:endParaRPr lang="en-US" sz="2400" dirty="0">
              <a:solidFill>
                <a:srgbClr val="FAD490"/>
              </a:solidFill>
              <a:latin typeface="Source Sans Pro Black" panose="020B0803030403020204" pitchFamily="34" charset="0"/>
              <a:ea typeface="Source Sans Pro Black" panose="020B0803030403020204" pitchFamily="34" charset="0"/>
            </a:endParaRPr>
          </a:p>
          <a:p>
            <a:pPr marL="233363" indent="0">
              <a:lnSpc>
                <a:spcPct val="100000"/>
              </a:lnSpc>
              <a:spcBef>
                <a:spcPts val="0"/>
              </a:spcBef>
              <a:spcAft>
                <a:spcPts val="1800"/>
              </a:spcAft>
              <a:buNone/>
              <a:tabLst>
                <a:tab pos="640080" algn="l"/>
              </a:tabLst>
            </a:pPr>
            <a:r>
              <a:rPr lang="en-US" sz="3600" b="1" dirty="0">
                <a:solidFill>
                  <a:srgbClr val="FFFFCC"/>
                </a:solidFill>
                <a:ea typeface="Source Sans Pro Black" panose="020B0803030403020204" pitchFamily="34" charset="0"/>
              </a:rPr>
              <a:t>(3)	The Ethical Mythconception</a:t>
            </a:r>
          </a:p>
          <a:p>
            <a:pPr marL="971550" indent="0">
              <a:lnSpc>
                <a:spcPct val="100000"/>
              </a:lnSpc>
              <a:buNone/>
            </a:pPr>
            <a:r>
              <a:rPr lang="en-US" sz="3600" b="1" dirty="0">
                <a:solidFill>
                  <a:srgbClr val="FFFFCC"/>
                </a:solidFill>
                <a:effectLst/>
                <a:ea typeface="Calibri" panose="020F0502020204030204" pitchFamily="34" charset="0"/>
              </a:rPr>
              <a:t>The First Testament espouses a standard of ethics that is grossly inferior to modern enlightened sensitivities.</a:t>
            </a:r>
            <a:endParaRPr lang="en-US" sz="3600" b="1" dirty="0">
              <a:solidFill>
                <a:srgbClr val="FFFFCC"/>
              </a:solidFill>
            </a:endParaRPr>
          </a:p>
        </p:txBody>
      </p:sp>
    </p:spTree>
    <p:extLst>
      <p:ext uri="{BB962C8B-B14F-4D97-AF65-F5344CB8AC3E}">
        <p14:creationId xmlns:p14="http://schemas.microsoft.com/office/powerpoint/2010/main" val="864146251"/>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E43C1650-0627-4725-BB66-4D6BFBFA3273}"/>
              </a:ext>
            </a:extLst>
          </p:cNvPr>
          <p:cNvSpPr>
            <a:spLocks noGrp="1"/>
          </p:cNvSpPr>
          <p:nvPr>
            <p:ph idx="1"/>
          </p:nvPr>
        </p:nvSpPr>
        <p:spPr/>
        <p:txBody>
          <a:bodyPr/>
          <a:lstStyle/>
          <a:p>
            <a:endParaRPr lang="en-US"/>
          </a:p>
        </p:txBody>
      </p:sp>
      <p:pic>
        <p:nvPicPr>
          <p:cNvPr id="6" name="Picture 5">
            <a:extLst>
              <a:ext uri="{FF2B5EF4-FFF2-40B4-BE49-F238E27FC236}">
                <a16:creationId xmlns:a16="http://schemas.microsoft.com/office/drawing/2014/main" id="{A38B2D29-32FA-4061-B034-67A2C17C3D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413" y="327025"/>
            <a:ext cx="11465858" cy="6356351"/>
          </a:xfrm>
          <a:prstGeom prst="rect">
            <a:avLst/>
          </a:prstGeom>
        </p:spPr>
      </p:pic>
      <p:sp>
        <p:nvSpPr>
          <p:cNvPr id="7" name="TextBox 6">
            <a:extLst>
              <a:ext uri="{FF2B5EF4-FFF2-40B4-BE49-F238E27FC236}">
                <a16:creationId xmlns:a16="http://schemas.microsoft.com/office/drawing/2014/main" id="{6BDC54B5-3296-4B7D-A569-7190A1643D1C}"/>
              </a:ext>
            </a:extLst>
          </p:cNvPr>
          <p:cNvSpPr txBox="1"/>
          <p:nvPr/>
        </p:nvSpPr>
        <p:spPr>
          <a:xfrm>
            <a:off x="1066801" y="1769087"/>
            <a:ext cx="10058400" cy="2769989"/>
          </a:xfrm>
          <a:prstGeom prst="rect">
            <a:avLst/>
          </a:prstGeom>
          <a:noFill/>
        </p:spPr>
        <p:txBody>
          <a:bodyPr wrap="square" rtlCol="0">
            <a:spAutoFit/>
          </a:bodyPr>
          <a:lstStyle/>
          <a:p>
            <a:pPr algn="ctr">
              <a:spcAft>
                <a:spcPts val="1200"/>
              </a:spcAft>
            </a:pPr>
            <a:r>
              <a:rPr lang="en-US" sz="4400" b="1" dirty="0">
                <a:solidFill>
                  <a:srgbClr val="230000"/>
                </a:solidFill>
                <a:latin typeface="Matura MT Script Capitals" panose="03020802060602070202" pitchFamily="66" charset="0"/>
              </a:rPr>
              <a:t>Lesson 4</a:t>
            </a:r>
          </a:p>
          <a:p>
            <a:pPr marL="0" marR="0" algn="ctr">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Lst>
            </a:pPr>
            <a:r>
              <a:rPr lang="en-US" sz="4000" b="1" dirty="0">
                <a:solidFill>
                  <a:srgbClr val="230000"/>
                </a:solidFill>
                <a:effectLst/>
                <a:latin typeface="Matura MT Script Capitals" panose="03020802060602070202" pitchFamily="66" charset="0"/>
                <a:ea typeface="Times New Roman" panose="02020603050405020304" pitchFamily="18" charset="0"/>
              </a:rPr>
              <a:t>Laying the Foundations </a:t>
            </a:r>
          </a:p>
          <a:p>
            <a:pPr marL="0" marR="0" algn="ctr">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Lst>
            </a:pPr>
            <a:r>
              <a:rPr lang="en-US" sz="4000" b="1" dirty="0">
                <a:solidFill>
                  <a:srgbClr val="230000"/>
                </a:solidFill>
                <a:effectLst/>
                <a:latin typeface="Matura MT Script Capitals" panose="03020802060602070202" pitchFamily="66" charset="0"/>
                <a:ea typeface="Times New Roman" panose="02020603050405020304" pitchFamily="18" charset="0"/>
              </a:rPr>
              <a:t>for God’s Grand Plan of Redemption:</a:t>
            </a:r>
            <a:endParaRPr lang="en-US" sz="4000" dirty="0">
              <a:solidFill>
                <a:srgbClr val="230000"/>
              </a:solidFill>
              <a:effectLst/>
              <a:latin typeface="Matura MT Script Capitals" panose="03020802060602070202" pitchFamily="66" charset="0"/>
              <a:ea typeface="Times New Roman" panose="02020603050405020304" pitchFamily="18" charset="0"/>
            </a:endParaRPr>
          </a:p>
          <a:p>
            <a:pPr marL="0" marR="0" algn="ctr">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Lst>
            </a:pPr>
            <a:r>
              <a:rPr lang="en-US" sz="4000" b="1" dirty="0">
                <a:solidFill>
                  <a:srgbClr val="230000"/>
                </a:solidFill>
                <a:effectLst/>
                <a:latin typeface="Matura MT Script Capitals" panose="03020802060602070202" pitchFamily="66" charset="0"/>
                <a:ea typeface="Times New Roman" panose="02020603050405020304" pitchFamily="18" charset="0"/>
              </a:rPr>
              <a:t>Introduction to the Israelite Covenant </a:t>
            </a:r>
            <a:r>
              <a:rPr lang="en-US" sz="3200" b="1" kern="0" dirty="0">
                <a:effectLst/>
                <a:latin typeface="Matura MT Script Capitals" panose="03020802060602070202" pitchFamily="66" charset="0"/>
                <a:ea typeface="Times New Roman" panose="02020603050405020304" pitchFamily="18" charset="0"/>
              </a:rPr>
              <a:t> </a:t>
            </a:r>
          </a:p>
        </p:txBody>
      </p:sp>
    </p:spTree>
    <p:extLst>
      <p:ext uri="{BB962C8B-B14F-4D97-AF65-F5344CB8AC3E}">
        <p14:creationId xmlns:p14="http://schemas.microsoft.com/office/powerpoint/2010/main" val="1067301193"/>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981B1E-0E3E-29F0-187C-79753C30F87D}"/>
              </a:ext>
            </a:extLst>
          </p:cNvPr>
          <p:cNvSpPr>
            <a:spLocks noGrp="1"/>
          </p:cNvSpPr>
          <p:nvPr>
            <p:ph type="title"/>
          </p:nvPr>
        </p:nvSpPr>
        <p:spPr>
          <a:xfrm>
            <a:off x="838200" y="87221"/>
            <a:ext cx="10515600" cy="818216"/>
          </a:xfrm>
        </p:spPr>
        <p:txBody>
          <a:bodyPr>
            <a:normAutofit/>
          </a:bodyPr>
          <a:lstStyle/>
          <a:p>
            <a:r>
              <a:rPr lang="en-US" sz="3600" b="1" dirty="0">
                <a:solidFill>
                  <a:srgbClr val="FFFFCC"/>
                </a:solidFill>
                <a:effectLst/>
                <a:latin typeface="Calibri" panose="020F0502020204030204" pitchFamily="34" charset="0"/>
                <a:ea typeface="Times New Roman" panose="02020603050405020304" pitchFamily="18" charset="0"/>
              </a:rPr>
              <a:t>A.	Introduction to the Biblical Notion of Covenant</a:t>
            </a:r>
            <a:endParaRPr lang="en-US" sz="3600" dirty="0">
              <a:solidFill>
                <a:srgbClr val="FFFFCC"/>
              </a:solidFill>
            </a:endParaRPr>
          </a:p>
        </p:txBody>
      </p:sp>
      <p:sp>
        <p:nvSpPr>
          <p:cNvPr id="3" name="Content Placeholder 2">
            <a:extLst>
              <a:ext uri="{FF2B5EF4-FFF2-40B4-BE49-F238E27FC236}">
                <a16:creationId xmlns:a16="http://schemas.microsoft.com/office/drawing/2014/main" id="{DB47FD07-ABAB-CC4E-25B2-2D9F89D6C383}"/>
              </a:ext>
            </a:extLst>
          </p:cNvPr>
          <p:cNvSpPr>
            <a:spLocks noGrp="1"/>
          </p:cNvSpPr>
          <p:nvPr>
            <p:ph idx="1"/>
          </p:nvPr>
        </p:nvSpPr>
        <p:spPr>
          <a:xfrm>
            <a:off x="528919" y="905437"/>
            <a:ext cx="11241740" cy="5755339"/>
          </a:xfrm>
        </p:spPr>
        <p:txBody>
          <a:bodyPr>
            <a:noAutofit/>
          </a:bodyPr>
          <a:lstStyle/>
          <a:p>
            <a:pPr marL="514350" indent="-514350">
              <a:lnSpc>
                <a:spcPct val="100000"/>
              </a:lnSpc>
              <a:spcBef>
                <a:spcPts val="0"/>
              </a:spcBef>
              <a:spcAft>
                <a:spcPts val="1800"/>
              </a:spcAft>
              <a:buAutoNum type="arabicPeriod"/>
            </a:pPr>
            <a:r>
              <a:rPr lang="en-US" sz="3400" b="1" dirty="0">
                <a:solidFill>
                  <a:srgbClr val="FFFFCC"/>
                </a:solidFill>
                <a:effectLst/>
                <a:ea typeface="MS Gothic" panose="020B0609070205080204" pitchFamily="49" charset="-128"/>
              </a:rPr>
              <a:t>Preamble</a:t>
            </a:r>
          </a:p>
          <a:p>
            <a:pPr marL="0" indent="0">
              <a:lnSpc>
                <a:spcPct val="100000"/>
              </a:lnSpc>
              <a:spcBef>
                <a:spcPts val="0"/>
              </a:spcBef>
              <a:spcAft>
                <a:spcPts val="1800"/>
              </a:spcAft>
              <a:buNone/>
            </a:pPr>
            <a:r>
              <a:rPr lang="en-US" sz="3400" b="1" dirty="0">
                <a:solidFill>
                  <a:srgbClr val="FFFFCC"/>
                </a:solidFill>
                <a:effectLst/>
                <a:ea typeface="MS Gothic" panose="020B0609070205080204" pitchFamily="49" charset="-128"/>
              </a:rPr>
              <a:t>Without question, YHWH’s covenant with Israel’s ancestors and the attendant benefactions and mission represent the focal point of the patriarchal narratives, which suggests that we should interpret every episode in Genesis 11:26–50:26 in this light. </a:t>
            </a:r>
          </a:p>
          <a:p>
            <a:pPr marL="0" indent="0">
              <a:buNone/>
            </a:pPr>
            <a:r>
              <a:rPr lang="en-US" sz="3400" b="1" dirty="0">
                <a:solidFill>
                  <a:srgbClr val="FFFFCC"/>
                </a:solidFill>
                <a:effectLst/>
                <a:ea typeface="Calibri" panose="020F0502020204030204" pitchFamily="34" charset="0"/>
              </a:rPr>
              <a:t>God’s plan of redemption for a fallen humanity and a fallen world represented his gracious solution to the curse that has plagued his creation since the day we rejected the Eden that he had intended for us. </a:t>
            </a:r>
            <a:endParaRPr lang="en-US" sz="3400" b="1" dirty="0">
              <a:solidFill>
                <a:srgbClr val="FFFFCC"/>
              </a:solidFill>
            </a:endParaRPr>
          </a:p>
        </p:txBody>
      </p:sp>
    </p:spTree>
    <p:extLst>
      <p:ext uri="{BB962C8B-B14F-4D97-AF65-F5344CB8AC3E}">
        <p14:creationId xmlns:p14="http://schemas.microsoft.com/office/powerpoint/2010/main" val="1983478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47FD07-ABAB-CC4E-25B2-2D9F89D6C383}"/>
              </a:ext>
            </a:extLst>
          </p:cNvPr>
          <p:cNvSpPr>
            <a:spLocks noGrp="1"/>
          </p:cNvSpPr>
          <p:nvPr>
            <p:ph idx="1"/>
          </p:nvPr>
        </p:nvSpPr>
        <p:spPr>
          <a:xfrm>
            <a:off x="528919" y="430307"/>
            <a:ext cx="11241740" cy="6230470"/>
          </a:xfrm>
        </p:spPr>
        <p:txBody>
          <a:bodyPr>
            <a:noAutofit/>
          </a:bodyPr>
          <a:lstStyle/>
          <a:p>
            <a:pPr marL="0" indent="0">
              <a:lnSpc>
                <a:spcPct val="100000"/>
              </a:lnSpc>
              <a:spcBef>
                <a:spcPts val="0"/>
              </a:spcBef>
              <a:spcAft>
                <a:spcPts val="1800"/>
              </a:spcAft>
              <a:buNone/>
            </a:pPr>
            <a:r>
              <a:rPr lang="en-US" sz="3400" b="1" dirty="0">
                <a:solidFill>
                  <a:srgbClr val="FFFFCC"/>
                </a:solidFill>
                <a:effectLst/>
                <a:ea typeface="Times New Roman" panose="02020603050405020304" pitchFamily="18" charset="0"/>
              </a:rPr>
              <a:t>The skeleton of that plan involves a series of communal and administrative covenants by which he seeks to lift the curse and restore the </a:t>
            </a:r>
            <a:r>
              <a:rPr lang="en-US" sz="3400" b="1" i="1" dirty="0">
                <a:solidFill>
                  <a:srgbClr val="FFFFCC"/>
                </a:solidFill>
                <a:effectLst/>
                <a:ea typeface="Times New Roman" panose="02020603050405020304" pitchFamily="18" charset="0"/>
              </a:rPr>
              <a:t>shalom</a:t>
            </a:r>
            <a:r>
              <a:rPr lang="en-US" sz="3400" b="1" dirty="0">
                <a:solidFill>
                  <a:srgbClr val="FFFFCC"/>
                </a:solidFill>
                <a:effectLst/>
                <a:ea typeface="Times New Roman" panose="02020603050405020304" pitchFamily="18" charset="0"/>
              </a:rPr>
              <a:t> that he intended for his creation from the beginning.</a:t>
            </a:r>
          </a:p>
          <a:p>
            <a:pPr marL="0" indent="0">
              <a:lnSpc>
                <a:spcPct val="100000"/>
              </a:lnSpc>
              <a:spcBef>
                <a:spcPts val="0"/>
              </a:spcBef>
              <a:spcAft>
                <a:spcPts val="1800"/>
              </a:spcAft>
              <a:buNone/>
            </a:pPr>
            <a:r>
              <a:rPr lang="en-US" sz="3400" b="1" dirty="0">
                <a:solidFill>
                  <a:srgbClr val="FFFFCC"/>
                </a:solidFill>
                <a:effectLst/>
                <a:ea typeface="Times New Roman" panose="02020603050405020304" pitchFamily="18" charset="0"/>
              </a:rPr>
              <a:t>Through his chosen people Israel, he revealed himself and his intentions for the earth and its inhabitants, and through the sacrifice of Jesus Messiah, the son of David and the Son of God, God’s fury ignited by our rebellion has been satisfied and our eternal life with him guaranteed. </a:t>
            </a:r>
          </a:p>
          <a:p>
            <a:pPr marL="0" indent="0">
              <a:lnSpc>
                <a:spcPct val="100000"/>
              </a:lnSpc>
              <a:spcBef>
                <a:spcPts val="0"/>
              </a:spcBef>
              <a:spcAft>
                <a:spcPts val="1800"/>
              </a:spcAft>
              <a:buNone/>
            </a:pPr>
            <a:r>
              <a:rPr lang="en-US" sz="3400" b="1" dirty="0">
                <a:solidFill>
                  <a:srgbClr val="FFFFCC"/>
                </a:solidFill>
                <a:effectLst/>
                <a:ea typeface="Times New Roman" panose="02020603050405020304" pitchFamily="18" charset="0"/>
              </a:rPr>
              <a:t>Hallelujah! What a Savior!</a:t>
            </a:r>
          </a:p>
          <a:p>
            <a:pPr marL="0" indent="0">
              <a:lnSpc>
                <a:spcPct val="100000"/>
              </a:lnSpc>
              <a:spcBef>
                <a:spcPts val="0"/>
              </a:spcBef>
              <a:spcAft>
                <a:spcPts val="1800"/>
              </a:spcAft>
              <a:buNone/>
            </a:pPr>
            <a:endParaRPr lang="en-US" sz="3400" b="1" dirty="0">
              <a:solidFill>
                <a:srgbClr val="FFFFCC"/>
              </a:solidFill>
            </a:endParaRPr>
          </a:p>
        </p:txBody>
      </p:sp>
    </p:spTree>
    <p:extLst>
      <p:ext uri="{BB962C8B-B14F-4D97-AF65-F5344CB8AC3E}">
        <p14:creationId xmlns:p14="http://schemas.microsoft.com/office/powerpoint/2010/main" val="3693296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47FD07-ABAB-CC4E-25B2-2D9F89D6C383}"/>
              </a:ext>
            </a:extLst>
          </p:cNvPr>
          <p:cNvSpPr>
            <a:spLocks noGrp="1"/>
          </p:cNvSpPr>
          <p:nvPr>
            <p:ph idx="1"/>
          </p:nvPr>
        </p:nvSpPr>
        <p:spPr>
          <a:xfrm>
            <a:off x="528919" y="430307"/>
            <a:ext cx="11241740" cy="6230470"/>
          </a:xfrm>
        </p:spPr>
        <p:txBody>
          <a:bodyPr>
            <a:noAutofit/>
          </a:bodyPr>
          <a:lstStyle/>
          <a:p>
            <a:pPr marL="514350" indent="-514350" defTabSz="573088">
              <a:lnSpc>
                <a:spcPct val="100000"/>
              </a:lnSpc>
              <a:spcBef>
                <a:spcPts val="0"/>
              </a:spcBef>
              <a:spcAft>
                <a:spcPts val="1800"/>
              </a:spcAft>
              <a:buAutoNum type="arabicPeriod" startAt="2"/>
            </a:pPr>
            <a:r>
              <a:rPr lang="en-US" sz="3400" b="1" dirty="0">
                <a:solidFill>
                  <a:srgbClr val="FFFFCC"/>
                </a:solidFill>
              </a:rPr>
              <a:t>Definitions and Descriptions</a:t>
            </a:r>
          </a:p>
          <a:p>
            <a:pPr marL="0" indent="0" defTabSz="573088">
              <a:lnSpc>
                <a:spcPct val="100000"/>
              </a:lnSpc>
              <a:spcBef>
                <a:spcPts val="0"/>
              </a:spcBef>
              <a:spcAft>
                <a:spcPts val="1800"/>
              </a:spcAft>
              <a:buNone/>
            </a:pPr>
            <a:r>
              <a:rPr lang="en-US" sz="3400" b="1" dirty="0">
                <a:solidFill>
                  <a:srgbClr val="FFFFCC"/>
                </a:solidFill>
              </a:rPr>
              <a:t>	a.	“Covenant: The English word derives </a:t>
            </a:r>
            <a:r>
              <a:rPr lang="en-US" sz="3600" b="1" dirty="0">
                <a:solidFill>
                  <a:srgbClr val="FFFFCC"/>
                </a:solidFill>
                <a:effectLst/>
                <a:ea typeface="Calibri" panose="020F0502020204030204" pitchFamily="34" charset="0"/>
              </a:rPr>
              <a:t>from an Old 				French verb </a:t>
            </a:r>
            <a:r>
              <a:rPr lang="en-US" sz="3600" b="1" i="1" dirty="0" err="1">
                <a:solidFill>
                  <a:srgbClr val="FFFFCC"/>
                </a:solidFill>
                <a:effectLst/>
                <a:ea typeface="Calibri" panose="020F0502020204030204" pitchFamily="34" charset="0"/>
              </a:rPr>
              <a:t>covenancier</a:t>
            </a:r>
            <a:r>
              <a:rPr lang="en-US" sz="3600" b="1" dirty="0">
                <a:solidFill>
                  <a:srgbClr val="FFFFCC"/>
                </a:solidFill>
                <a:effectLst/>
                <a:ea typeface="Calibri" panose="020F0502020204030204" pitchFamily="34" charset="0"/>
              </a:rPr>
              <a:t>, “to settle or contract”</a:t>
            </a:r>
            <a:endParaRPr lang="en-US" sz="3600" b="1" dirty="0">
              <a:solidFill>
                <a:srgbClr val="FFFFCC"/>
              </a:solidFill>
            </a:endParaRPr>
          </a:p>
          <a:p>
            <a:pPr marL="1147763" indent="-1147763" defTabSz="573088">
              <a:lnSpc>
                <a:spcPct val="100000"/>
              </a:lnSpc>
              <a:spcBef>
                <a:spcPts val="0"/>
              </a:spcBef>
              <a:spcAft>
                <a:spcPts val="1800"/>
              </a:spcAft>
              <a:buNone/>
            </a:pPr>
            <a:r>
              <a:rPr lang="en-US" sz="3600" b="1" dirty="0">
                <a:solidFill>
                  <a:srgbClr val="FFFFCC"/>
                </a:solidFill>
              </a:rPr>
              <a:t>	</a:t>
            </a:r>
            <a:r>
              <a:rPr lang="en-US" sz="3600" b="1" dirty="0">
                <a:solidFill>
                  <a:srgbClr val="FFFFCC"/>
                </a:solidFill>
                <a:effectLst/>
                <a:ea typeface="Times New Roman" panose="02020603050405020304" pitchFamily="18" charset="0"/>
              </a:rPr>
              <a:t>“A mutual agreement between two or more persons to do or refrain from doing certain acts; a compact, contract, bargain; sometimes, the undertaking, pledge, or promise of one of the parties” (</a:t>
            </a:r>
            <a:r>
              <a:rPr lang="en-US" sz="3600" b="1" i="1" dirty="0">
                <a:solidFill>
                  <a:srgbClr val="FFFFCC"/>
                </a:solidFill>
                <a:effectLst/>
                <a:ea typeface="Times New Roman" panose="02020603050405020304" pitchFamily="18" charset="0"/>
              </a:rPr>
              <a:t>Oxford English Dictionary </a:t>
            </a:r>
            <a:r>
              <a:rPr lang="en-US" sz="3600" b="1" dirty="0">
                <a:solidFill>
                  <a:srgbClr val="FFFFCC"/>
                </a:solidFill>
                <a:effectLst/>
                <a:ea typeface="Times New Roman" panose="02020603050405020304" pitchFamily="18" charset="0"/>
              </a:rPr>
              <a:t>1:585).</a:t>
            </a:r>
          </a:p>
          <a:p>
            <a:pPr marL="0" indent="0" defTabSz="573088">
              <a:lnSpc>
                <a:spcPct val="100000"/>
              </a:lnSpc>
              <a:spcBef>
                <a:spcPts val="0"/>
              </a:spcBef>
              <a:spcAft>
                <a:spcPts val="1800"/>
              </a:spcAft>
              <a:buNone/>
            </a:pPr>
            <a:endParaRPr lang="en-US" sz="3400" b="1" dirty="0">
              <a:solidFill>
                <a:srgbClr val="FFFFCC"/>
              </a:solidFill>
            </a:endParaRPr>
          </a:p>
        </p:txBody>
      </p:sp>
    </p:spTree>
    <p:extLst>
      <p:ext uri="{BB962C8B-B14F-4D97-AF65-F5344CB8AC3E}">
        <p14:creationId xmlns:p14="http://schemas.microsoft.com/office/powerpoint/2010/main" val="1419197594"/>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47FD07-ABAB-CC4E-25B2-2D9F89D6C383}"/>
              </a:ext>
            </a:extLst>
          </p:cNvPr>
          <p:cNvSpPr>
            <a:spLocks noGrp="1"/>
          </p:cNvSpPr>
          <p:nvPr>
            <p:ph idx="1"/>
          </p:nvPr>
        </p:nvSpPr>
        <p:spPr>
          <a:xfrm>
            <a:off x="385482" y="286871"/>
            <a:ext cx="11385177" cy="6373906"/>
          </a:xfrm>
        </p:spPr>
        <p:txBody>
          <a:bodyPr>
            <a:noAutofit/>
          </a:bodyPr>
          <a:lstStyle/>
          <a:p>
            <a:pPr marL="514350" indent="-514350" defTabSz="573088">
              <a:lnSpc>
                <a:spcPct val="100000"/>
              </a:lnSpc>
              <a:spcBef>
                <a:spcPts val="0"/>
              </a:spcBef>
              <a:spcAft>
                <a:spcPts val="1200"/>
              </a:spcAft>
              <a:buAutoNum type="arabicPeriod" startAt="2"/>
            </a:pPr>
            <a:r>
              <a:rPr lang="en-US" sz="3400" b="1" dirty="0">
                <a:solidFill>
                  <a:srgbClr val="FFFFCC"/>
                </a:solidFill>
              </a:rPr>
              <a:t>Definitions and Descriptions</a:t>
            </a:r>
          </a:p>
          <a:p>
            <a:pPr marL="0" indent="0" defTabSz="573088">
              <a:lnSpc>
                <a:spcPct val="100000"/>
              </a:lnSpc>
              <a:spcBef>
                <a:spcPts val="0"/>
              </a:spcBef>
              <a:spcAft>
                <a:spcPts val="1200"/>
              </a:spcAft>
              <a:buNone/>
            </a:pPr>
            <a:r>
              <a:rPr lang="en-US" sz="3400" b="1" dirty="0">
                <a:solidFill>
                  <a:srgbClr val="FFFFCC"/>
                </a:solidFill>
              </a:rPr>
              <a:t>	b.	Hebrew: </a:t>
            </a:r>
            <a:r>
              <a:rPr lang="en-US" sz="3400" b="1" i="1" dirty="0" err="1">
                <a:solidFill>
                  <a:srgbClr val="FFFFCC"/>
                </a:solidFill>
              </a:rPr>
              <a:t>běrîth</a:t>
            </a:r>
            <a:endParaRPr lang="en-US" sz="3400" b="1" dirty="0">
              <a:solidFill>
                <a:srgbClr val="FFFFCC"/>
              </a:solidFill>
            </a:endParaRPr>
          </a:p>
          <a:p>
            <a:pPr marL="1147763" indent="-1147763" defTabSz="573088">
              <a:lnSpc>
                <a:spcPct val="100000"/>
              </a:lnSpc>
              <a:spcBef>
                <a:spcPts val="0"/>
              </a:spcBef>
              <a:spcAft>
                <a:spcPts val="1200"/>
              </a:spcAft>
              <a:buNone/>
            </a:pPr>
            <a:r>
              <a:rPr lang="en-US" sz="3400" b="1" dirty="0">
                <a:solidFill>
                  <a:srgbClr val="FFFFCC"/>
                </a:solidFill>
              </a:rPr>
              <a:t>	The e</a:t>
            </a:r>
            <a:r>
              <a:rPr lang="en-US" sz="3400" b="1" dirty="0">
                <a:solidFill>
                  <a:srgbClr val="FFFFCC"/>
                </a:solidFill>
                <a:effectLst/>
                <a:ea typeface="Times New Roman" panose="02020603050405020304" pitchFamily="18" charset="0"/>
              </a:rPr>
              <a:t>tymology unclear, but this exclusively Hebrew expression may be related to Akkadian </a:t>
            </a:r>
            <a:r>
              <a:rPr lang="en-US" sz="3400" b="1" i="1" dirty="0" err="1">
                <a:solidFill>
                  <a:srgbClr val="FFFFCC"/>
                </a:solidFill>
                <a:effectLst/>
                <a:ea typeface="Times New Roman" panose="02020603050405020304" pitchFamily="18" charset="0"/>
              </a:rPr>
              <a:t>biritu</a:t>
            </a:r>
            <a:r>
              <a:rPr lang="en-US" sz="3400" b="1" i="1" dirty="0">
                <a:solidFill>
                  <a:srgbClr val="FFFFCC"/>
                </a:solidFill>
                <a:effectLst/>
                <a:ea typeface="Times New Roman" panose="02020603050405020304" pitchFamily="18" charset="0"/>
              </a:rPr>
              <a:t>, “</a:t>
            </a:r>
            <a:r>
              <a:rPr lang="en-US" sz="3400" b="1" dirty="0">
                <a:solidFill>
                  <a:srgbClr val="FFFFCC"/>
                </a:solidFill>
                <a:effectLst/>
                <a:ea typeface="Times New Roman" panose="02020603050405020304" pitchFamily="18" charset="0"/>
              </a:rPr>
              <a:t>clasp, fetter,” hence “bond.”</a:t>
            </a:r>
          </a:p>
          <a:p>
            <a:pPr marL="1147763" indent="-636588" defTabSz="573088">
              <a:lnSpc>
                <a:spcPct val="100000"/>
              </a:lnSpc>
              <a:spcBef>
                <a:spcPts val="0"/>
              </a:spcBef>
              <a:spcAft>
                <a:spcPts val="1200"/>
              </a:spcAft>
              <a:buNone/>
            </a:pPr>
            <a:r>
              <a:rPr lang="en-US" sz="3400" b="1" dirty="0">
                <a:solidFill>
                  <a:srgbClr val="FFFFCC"/>
                </a:solidFill>
                <a:effectLst/>
                <a:ea typeface="Times New Roman" panose="02020603050405020304" pitchFamily="18" charset="0"/>
              </a:rPr>
              <a:t>c.	Greek: </a:t>
            </a:r>
            <a:r>
              <a:rPr lang="en-US" sz="3400" b="1" i="1" dirty="0" err="1">
                <a:solidFill>
                  <a:srgbClr val="FFFFCC"/>
                </a:solidFill>
                <a:effectLst/>
                <a:ea typeface="Times New Roman" panose="02020603050405020304" pitchFamily="18" charset="0"/>
              </a:rPr>
              <a:t>diathēke</a:t>
            </a:r>
            <a:r>
              <a:rPr lang="en-US" sz="3400" b="1" i="1" dirty="0">
                <a:solidFill>
                  <a:srgbClr val="FFFFCC"/>
                </a:solidFill>
                <a:effectLst/>
                <a:ea typeface="Times New Roman" panose="02020603050405020304" pitchFamily="18" charset="0"/>
              </a:rPr>
              <a:t>̄</a:t>
            </a:r>
            <a:endParaRPr lang="en-US" sz="3400" b="1" dirty="0">
              <a:solidFill>
                <a:srgbClr val="FFFFCC"/>
              </a:solidFill>
              <a:effectLst/>
              <a:ea typeface="Times New Roman" panose="02020603050405020304" pitchFamily="18" charset="0"/>
            </a:endParaRPr>
          </a:p>
          <a:p>
            <a:pPr marL="1147763" marR="0" indent="0">
              <a:lnSpc>
                <a:spcPct val="100000"/>
              </a:lnSpc>
              <a:spcBef>
                <a:spcPts val="0"/>
              </a:spcBef>
              <a:spcAft>
                <a:spcPts val="1200"/>
              </a:spcAft>
              <a:buNone/>
              <a:tabLst>
                <a:tab pos="115888" algn="l"/>
                <a:tab pos="228600" algn="l"/>
                <a:tab pos="685800" algn="l"/>
                <a:tab pos="914400" algn="l"/>
                <a:tab pos="1143000" algn="l"/>
                <a:tab pos="1371600" algn="l"/>
                <a:tab pos="1600200" algn="l"/>
                <a:tab pos="1828800" algn="l"/>
              </a:tabLst>
            </a:pPr>
            <a:r>
              <a:rPr lang="en-GB" sz="3400" b="1" dirty="0">
                <a:solidFill>
                  <a:srgbClr val="FFFFCC"/>
                </a:solidFill>
                <a:effectLst/>
                <a:ea typeface="Times New Roman" panose="02020603050405020304" pitchFamily="18" charset="0"/>
              </a:rPr>
              <a:t>Classical Greek: </a:t>
            </a:r>
            <a:r>
              <a:rPr lang="en-US" sz="3400" b="1" dirty="0">
                <a:solidFill>
                  <a:srgbClr val="FFFFCC"/>
                </a:solidFill>
                <a:effectLst/>
                <a:ea typeface="Times New Roman" panose="02020603050405020304" pitchFamily="18" charset="0"/>
              </a:rPr>
              <a:t>The disposition of property by means of a will and testament (always except </a:t>
            </a:r>
            <a:r>
              <a:rPr lang="en-US" sz="3400" b="1" dirty="0" err="1">
                <a:solidFill>
                  <a:srgbClr val="FFFFCC"/>
                </a:solidFill>
                <a:effectLst/>
                <a:ea typeface="Times New Roman" panose="02020603050405020304" pitchFamily="18" charset="0"/>
              </a:rPr>
              <a:t>Aristopanes</a:t>
            </a:r>
            <a:r>
              <a:rPr lang="en-US" sz="3400" b="1" dirty="0">
                <a:solidFill>
                  <a:srgbClr val="FFFFCC"/>
                </a:solidFill>
                <a:effectLst/>
                <a:ea typeface="Times New Roman" panose="02020603050405020304" pitchFamily="18" charset="0"/>
              </a:rPr>
              <a:t>, </a:t>
            </a:r>
            <a:r>
              <a:rPr lang="en-US" sz="3400" b="1" i="1" dirty="0">
                <a:solidFill>
                  <a:srgbClr val="FFFFCC"/>
                </a:solidFill>
                <a:effectLst/>
                <a:ea typeface="Times New Roman" panose="02020603050405020304" pitchFamily="18" charset="0"/>
              </a:rPr>
              <a:t>Birds</a:t>
            </a:r>
            <a:r>
              <a:rPr lang="en-US" sz="3400" b="1" dirty="0">
                <a:solidFill>
                  <a:srgbClr val="FFFFCC"/>
                </a:solidFill>
                <a:effectLst/>
                <a:ea typeface="Times New Roman" panose="02020603050405020304" pitchFamily="18" charset="0"/>
              </a:rPr>
              <a:t>).</a:t>
            </a:r>
          </a:p>
          <a:p>
            <a:pPr marL="1147763" marR="0" indent="0">
              <a:lnSpc>
                <a:spcPct val="100000"/>
              </a:lnSpc>
              <a:spcBef>
                <a:spcPts val="0"/>
              </a:spcBef>
              <a:spcAft>
                <a:spcPts val="1200"/>
              </a:spcAft>
              <a:buNone/>
              <a:tabLst>
                <a:tab pos="115888" algn="l"/>
                <a:tab pos="2286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Biblical Greek: With two or three exceptions (Gal 3:15; Heb 9:16–17) it is used theologically of both divine and human covenants.</a:t>
            </a:r>
          </a:p>
          <a:p>
            <a:pPr marL="1147763" indent="-636588" defTabSz="573088">
              <a:lnSpc>
                <a:spcPct val="100000"/>
              </a:lnSpc>
              <a:spcBef>
                <a:spcPts val="0"/>
              </a:spcBef>
              <a:spcAft>
                <a:spcPts val="1800"/>
              </a:spcAft>
              <a:buNone/>
            </a:pPr>
            <a:endParaRPr lang="en-US" sz="3600" b="1" dirty="0">
              <a:solidFill>
                <a:srgbClr val="FFFFCC"/>
              </a:solidFill>
              <a:effectLst/>
              <a:ea typeface="Times New Roman" panose="02020603050405020304" pitchFamily="18" charset="0"/>
            </a:endParaRPr>
          </a:p>
          <a:p>
            <a:pPr marL="1147763" indent="-1147763" defTabSz="573088">
              <a:lnSpc>
                <a:spcPct val="100000"/>
              </a:lnSpc>
              <a:spcBef>
                <a:spcPts val="0"/>
              </a:spcBef>
              <a:spcAft>
                <a:spcPts val="1800"/>
              </a:spcAft>
              <a:buNone/>
            </a:pPr>
            <a:endParaRPr lang="en-US" sz="3600" b="1" dirty="0">
              <a:solidFill>
                <a:srgbClr val="FFFFCC"/>
              </a:solidFill>
              <a:effectLst/>
              <a:ea typeface="Times New Roman" panose="02020603050405020304" pitchFamily="18" charset="0"/>
            </a:endParaRPr>
          </a:p>
          <a:p>
            <a:pPr marL="0" indent="0" defTabSz="573088">
              <a:lnSpc>
                <a:spcPct val="100000"/>
              </a:lnSpc>
              <a:spcBef>
                <a:spcPts val="0"/>
              </a:spcBef>
              <a:spcAft>
                <a:spcPts val="1800"/>
              </a:spcAft>
              <a:buNone/>
            </a:pPr>
            <a:endParaRPr lang="en-US" sz="3400" b="1" dirty="0">
              <a:solidFill>
                <a:srgbClr val="FFFFCC"/>
              </a:solidFill>
            </a:endParaRPr>
          </a:p>
        </p:txBody>
      </p:sp>
    </p:spTree>
    <p:extLst>
      <p:ext uri="{BB962C8B-B14F-4D97-AF65-F5344CB8AC3E}">
        <p14:creationId xmlns:p14="http://schemas.microsoft.com/office/powerpoint/2010/main" val="400688545"/>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47FD07-ABAB-CC4E-25B2-2D9F89D6C383}"/>
              </a:ext>
            </a:extLst>
          </p:cNvPr>
          <p:cNvSpPr>
            <a:spLocks noGrp="1"/>
          </p:cNvSpPr>
          <p:nvPr>
            <p:ph idx="1"/>
          </p:nvPr>
        </p:nvSpPr>
        <p:spPr>
          <a:xfrm>
            <a:off x="385482" y="286871"/>
            <a:ext cx="11385177" cy="6373906"/>
          </a:xfrm>
        </p:spPr>
        <p:txBody>
          <a:bodyPr>
            <a:noAutofit/>
          </a:bodyPr>
          <a:lstStyle/>
          <a:p>
            <a:pPr marL="0" indent="0" defTabSz="511175">
              <a:lnSpc>
                <a:spcPct val="100000"/>
              </a:lnSpc>
              <a:spcBef>
                <a:spcPts val="0"/>
              </a:spcBef>
              <a:spcAft>
                <a:spcPts val="1200"/>
              </a:spcAft>
              <a:buNone/>
            </a:pPr>
            <a:r>
              <a:rPr lang="en-US" sz="3400" b="1" dirty="0">
                <a:solidFill>
                  <a:srgbClr val="FFFFCC"/>
                </a:solidFill>
              </a:rPr>
              <a:t>2.	Definitions and Descriptions</a:t>
            </a:r>
          </a:p>
          <a:p>
            <a:pPr marL="1254125" marR="0" indent="-742950">
              <a:spcBef>
                <a:spcPts val="0"/>
              </a:spcBef>
              <a:spcAft>
                <a:spcPts val="600"/>
              </a:spcAft>
              <a:buAutoNum type="alphaLcPeriod" startAt="4"/>
              <a:tabLst>
                <a:tab pos="228600" algn="l"/>
                <a:tab pos="457200" algn="l"/>
                <a:tab pos="685800" algn="l"/>
                <a:tab pos="914400" algn="l"/>
                <a:tab pos="1143000" algn="l"/>
                <a:tab pos="1371600" algn="l"/>
                <a:tab pos="1600200" algn="l"/>
                <a:tab pos="1828800" algn="l"/>
              </a:tabLst>
            </a:pPr>
            <a:r>
              <a:rPr lang="en-US" sz="3600" b="1" dirty="0">
                <a:solidFill>
                  <a:srgbClr val="FFFFCC"/>
                </a:solidFill>
                <a:effectLst/>
                <a:ea typeface="Times New Roman" panose="02020603050405020304" pitchFamily="18" charset="0"/>
              </a:rPr>
              <a:t>Working Definition for </a:t>
            </a:r>
            <a:r>
              <a:rPr lang="en-US" sz="3600" b="1" dirty="0">
                <a:solidFill>
                  <a:srgbClr val="FFFFCC"/>
                </a:solidFill>
                <a:ea typeface="Times New Roman" panose="02020603050405020304" pitchFamily="18" charset="0"/>
              </a:rPr>
              <a:t>Our Course</a:t>
            </a:r>
            <a:endParaRPr lang="en-US" sz="3600" b="1" dirty="0">
              <a:solidFill>
                <a:srgbClr val="FFFFCC"/>
              </a:solidFill>
              <a:effectLst/>
              <a:ea typeface="Times New Roman" panose="02020603050405020304" pitchFamily="18" charset="0"/>
            </a:endParaRPr>
          </a:p>
          <a:p>
            <a:pPr marL="511175" marR="0" indent="0">
              <a:spcBef>
                <a:spcPts val="0"/>
              </a:spcBef>
              <a:spcAft>
                <a:spcPts val="600"/>
              </a:spcAft>
              <a:buNone/>
              <a:tabLst>
                <a:tab pos="228600" algn="l"/>
                <a:tab pos="457200" algn="l"/>
                <a:tab pos="685800" algn="l"/>
                <a:tab pos="914400" algn="l"/>
                <a:tab pos="1143000" algn="l"/>
                <a:tab pos="1371600" algn="l"/>
                <a:tab pos="1600200" algn="l"/>
                <a:tab pos="1828800" algn="l"/>
              </a:tabLst>
            </a:pPr>
            <a:endParaRPr lang="en-US" sz="3600" b="1" dirty="0">
              <a:solidFill>
                <a:srgbClr val="FFFFCC"/>
              </a:solidFill>
              <a:effectLst/>
              <a:ea typeface="Times New Roman" panose="02020603050405020304" pitchFamily="18" charset="0"/>
            </a:endParaRPr>
          </a:p>
          <a:p>
            <a:pPr marL="457200" marR="0" indent="0">
              <a:lnSpc>
                <a:spcPct val="100000"/>
              </a:lnSpc>
              <a:spcBef>
                <a:spcPts val="0"/>
              </a:spcBef>
              <a:spcAft>
                <a:spcPts val="1800"/>
              </a:spcAft>
              <a:buNone/>
              <a:tabLst>
                <a:tab pos="228600" algn="l"/>
                <a:tab pos="457200" algn="l"/>
                <a:tab pos="685800" algn="l"/>
                <a:tab pos="914400" algn="l"/>
                <a:tab pos="1143000" algn="l"/>
                <a:tab pos="1371600" algn="l"/>
                <a:tab pos="1600200" algn="l"/>
                <a:tab pos="1828800" algn="l"/>
              </a:tabLst>
            </a:pPr>
            <a:r>
              <a:rPr lang="en-US" sz="3600" b="1" i="1" dirty="0">
                <a:solidFill>
                  <a:srgbClr val="FFFFCC"/>
                </a:solidFill>
                <a:effectLst/>
                <a:ea typeface="Times New Roman" panose="02020603050405020304" pitchFamily="18" charset="0"/>
              </a:rPr>
              <a:t>A covenant is a formally confirmed agreement between two or more parties that creates, activates, or governs a relationship that does not exist naturally or a natural relationship that may have been broken or may have disintegrated. </a:t>
            </a:r>
            <a:endParaRPr lang="en-US" sz="3600" b="1" dirty="0">
              <a:solidFill>
                <a:srgbClr val="FFFFCC"/>
              </a:solidFill>
              <a:effectLst/>
              <a:ea typeface="Times New Roman" panose="02020603050405020304" pitchFamily="18" charset="0"/>
            </a:endParaRPr>
          </a:p>
          <a:p>
            <a:pPr marL="511175" indent="-511175" defTabSz="573088">
              <a:lnSpc>
                <a:spcPct val="100000"/>
              </a:lnSpc>
              <a:spcBef>
                <a:spcPts val="0"/>
              </a:spcBef>
              <a:spcAft>
                <a:spcPts val="1200"/>
              </a:spcAft>
              <a:buNone/>
            </a:pPr>
            <a:endParaRPr lang="en-US" sz="3600" b="1" dirty="0">
              <a:solidFill>
                <a:srgbClr val="FFFFCC"/>
              </a:solidFill>
              <a:effectLst/>
              <a:ea typeface="Times New Roman" panose="02020603050405020304" pitchFamily="18" charset="0"/>
            </a:endParaRPr>
          </a:p>
          <a:p>
            <a:pPr marL="1147763" indent="-636588" defTabSz="573088">
              <a:lnSpc>
                <a:spcPct val="100000"/>
              </a:lnSpc>
              <a:spcBef>
                <a:spcPts val="0"/>
              </a:spcBef>
              <a:spcAft>
                <a:spcPts val="1800"/>
              </a:spcAft>
              <a:buNone/>
            </a:pPr>
            <a:endParaRPr lang="en-US" sz="3600" b="1" dirty="0">
              <a:solidFill>
                <a:srgbClr val="FFFFCC"/>
              </a:solidFill>
              <a:effectLst/>
              <a:ea typeface="Times New Roman" panose="02020603050405020304" pitchFamily="18" charset="0"/>
            </a:endParaRPr>
          </a:p>
          <a:p>
            <a:pPr marL="1147763" indent="-1147763" defTabSz="573088">
              <a:lnSpc>
                <a:spcPct val="100000"/>
              </a:lnSpc>
              <a:spcBef>
                <a:spcPts val="0"/>
              </a:spcBef>
              <a:spcAft>
                <a:spcPts val="1800"/>
              </a:spcAft>
              <a:buNone/>
            </a:pPr>
            <a:endParaRPr lang="en-US" sz="3600" b="1" dirty="0">
              <a:solidFill>
                <a:srgbClr val="FFFFCC"/>
              </a:solidFill>
              <a:effectLst/>
              <a:ea typeface="Times New Roman" panose="02020603050405020304" pitchFamily="18" charset="0"/>
            </a:endParaRPr>
          </a:p>
          <a:p>
            <a:pPr marL="0" indent="0" defTabSz="573088">
              <a:lnSpc>
                <a:spcPct val="100000"/>
              </a:lnSpc>
              <a:spcBef>
                <a:spcPts val="0"/>
              </a:spcBef>
              <a:spcAft>
                <a:spcPts val="1800"/>
              </a:spcAft>
              <a:buNone/>
            </a:pPr>
            <a:endParaRPr lang="en-US" sz="3400" b="1" dirty="0">
              <a:solidFill>
                <a:srgbClr val="FFFFCC"/>
              </a:solidFill>
            </a:endParaRPr>
          </a:p>
        </p:txBody>
      </p:sp>
    </p:spTree>
    <p:extLst>
      <p:ext uri="{BB962C8B-B14F-4D97-AF65-F5344CB8AC3E}">
        <p14:creationId xmlns:p14="http://schemas.microsoft.com/office/powerpoint/2010/main" val="132995951"/>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47FD07-ABAB-CC4E-25B2-2D9F89D6C383}"/>
              </a:ext>
            </a:extLst>
          </p:cNvPr>
          <p:cNvSpPr>
            <a:spLocks noGrp="1"/>
          </p:cNvSpPr>
          <p:nvPr>
            <p:ph idx="1"/>
          </p:nvPr>
        </p:nvSpPr>
        <p:spPr>
          <a:xfrm>
            <a:off x="385482" y="286871"/>
            <a:ext cx="11385177" cy="6373906"/>
          </a:xfrm>
        </p:spPr>
        <p:txBody>
          <a:bodyPr>
            <a:noAutofit/>
          </a:bodyPr>
          <a:lstStyle/>
          <a:p>
            <a:pPr marL="0" indent="0" defTabSz="511175">
              <a:lnSpc>
                <a:spcPct val="100000"/>
              </a:lnSpc>
              <a:spcBef>
                <a:spcPts val="0"/>
              </a:spcBef>
              <a:spcAft>
                <a:spcPts val="1200"/>
              </a:spcAft>
              <a:buNone/>
            </a:pPr>
            <a:r>
              <a:rPr lang="en-US" sz="3600" b="1" dirty="0">
                <a:solidFill>
                  <a:srgbClr val="FFFFCC"/>
                </a:solidFill>
              </a:rPr>
              <a:t>3.	</a:t>
            </a:r>
            <a:r>
              <a:rPr lang="en-US" sz="3600" b="1" dirty="0">
                <a:solidFill>
                  <a:srgbClr val="FFFFCC"/>
                </a:solidFill>
                <a:effectLst/>
                <a:ea typeface="Times New Roman" panose="02020603050405020304" pitchFamily="18" charset="0"/>
              </a:rPr>
              <a:t>Categories of Covenants</a:t>
            </a:r>
          </a:p>
          <a:p>
            <a:pPr marL="1147763" marR="0" indent="-461963">
              <a:lnSpc>
                <a:spcPct val="100000"/>
              </a:lnSpc>
              <a:spcBef>
                <a:spcPts val="0"/>
              </a:spcBef>
              <a:spcAft>
                <a:spcPts val="1200"/>
              </a:spcAft>
              <a:buNone/>
              <a:tabLst>
                <a:tab pos="228600" algn="l"/>
                <a:tab pos="457200" algn="l"/>
                <a:tab pos="685800" algn="l"/>
                <a:tab pos="1143000" algn="l"/>
                <a:tab pos="1147763" algn="l"/>
                <a:tab pos="1371600" algn="l"/>
                <a:tab pos="1600200" algn="l"/>
                <a:tab pos="1828800" algn="l"/>
              </a:tabLst>
            </a:pPr>
            <a:r>
              <a:rPr lang="en-US" sz="3600" b="1" dirty="0">
                <a:solidFill>
                  <a:srgbClr val="FFFFCC"/>
                </a:solidFill>
                <a:effectLst/>
                <a:ea typeface="Times New Roman" panose="02020603050405020304" pitchFamily="18" charset="0"/>
              </a:rPr>
              <a:t>a.	Traditional Categories: </a:t>
            </a:r>
          </a:p>
          <a:p>
            <a:pPr marL="1147763" marR="0" indent="-461963">
              <a:lnSpc>
                <a:spcPct val="100000"/>
              </a:lnSpc>
              <a:spcBef>
                <a:spcPts val="0"/>
              </a:spcBef>
              <a:spcAft>
                <a:spcPts val="1200"/>
              </a:spcAft>
              <a:buNone/>
              <a:tabLst>
                <a:tab pos="228600" algn="l"/>
                <a:tab pos="457200" algn="l"/>
                <a:tab pos="685800" algn="l"/>
                <a:tab pos="1143000" algn="l"/>
                <a:tab pos="1147763" algn="l"/>
                <a:tab pos="1371600" algn="l"/>
                <a:tab pos="1600200" algn="l"/>
                <a:tab pos="1828800" algn="l"/>
              </a:tabLst>
            </a:pPr>
            <a:r>
              <a:rPr lang="en-US" sz="3600" b="1" dirty="0">
                <a:solidFill>
                  <a:srgbClr val="FFFFCC"/>
                </a:solidFill>
                <a:effectLst/>
                <a:ea typeface="Times New Roman" panose="02020603050405020304" pitchFamily="18" charset="0"/>
              </a:rPr>
              <a:t>	•		Conditional versus Unconditional Covenants</a:t>
            </a:r>
          </a:p>
          <a:p>
            <a:pPr marL="1147763" marR="0" indent="-461963">
              <a:lnSpc>
                <a:spcPct val="100000"/>
              </a:lnSpc>
              <a:spcBef>
                <a:spcPts val="0"/>
              </a:spcBef>
              <a:spcAft>
                <a:spcPts val="1800"/>
              </a:spcAft>
              <a:buNone/>
              <a:tabLst>
                <a:tab pos="228600" algn="l"/>
                <a:tab pos="457200" algn="l"/>
                <a:tab pos="685800" algn="l"/>
                <a:tab pos="1143000" algn="l"/>
                <a:tab pos="1147763" algn="l"/>
                <a:tab pos="1371600" algn="l"/>
                <a:tab pos="1600200" algn="l"/>
                <a:tab pos="1828800" algn="l"/>
              </a:tabLst>
            </a:pPr>
            <a:r>
              <a:rPr lang="en-US" sz="3600" b="1" dirty="0">
                <a:solidFill>
                  <a:srgbClr val="FFFFCC"/>
                </a:solidFill>
                <a:effectLst/>
                <a:ea typeface="Times New Roman" panose="02020603050405020304" pitchFamily="18" charset="0"/>
              </a:rPr>
              <a:t>	•		Covenant of Grant versus Covenant of Obligation</a:t>
            </a:r>
          </a:p>
          <a:p>
            <a:pPr marL="1147763" indent="-636588" defTabSz="573088">
              <a:lnSpc>
                <a:spcPct val="100000"/>
              </a:lnSpc>
              <a:spcBef>
                <a:spcPts val="0"/>
              </a:spcBef>
              <a:spcAft>
                <a:spcPts val="1800"/>
              </a:spcAft>
              <a:buNone/>
            </a:pPr>
            <a:endParaRPr lang="en-US" sz="3600" b="1" dirty="0">
              <a:solidFill>
                <a:srgbClr val="FFFFCC"/>
              </a:solidFill>
              <a:effectLst/>
              <a:ea typeface="Times New Roman" panose="02020603050405020304" pitchFamily="18" charset="0"/>
            </a:endParaRPr>
          </a:p>
          <a:p>
            <a:pPr marL="1147763" indent="-1147763" defTabSz="573088">
              <a:lnSpc>
                <a:spcPct val="100000"/>
              </a:lnSpc>
              <a:spcBef>
                <a:spcPts val="0"/>
              </a:spcBef>
              <a:spcAft>
                <a:spcPts val="1800"/>
              </a:spcAft>
              <a:buNone/>
            </a:pPr>
            <a:endParaRPr lang="en-US" sz="3600" b="1" dirty="0">
              <a:solidFill>
                <a:srgbClr val="FFFFCC"/>
              </a:solidFill>
              <a:effectLst/>
              <a:ea typeface="Times New Roman" panose="02020603050405020304" pitchFamily="18" charset="0"/>
            </a:endParaRPr>
          </a:p>
          <a:p>
            <a:pPr marL="0" indent="0" defTabSz="573088">
              <a:lnSpc>
                <a:spcPct val="100000"/>
              </a:lnSpc>
              <a:spcBef>
                <a:spcPts val="0"/>
              </a:spcBef>
              <a:spcAft>
                <a:spcPts val="1800"/>
              </a:spcAft>
              <a:buNone/>
            </a:pPr>
            <a:endParaRPr lang="en-US" sz="3400" b="1" dirty="0">
              <a:solidFill>
                <a:srgbClr val="FFFFCC"/>
              </a:solidFill>
            </a:endParaRPr>
          </a:p>
        </p:txBody>
      </p:sp>
    </p:spTree>
    <p:extLst>
      <p:ext uri="{BB962C8B-B14F-4D97-AF65-F5344CB8AC3E}">
        <p14:creationId xmlns:p14="http://schemas.microsoft.com/office/powerpoint/2010/main" val="3323334069"/>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1C4793-7AAC-0DB9-1AD5-6012C65282E2}"/>
              </a:ext>
            </a:extLst>
          </p:cNvPr>
          <p:cNvSpPr>
            <a:spLocks noGrp="1"/>
          </p:cNvSpPr>
          <p:nvPr>
            <p:ph type="title"/>
          </p:nvPr>
        </p:nvSpPr>
        <p:spPr/>
        <p:txBody>
          <a:bodyPr/>
          <a:lstStyle/>
          <a:p>
            <a:endParaRPr lang="en-US"/>
          </a:p>
        </p:txBody>
      </p:sp>
      <p:pic>
        <p:nvPicPr>
          <p:cNvPr id="5" name="Content Placeholder 4" descr="A diagram of the infidelity&#10;&#10;Description automatically generated with low confidence">
            <a:extLst>
              <a:ext uri="{FF2B5EF4-FFF2-40B4-BE49-F238E27FC236}">
                <a16:creationId xmlns:a16="http://schemas.microsoft.com/office/drawing/2014/main" id="{FE71E8D0-8A57-D54D-76BF-8AD722471E5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365125"/>
            <a:ext cx="10515600" cy="6223284"/>
          </a:xfrm>
        </p:spPr>
      </p:pic>
    </p:spTree>
    <p:extLst>
      <p:ext uri="{BB962C8B-B14F-4D97-AF65-F5344CB8AC3E}">
        <p14:creationId xmlns:p14="http://schemas.microsoft.com/office/powerpoint/2010/main" val="1150987906"/>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47FD07-ABAB-CC4E-25B2-2D9F89D6C383}"/>
              </a:ext>
            </a:extLst>
          </p:cNvPr>
          <p:cNvSpPr>
            <a:spLocks noGrp="1"/>
          </p:cNvSpPr>
          <p:nvPr>
            <p:ph idx="1"/>
          </p:nvPr>
        </p:nvSpPr>
        <p:spPr>
          <a:xfrm>
            <a:off x="385482" y="286871"/>
            <a:ext cx="11385177" cy="6373906"/>
          </a:xfrm>
        </p:spPr>
        <p:txBody>
          <a:bodyPr>
            <a:noAutofit/>
          </a:bodyPr>
          <a:lstStyle/>
          <a:p>
            <a:pPr marL="0" indent="0" defTabSz="511175">
              <a:lnSpc>
                <a:spcPct val="100000"/>
              </a:lnSpc>
              <a:spcBef>
                <a:spcPts val="0"/>
              </a:spcBef>
              <a:spcAft>
                <a:spcPts val="1200"/>
              </a:spcAft>
              <a:buNone/>
            </a:pPr>
            <a:r>
              <a:rPr lang="en-US" sz="3600" b="1" dirty="0">
                <a:solidFill>
                  <a:srgbClr val="FFFFCC"/>
                </a:solidFill>
              </a:rPr>
              <a:t>3.	</a:t>
            </a:r>
            <a:r>
              <a:rPr lang="en-US" sz="3600" b="1" dirty="0">
                <a:solidFill>
                  <a:srgbClr val="FFFFCC"/>
                </a:solidFill>
                <a:effectLst/>
                <a:ea typeface="Times New Roman" panose="02020603050405020304" pitchFamily="18" charset="0"/>
              </a:rPr>
              <a:t>Categories of Covenants</a:t>
            </a:r>
          </a:p>
          <a:p>
            <a:pPr marL="1147763" marR="0" indent="-461963">
              <a:lnSpc>
                <a:spcPct val="100000"/>
              </a:lnSpc>
              <a:spcBef>
                <a:spcPts val="0"/>
              </a:spcBef>
              <a:spcAft>
                <a:spcPts val="1200"/>
              </a:spcAft>
              <a:buNone/>
              <a:tabLst>
                <a:tab pos="228600" algn="l"/>
                <a:tab pos="457200" algn="l"/>
                <a:tab pos="685800" algn="l"/>
                <a:tab pos="1143000" algn="l"/>
                <a:tab pos="1147763" algn="l"/>
                <a:tab pos="1371600" algn="l"/>
                <a:tab pos="1600200" algn="l"/>
                <a:tab pos="1828800" algn="l"/>
              </a:tabLst>
            </a:pPr>
            <a:r>
              <a:rPr lang="en-US" sz="3600" b="1" dirty="0">
                <a:solidFill>
                  <a:srgbClr val="FFFFCC"/>
                </a:solidFill>
                <a:effectLst/>
                <a:ea typeface="Times New Roman" panose="02020603050405020304" pitchFamily="18" charset="0"/>
              </a:rPr>
              <a:t>a.	Traditional Categories: </a:t>
            </a:r>
          </a:p>
          <a:p>
            <a:pPr marL="1147763" marR="0" indent="-461963">
              <a:lnSpc>
                <a:spcPct val="100000"/>
              </a:lnSpc>
              <a:spcBef>
                <a:spcPts val="0"/>
              </a:spcBef>
              <a:spcAft>
                <a:spcPts val="1200"/>
              </a:spcAft>
              <a:buNone/>
              <a:tabLst>
                <a:tab pos="228600" algn="l"/>
                <a:tab pos="457200" algn="l"/>
                <a:tab pos="685800" algn="l"/>
                <a:tab pos="1143000" algn="l"/>
                <a:tab pos="1147763" algn="l"/>
                <a:tab pos="1371600" algn="l"/>
                <a:tab pos="1600200" algn="l"/>
                <a:tab pos="1828800" algn="l"/>
              </a:tabLst>
            </a:pPr>
            <a:r>
              <a:rPr lang="en-US" sz="3600" b="1" dirty="0">
                <a:solidFill>
                  <a:srgbClr val="FFFFCC"/>
                </a:solidFill>
                <a:effectLst/>
                <a:ea typeface="Times New Roman" panose="02020603050405020304" pitchFamily="18" charset="0"/>
              </a:rPr>
              <a:t>	•		Conditional versus Unconditional Covenants</a:t>
            </a:r>
          </a:p>
          <a:p>
            <a:pPr marL="1147763" marR="0" indent="-461963">
              <a:lnSpc>
                <a:spcPct val="100000"/>
              </a:lnSpc>
              <a:spcBef>
                <a:spcPts val="0"/>
              </a:spcBef>
              <a:spcAft>
                <a:spcPts val="1800"/>
              </a:spcAft>
              <a:buNone/>
              <a:tabLst>
                <a:tab pos="228600" algn="l"/>
                <a:tab pos="457200" algn="l"/>
                <a:tab pos="685800" algn="l"/>
                <a:tab pos="1143000" algn="l"/>
                <a:tab pos="1147763" algn="l"/>
                <a:tab pos="1371600" algn="l"/>
                <a:tab pos="1600200" algn="l"/>
                <a:tab pos="1828800" algn="l"/>
              </a:tabLst>
            </a:pPr>
            <a:r>
              <a:rPr lang="en-US" sz="3600" b="1" dirty="0">
                <a:solidFill>
                  <a:srgbClr val="FFFFCC"/>
                </a:solidFill>
                <a:effectLst/>
                <a:ea typeface="Times New Roman" panose="02020603050405020304" pitchFamily="18" charset="0"/>
              </a:rPr>
              <a:t>	•		Covenant of Grant versus Covenant of Obligation</a:t>
            </a:r>
          </a:p>
          <a:p>
            <a:pPr marL="1147763" marR="0" indent="-461963">
              <a:lnSpc>
                <a:spcPct val="100000"/>
              </a:lnSpc>
              <a:spcBef>
                <a:spcPts val="0"/>
              </a:spcBef>
              <a:spcAft>
                <a:spcPts val="1800"/>
              </a:spcAft>
              <a:buNone/>
              <a:tabLst>
                <a:tab pos="228600" algn="l"/>
                <a:tab pos="457200" algn="l"/>
                <a:tab pos="685800" algn="l"/>
                <a:tab pos="1143000" algn="l"/>
                <a:tab pos="1147763" algn="l"/>
                <a:tab pos="1371600" algn="l"/>
                <a:tab pos="1600200" algn="l"/>
                <a:tab pos="1828800" algn="l"/>
              </a:tabLst>
            </a:pPr>
            <a:r>
              <a:rPr lang="en-US" sz="3600" b="1" dirty="0">
                <a:solidFill>
                  <a:srgbClr val="FFFFCC"/>
                </a:solidFill>
                <a:effectLst/>
                <a:ea typeface="Times New Roman" panose="02020603050405020304" pitchFamily="18" charset="0"/>
              </a:rPr>
              <a:t>b.		Sociological Categories	</a:t>
            </a:r>
          </a:p>
          <a:p>
            <a:pPr marL="1147763" marR="0" indent="-461963">
              <a:lnSpc>
                <a:spcPct val="100000"/>
              </a:lnSpc>
              <a:spcBef>
                <a:spcPts val="0"/>
              </a:spcBef>
              <a:spcAft>
                <a:spcPts val="1800"/>
              </a:spcAft>
              <a:buNone/>
              <a:tabLst>
                <a:tab pos="228600" algn="l"/>
                <a:tab pos="457200" algn="l"/>
                <a:tab pos="685800" algn="l"/>
                <a:tab pos="1143000" algn="l"/>
                <a:tab pos="1147763" algn="l"/>
                <a:tab pos="1371600" algn="l"/>
                <a:tab pos="1600200" algn="l"/>
                <a:tab pos="1828800" algn="l"/>
              </a:tabLst>
            </a:pPr>
            <a:r>
              <a:rPr lang="en-US" sz="3600" b="1" dirty="0">
                <a:solidFill>
                  <a:srgbClr val="FFFFCC"/>
                </a:solidFill>
                <a:effectLst/>
                <a:ea typeface="Times New Roman" panose="02020603050405020304" pitchFamily="18" charset="0"/>
              </a:rPr>
              <a:t>		(1)	“Parity” versus “Disparity” Covenants</a:t>
            </a:r>
          </a:p>
          <a:p>
            <a:pPr marL="1030288" indent="-511175" defTabSz="573088">
              <a:lnSpc>
                <a:spcPct val="100000"/>
              </a:lnSpc>
              <a:spcBef>
                <a:spcPts val="0"/>
              </a:spcBef>
              <a:spcAft>
                <a:spcPts val="1200"/>
              </a:spcAft>
              <a:buNone/>
              <a:tabLst>
                <a:tab pos="0" algn="l"/>
              </a:tabLst>
            </a:pPr>
            <a:r>
              <a:rPr lang="en-US" sz="3600" b="1" dirty="0">
                <a:solidFill>
                  <a:srgbClr val="FFFFCC"/>
                </a:solidFill>
                <a:effectLst/>
                <a:ea typeface="Times New Roman" panose="02020603050405020304" pitchFamily="18" charset="0"/>
              </a:rPr>
              <a:t>			“Parity” involves partners of equal status</a:t>
            </a:r>
          </a:p>
          <a:p>
            <a:pPr marL="1147763" indent="-636588" defTabSz="573088">
              <a:lnSpc>
                <a:spcPct val="100000"/>
              </a:lnSpc>
              <a:spcBef>
                <a:spcPts val="0"/>
              </a:spcBef>
              <a:spcAft>
                <a:spcPts val="1800"/>
              </a:spcAft>
              <a:buNone/>
            </a:pPr>
            <a:endParaRPr lang="en-US" sz="3600" b="1" dirty="0">
              <a:solidFill>
                <a:srgbClr val="FFFFCC"/>
              </a:solidFill>
              <a:effectLst/>
              <a:ea typeface="Times New Roman" panose="02020603050405020304" pitchFamily="18" charset="0"/>
            </a:endParaRPr>
          </a:p>
          <a:p>
            <a:pPr marL="1147763" indent="-1147763" defTabSz="573088">
              <a:lnSpc>
                <a:spcPct val="100000"/>
              </a:lnSpc>
              <a:spcBef>
                <a:spcPts val="0"/>
              </a:spcBef>
              <a:spcAft>
                <a:spcPts val="1800"/>
              </a:spcAft>
              <a:buNone/>
            </a:pPr>
            <a:endParaRPr lang="en-US" sz="3600" b="1" dirty="0">
              <a:solidFill>
                <a:srgbClr val="FFFFCC"/>
              </a:solidFill>
              <a:effectLst/>
              <a:ea typeface="Times New Roman" panose="02020603050405020304" pitchFamily="18" charset="0"/>
            </a:endParaRPr>
          </a:p>
          <a:p>
            <a:pPr marL="0" indent="0" defTabSz="573088">
              <a:lnSpc>
                <a:spcPct val="100000"/>
              </a:lnSpc>
              <a:spcBef>
                <a:spcPts val="0"/>
              </a:spcBef>
              <a:spcAft>
                <a:spcPts val="1800"/>
              </a:spcAft>
              <a:buNone/>
            </a:pPr>
            <a:endParaRPr lang="en-US" sz="3400" b="1" dirty="0">
              <a:solidFill>
                <a:srgbClr val="FFFFCC"/>
              </a:solidFill>
            </a:endParaRPr>
          </a:p>
        </p:txBody>
      </p:sp>
    </p:spTree>
    <p:extLst>
      <p:ext uri="{BB962C8B-B14F-4D97-AF65-F5344CB8AC3E}">
        <p14:creationId xmlns:p14="http://schemas.microsoft.com/office/powerpoint/2010/main" val="3766839697"/>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47FD07-ABAB-CC4E-25B2-2D9F89D6C383}"/>
              </a:ext>
            </a:extLst>
          </p:cNvPr>
          <p:cNvSpPr>
            <a:spLocks noGrp="1"/>
          </p:cNvSpPr>
          <p:nvPr>
            <p:ph idx="1"/>
          </p:nvPr>
        </p:nvSpPr>
        <p:spPr>
          <a:xfrm>
            <a:off x="385482" y="286871"/>
            <a:ext cx="11385177" cy="6373906"/>
          </a:xfrm>
        </p:spPr>
        <p:txBody>
          <a:bodyPr>
            <a:noAutofit/>
          </a:bodyPr>
          <a:lstStyle/>
          <a:p>
            <a:pPr marL="0" indent="0" defTabSz="511175">
              <a:lnSpc>
                <a:spcPct val="100000"/>
              </a:lnSpc>
              <a:spcBef>
                <a:spcPts val="0"/>
              </a:spcBef>
              <a:spcAft>
                <a:spcPts val="1200"/>
              </a:spcAft>
              <a:buNone/>
            </a:pPr>
            <a:r>
              <a:rPr lang="en-US" sz="3600" b="1" dirty="0">
                <a:solidFill>
                  <a:srgbClr val="FFFFCC"/>
                </a:solidFill>
                <a:effectLst/>
                <a:ea typeface="Times New Roman" panose="02020603050405020304" pitchFamily="18" charset="0"/>
              </a:rPr>
              <a:t>Marriage as a Parity Covenant</a:t>
            </a:r>
          </a:p>
          <a:p>
            <a:pPr marL="685800" marR="0" indent="0">
              <a:lnSpc>
                <a:spcPct val="100000"/>
              </a:lnSpc>
              <a:spcBef>
                <a:spcPts val="0"/>
              </a:spcBef>
              <a:spcAft>
                <a:spcPts val="1800"/>
              </a:spcAft>
              <a:buNone/>
              <a:tabLst>
                <a:tab pos="228600" algn="l"/>
                <a:tab pos="457200" algn="l"/>
                <a:tab pos="685800" algn="l"/>
                <a:tab pos="914400" algn="l"/>
                <a:tab pos="1143000" algn="l"/>
                <a:tab pos="1371600" algn="l"/>
                <a:tab pos="1600200" algn="l"/>
                <a:tab pos="1828800" algn="l"/>
              </a:tabLst>
            </a:pPr>
            <a:r>
              <a:rPr lang="en-GB" sz="3600" b="1" baseline="30000" dirty="0">
                <a:solidFill>
                  <a:srgbClr val="FFFFCC"/>
                </a:solidFill>
                <a:effectLst/>
                <a:ea typeface="Times New Roman" panose="02020603050405020304" pitchFamily="18" charset="0"/>
              </a:rPr>
              <a:t>13</a:t>
            </a:r>
            <a:r>
              <a:rPr lang="en-GB" sz="3600" b="1" dirty="0">
                <a:solidFill>
                  <a:srgbClr val="FFFFCC"/>
                </a:solidFill>
                <a:effectLst/>
                <a:ea typeface="Times New Roman" panose="02020603050405020304" pitchFamily="18" charset="0"/>
              </a:rPr>
              <a:t> And this second thing you do. You cover the LORD's altar with tears, with weeping and groaning because he no longer regards the offering or accepts it with favor from your hand.  </a:t>
            </a:r>
          </a:p>
          <a:p>
            <a:pPr marL="685800" marR="0" indent="0">
              <a:lnSpc>
                <a:spcPct val="100000"/>
              </a:lnSpc>
              <a:spcBef>
                <a:spcPts val="0"/>
              </a:spcBef>
              <a:spcAft>
                <a:spcPts val="1800"/>
              </a:spcAft>
              <a:buNone/>
              <a:tabLst>
                <a:tab pos="228600" algn="l"/>
                <a:tab pos="457200" algn="l"/>
                <a:tab pos="685800" algn="l"/>
                <a:tab pos="914400" algn="l"/>
                <a:tab pos="1143000" algn="l"/>
                <a:tab pos="1371600" algn="l"/>
                <a:tab pos="1600200" algn="l"/>
                <a:tab pos="1828800" algn="l"/>
              </a:tabLst>
            </a:pPr>
            <a:r>
              <a:rPr lang="en-GB" sz="3600" b="1" baseline="30000" dirty="0">
                <a:solidFill>
                  <a:srgbClr val="FFFFCC"/>
                </a:solidFill>
                <a:effectLst/>
                <a:ea typeface="Times New Roman" panose="02020603050405020304" pitchFamily="18" charset="0"/>
              </a:rPr>
              <a:t>14</a:t>
            </a:r>
            <a:r>
              <a:rPr lang="en-GB" sz="3600" b="1" dirty="0">
                <a:solidFill>
                  <a:srgbClr val="FFFFCC"/>
                </a:solidFill>
                <a:effectLst/>
                <a:ea typeface="Times New Roman" panose="02020603050405020304" pitchFamily="18" charset="0"/>
              </a:rPr>
              <a:t> But you say, "Why does he not?" Because the LORD was witness between you and the wife of your youth, to whom you have been faithless, </a:t>
            </a:r>
            <a:r>
              <a:rPr lang="en-GB" sz="3600" b="1" u="sng" dirty="0">
                <a:solidFill>
                  <a:srgbClr val="FFFFCC"/>
                </a:solidFill>
                <a:effectLst/>
                <a:ea typeface="Times New Roman" panose="02020603050405020304" pitchFamily="18" charset="0"/>
              </a:rPr>
              <a:t>though she is your companion and your wife by covenant</a:t>
            </a:r>
            <a:r>
              <a:rPr lang="en-GB" sz="3600" b="1" dirty="0">
                <a:solidFill>
                  <a:srgbClr val="FFFFCC"/>
                </a:solidFill>
                <a:effectLst/>
                <a:ea typeface="Times New Roman" panose="02020603050405020304" pitchFamily="18" charset="0"/>
              </a:rPr>
              <a:t>.</a:t>
            </a:r>
          </a:p>
          <a:p>
            <a:pPr marL="685800" marR="0" indent="0">
              <a:lnSpc>
                <a:spcPct val="100000"/>
              </a:lnSpc>
              <a:spcBef>
                <a:spcPts val="0"/>
              </a:spcBef>
              <a:spcAft>
                <a:spcPts val="1800"/>
              </a:spcAft>
              <a:buNone/>
              <a:tabLst>
                <a:tab pos="228600" algn="l"/>
                <a:tab pos="457200" algn="l"/>
                <a:tab pos="685800" algn="l"/>
                <a:tab pos="914400" algn="l"/>
                <a:tab pos="1143000" algn="l"/>
                <a:tab pos="1371600" algn="l"/>
                <a:tab pos="1600200" algn="l"/>
                <a:tab pos="1828800" algn="l"/>
              </a:tabLst>
            </a:pPr>
            <a:r>
              <a:rPr lang="en-GB" sz="3600" b="1" dirty="0">
                <a:solidFill>
                  <a:srgbClr val="FFFFCC"/>
                </a:solidFill>
                <a:effectLst/>
                <a:ea typeface="Times New Roman" panose="02020603050405020304" pitchFamily="18" charset="0"/>
              </a:rPr>
              <a:t>(Malachi 2:13</a:t>
            </a:r>
            <a:r>
              <a:rPr lang="en-US" sz="3600" b="1" dirty="0">
                <a:solidFill>
                  <a:srgbClr val="FFFFCC"/>
                </a:solidFill>
                <a:effectLst/>
                <a:ea typeface="Calibri" panose="020F0502020204030204" pitchFamily="34" charset="0"/>
              </a:rPr>
              <a:t>–</a:t>
            </a:r>
            <a:r>
              <a:rPr lang="en-GB" sz="3600" b="1" dirty="0">
                <a:solidFill>
                  <a:srgbClr val="FFFFCC"/>
                </a:solidFill>
                <a:effectLst/>
                <a:ea typeface="Times New Roman" panose="02020603050405020304" pitchFamily="18" charset="0"/>
              </a:rPr>
              <a:t>14)</a:t>
            </a:r>
            <a:endParaRPr lang="en-US" sz="3600" b="1" dirty="0">
              <a:solidFill>
                <a:srgbClr val="FFFFCC"/>
              </a:solidFill>
              <a:effectLst/>
              <a:ea typeface="Times New Roman" panose="02020603050405020304" pitchFamily="18" charset="0"/>
            </a:endParaRPr>
          </a:p>
          <a:p>
            <a:pPr marL="1030288" indent="-511175" defTabSz="573088">
              <a:lnSpc>
                <a:spcPct val="100000"/>
              </a:lnSpc>
              <a:spcBef>
                <a:spcPts val="0"/>
              </a:spcBef>
              <a:spcAft>
                <a:spcPts val="1200"/>
              </a:spcAft>
              <a:buNone/>
              <a:tabLst>
                <a:tab pos="0" algn="l"/>
              </a:tabLst>
            </a:pPr>
            <a:endParaRPr lang="en-US" sz="3600" b="1" dirty="0">
              <a:solidFill>
                <a:srgbClr val="FFFFCC"/>
              </a:solidFill>
              <a:effectLst/>
              <a:ea typeface="Times New Roman" panose="02020603050405020304" pitchFamily="18" charset="0"/>
            </a:endParaRPr>
          </a:p>
          <a:p>
            <a:pPr marL="1147763" indent="-636588" defTabSz="573088">
              <a:lnSpc>
                <a:spcPct val="100000"/>
              </a:lnSpc>
              <a:spcBef>
                <a:spcPts val="0"/>
              </a:spcBef>
              <a:spcAft>
                <a:spcPts val="1800"/>
              </a:spcAft>
              <a:buNone/>
            </a:pPr>
            <a:endParaRPr lang="en-US" sz="3600" b="1" dirty="0">
              <a:solidFill>
                <a:srgbClr val="FFFFCC"/>
              </a:solidFill>
              <a:effectLst/>
              <a:ea typeface="Times New Roman" panose="02020603050405020304" pitchFamily="18" charset="0"/>
            </a:endParaRPr>
          </a:p>
          <a:p>
            <a:pPr marL="1147763" indent="-1147763" defTabSz="573088">
              <a:lnSpc>
                <a:spcPct val="100000"/>
              </a:lnSpc>
              <a:spcBef>
                <a:spcPts val="0"/>
              </a:spcBef>
              <a:spcAft>
                <a:spcPts val="1800"/>
              </a:spcAft>
              <a:buNone/>
            </a:pPr>
            <a:endParaRPr lang="en-US" sz="3600" b="1" dirty="0">
              <a:solidFill>
                <a:srgbClr val="FFFFCC"/>
              </a:solidFill>
              <a:effectLst/>
              <a:ea typeface="Times New Roman" panose="02020603050405020304" pitchFamily="18" charset="0"/>
            </a:endParaRPr>
          </a:p>
          <a:p>
            <a:pPr marL="0" indent="0" defTabSz="573088">
              <a:lnSpc>
                <a:spcPct val="100000"/>
              </a:lnSpc>
              <a:spcBef>
                <a:spcPts val="0"/>
              </a:spcBef>
              <a:spcAft>
                <a:spcPts val="1800"/>
              </a:spcAft>
              <a:buNone/>
            </a:pPr>
            <a:endParaRPr lang="en-US" sz="3400" b="1" dirty="0">
              <a:solidFill>
                <a:srgbClr val="FFFFCC"/>
              </a:solidFill>
            </a:endParaRPr>
          </a:p>
        </p:txBody>
      </p:sp>
    </p:spTree>
    <p:extLst>
      <p:ext uri="{BB962C8B-B14F-4D97-AF65-F5344CB8AC3E}">
        <p14:creationId xmlns:p14="http://schemas.microsoft.com/office/powerpoint/2010/main" val="11930764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22B3C5-5A7D-DF60-397C-BEE83F55456C}"/>
              </a:ext>
            </a:extLst>
          </p:cNvPr>
          <p:cNvSpPr>
            <a:spLocks noGrp="1"/>
          </p:cNvSpPr>
          <p:nvPr>
            <p:ph type="title"/>
          </p:nvPr>
        </p:nvSpPr>
        <p:spPr>
          <a:xfrm>
            <a:off x="371474" y="327025"/>
            <a:ext cx="11544301" cy="1325563"/>
          </a:xfrm>
        </p:spPr>
        <p:txBody>
          <a:bodyPr>
            <a:normAutofit/>
          </a:bodyPr>
          <a:lstStyle/>
          <a:p>
            <a:pPr>
              <a:tabLst>
                <a:tab pos="685800" algn="l"/>
              </a:tabLst>
            </a:pPr>
            <a:r>
              <a:rPr lang="en-US" sz="3600" b="1" dirty="0">
                <a:solidFill>
                  <a:srgbClr val="FFFFCC"/>
                </a:solidFill>
                <a:latin typeface="+mn-lt"/>
              </a:rPr>
              <a:t>b.	Six Mythconceptions concerning the First Testament</a:t>
            </a:r>
          </a:p>
        </p:txBody>
      </p:sp>
      <p:sp>
        <p:nvSpPr>
          <p:cNvPr id="3" name="Content Placeholder 2">
            <a:extLst>
              <a:ext uri="{FF2B5EF4-FFF2-40B4-BE49-F238E27FC236}">
                <a16:creationId xmlns:a16="http://schemas.microsoft.com/office/drawing/2014/main" id="{35D0E5A5-D95F-3778-F775-9428EBA674FA}"/>
              </a:ext>
            </a:extLst>
          </p:cNvPr>
          <p:cNvSpPr>
            <a:spLocks noGrp="1"/>
          </p:cNvSpPr>
          <p:nvPr>
            <p:ph idx="1"/>
          </p:nvPr>
        </p:nvSpPr>
        <p:spPr>
          <a:xfrm>
            <a:off x="838200" y="1428750"/>
            <a:ext cx="10991850" cy="4748213"/>
          </a:xfrm>
        </p:spPr>
        <p:txBody>
          <a:bodyPr>
            <a:normAutofit/>
          </a:bodyPr>
          <a:lstStyle/>
          <a:p>
            <a:pPr marL="233363" indent="0" algn="ctr">
              <a:spcBef>
                <a:spcPts val="0"/>
              </a:spcBef>
              <a:buNone/>
              <a:tabLst>
                <a:tab pos="640080" algn="l"/>
              </a:tabLst>
            </a:pPr>
            <a:endParaRPr lang="en-US" sz="2400" dirty="0">
              <a:solidFill>
                <a:srgbClr val="FAD490"/>
              </a:solidFill>
              <a:latin typeface="Source Sans Pro Black" panose="020B0803030403020204" pitchFamily="34" charset="0"/>
              <a:ea typeface="Source Sans Pro Black" panose="020B0803030403020204" pitchFamily="34" charset="0"/>
            </a:endParaRPr>
          </a:p>
          <a:p>
            <a:pPr marL="233363" indent="0">
              <a:lnSpc>
                <a:spcPct val="100000"/>
              </a:lnSpc>
              <a:spcBef>
                <a:spcPts val="0"/>
              </a:spcBef>
              <a:spcAft>
                <a:spcPts val="1800"/>
              </a:spcAft>
              <a:buNone/>
              <a:tabLst>
                <a:tab pos="640080" algn="l"/>
              </a:tabLst>
            </a:pPr>
            <a:r>
              <a:rPr lang="en-US" sz="3600" b="1" dirty="0">
                <a:solidFill>
                  <a:srgbClr val="FFFFCC"/>
                </a:solidFill>
                <a:ea typeface="Source Sans Pro Black" panose="020B0803030403020204" pitchFamily="34" charset="0"/>
              </a:rPr>
              <a:t>(4)	The Literary Mythconception</a:t>
            </a:r>
          </a:p>
          <a:p>
            <a:pPr marL="971550" indent="0">
              <a:lnSpc>
                <a:spcPct val="100000"/>
              </a:lnSpc>
              <a:spcBef>
                <a:spcPts val="0"/>
              </a:spcBef>
              <a:spcAft>
                <a:spcPts val="600"/>
              </a:spcAft>
              <a:buNone/>
              <a:tabLst>
                <a:tab pos="640080" algn="l"/>
              </a:tabLst>
            </a:pPr>
            <a:r>
              <a:rPr lang="en-US" sz="3600" b="1" dirty="0">
                <a:solidFill>
                  <a:srgbClr val="FFFFCC"/>
                </a:solidFill>
                <a:effectLst/>
                <a:ea typeface="Calibri" panose="020F0502020204030204" pitchFamily="34" charset="0"/>
              </a:rPr>
              <a:t>The First Testament is written in literary forms that are so different from the kinds of materials we read that we cannot understand them.</a:t>
            </a:r>
            <a:endParaRPr lang="en-US" sz="3600" b="1" dirty="0">
              <a:solidFill>
                <a:srgbClr val="FFFFCC"/>
              </a:solidFill>
              <a:ea typeface="Source Sans Pro Black" panose="020B0803030403020204" pitchFamily="34" charset="0"/>
            </a:endParaRPr>
          </a:p>
          <a:p>
            <a:pPr marL="0" indent="0">
              <a:buNone/>
            </a:pPr>
            <a:endParaRPr lang="en-US" dirty="0"/>
          </a:p>
        </p:txBody>
      </p:sp>
    </p:spTree>
    <p:extLst>
      <p:ext uri="{BB962C8B-B14F-4D97-AF65-F5344CB8AC3E}">
        <p14:creationId xmlns:p14="http://schemas.microsoft.com/office/powerpoint/2010/main" val="1529164367"/>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47FD07-ABAB-CC4E-25B2-2D9F89D6C383}"/>
              </a:ext>
            </a:extLst>
          </p:cNvPr>
          <p:cNvSpPr>
            <a:spLocks noGrp="1"/>
          </p:cNvSpPr>
          <p:nvPr>
            <p:ph idx="1"/>
          </p:nvPr>
        </p:nvSpPr>
        <p:spPr>
          <a:xfrm>
            <a:off x="385482" y="286871"/>
            <a:ext cx="11385177" cy="6373906"/>
          </a:xfrm>
        </p:spPr>
        <p:txBody>
          <a:bodyPr>
            <a:noAutofit/>
          </a:bodyPr>
          <a:lstStyle/>
          <a:p>
            <a:pPr marL="0" indent="0" defTabSz="511175">
              <a:lnSpc>
                <a:spcPct val="100000"/>
              </a:lnSpc>
              <a:spcBef>
                <a:spcPts val="0"/>
              </a:spcBef>
              <a:spcAft>
                <a:spcPts val="1200"/>
              </a:spcAft>
              <a:buNone/>
            </a:pPr>
            <a:r>
              <a:rPr lang="en-US" sz="3600" b="1" dirty="0">
                <a:solidFill>
                  <a:srgbClr val="FFFFCC"/>
                </a:solidFill>
                <a:effectLst/>
                <a:ea typeface="Times New Roman" panose="02020603050405020304" pitchFamily="18" charset="0"/>
              </a:rPr>
              <a:t>Marriage as a Parity Covenant</a:t>
            </a:r>
          </a:p>
          <a:p>
            <a:pPr marL="0" marR="0" indent="0">
              <a:spcBef>
                <a:spcPts val="0"/>
              </a:spcBef>
              <a:spcAft>
                <a:spcPts val="600"/>
              </a:spcAft>
              <a:buNone/>
              <a:tabLst>
                <a:tab pos="228600" algn="l"/>
                <a:tab pos="457200" algn="l"/>
                <a:tab pos="685800" algn="l"/>
                <a:tab pos="914400" algn="l"/>
                <a:tab pos="1143000" algn="l"/>
                <a:tab pos="1371600" algn="l"/>
                <a:tab pos="1600200" algn="l"/>
                <a:tab pos="1828800" algn="l"/>
              </a:tabLst>
            </a:pPr>
            <a:endParaRPr lang="en-US" sz="3600" dirty="0">
              <a:solidFill>
                <a:srgbClr val="FFFFCC"/>
              </a:solidFill>
              <a:effectLst/>
              <a:ea typeface="Times New Roman" panose="02020603050405020304" pitchFamily="18" charset="0"/>
            </a:endParaRPr>
          </a:p>
          <a:p>
            <a:pPr marL="0" marR="0" indent="0">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600" b="1" dirty="0">
                <a:solidFill>
                  <a:srgbClr val="FFFFCC"/>
                </a:solidFill>
                <a:effectLst/>
                <a:ea typeface="Times New Roman" panose="02020603050405020304" pitchFamily="18" charset="0"/>
              </a:rPr>
              <a:t>		Proverbs 2:16–17</a:t>
            </a:r>
          </a:p>
          <a:p>
            <a:pPr marL="457200" marR="0" indent="-457200">
              <a:spcBef>
                <a:spcPts val="0"/>
              </a:spcBef>
              <a:spcAft>
                <a:spcPts val="600"/>
              </a:spcAft>
              <a:buNone/>
              <a:tabLst>
                <a:tab pos="228600" algn="l"/>
                <a:tab pos="287338" algn="l"/>
                <a:tab pos="685800" algn="l"/>
                <a:tab pos="914400" algn="l"/>
                <a:tab pos="1143000" algn="l"/>
                <a:tab pos="1371600" algn="l"/>
                <a:tab pos="1600200" algn="l"/>
                <a:tab pos="1828800" algn="l"/>
              </a:tabLst>
            </a:pPr>
            <a:r>
              <a:rPr lang="en-GB" sz="3600" b="1" baseline="30000" dirty="0">
                <a:solidFill>
                  <a:srgbClr val="FFFFCC"/>
                </a:solidFill>
                <a:effectLst/>
                <a:ea typeface="Times New Roman" panose="02020603050405020304" pitchFamily="18" charset="0"/>
              </a:rPr>
              <a:t>			16</a:t>
            </a:r>
            <a:r>
              <a:rPr lang="en-GB" sz="3600" b="1" dirty="0">
                <a:solidFill>
                  <a:srgbClr val="FFFFCC"/>
                </a:solidFill>
                <a:effectLst/>
                <a:ea typeface="Times New Roman" panose="02020603050405020304" pitchFamily="18" charset="0"/>
              </a:rPr>
              <a:t> So you will be delivered from the forbidden</a:t>
            </a:r>
            <a:r>
              <a:rPr lang="en-GB" sz="3600" b="1" baseline="30000" dirty="0">
                <a:solidFill>
                  <a:srgbClr val="FFFFCC"/>
                </a:solidFill>
                <a:effectLst/>
                <a:ea typeface="Times New Roman" panose="02020603050405020304" pitchFamily="18" charset="0"/>
              </a:rPr>
              <a:t> </a:t>
            </a:r>
            <a:r>
              <a:rPr lang="en-GB" sz="3600" b="1" dirty="0">
                <a:solidFill>
                  <a:srgbClr val="FFFFCC"/>
                </a:solidFill>
                <a:effectLst/>
                <a:ea typeface="Times New Roman" panose="02020603050405020304" pitchFamily="18" charset="0"/>
              </a:rPr>
              <a:t>woman, from the adulteress</a:t>
            </a:r>
            <a:r>
              <a:rPr lang="en-GB" sz="3600" b="1" baseline="30000" dirty="0">
                <a:solidFill>
                  <a:srgbClr val="FFFFCC"/>
                </a:solidFill>
                <a:effectLst/>
                <a:ea typeface="Times New Roman" panose="02020603050405020304" pitchFamily="18" charset="0"/>
              </a:rPr>
              <a:t> </a:t>
            </a:r>
            <a:r>
              <a:rPr lang="en-GB" sz="3600" b="1" dirty="0">
                <a:solidFill>
                  <a:srgbClr val="FFFFCC"/>
                </a:solidFill>
                <a:effectLst/>
                <a:ea typeface="Times New Roman" panose="02020603050405020304" pitchFamily="18" charset="0"/>
              </a:rPr>
              <a:t>with her smooth words, </a:t>
            </a:r>
            <a:r>
              <a:rPr lang="en-GB" sz="3600" b="1" baseline="30000" dirty="0">
                <a:solidFill>
                  <a:srgbClr val="FFFFCC"/>
                </a:solidFill>
                <a:effectLst/>
                <a:ea typeface="Times New Roman" panose="02020603050405020304" pitchFamily="18" charset="0"/>
              </a:rPr>
              <a:t>17</a:t>
            </a:r>
            <a:r>
              <a:rPr lang="en-GB" sz="3600" b="1" dirty="0">
                <a:solidFill>
                  <a:srgbClr val="FFFFCC"/>
                </a:solidFill>
                <a:effectLst/>
                <a:ea typeface="Times New Roman" panose="02020603050405020304" pitchFamily="18" charset="0"/>
              </a:rPr>
              <a:t> who forsakes the companion of her youth and forgets the covenant of her God. (</a:t>
            </a:r>
            <a:r>
              <a:rPr lang="en-GB" sz="3600" b="1" dirty="0" err="1">
                <a:solidFill>
                  <a:srgbClr val="FFFFCC"/>
                </a:solidFill>
                <a:effectLst/>
                <a:ea typeface="Times New Roman" panose="02020603050405020304" pitchFamily="18" charset="0"/>
              </a:rPr>
              <a:t>Prov</a:t>
            </a:r>
            <a:r>
              <a:rPr lang="en-GB" sz="3600" b="1" dirty="0">
                <a:solidFill>
                  <a:srgbClr val="FFFFCC"/>
                </a:solidFill>
                <a:effectLst/>
                <a:ea typeface="Times New Roman" panose="02020603050405020304" pitchFamily="18" charset="0"/>
              </a:rPr>
              <a:t> 2:16–17 ESV)</a:t>
            </a:r>
            <a:endParaRPr lang="en-US" sz="3600" b="1" dirty="0">
              <a:solidFill>
                <a:srgbClr val="FFFFCC"/>
              </a:solidFill>
              <a:effectLst/>
              <a:ea typeface="Times New Roman" panose="02020603050405020304" pitchFamily="18" charset="0"/>
            </a:endParaRPr>
          </a:p>
          <a:p>
            <a:pPr marL="1147763" indent="-1147763" defTabSz="573088">
              <a:lnSpc>
                <a:spcPct val="100000"/>
              </a:lnSpc>
              <a:spcBef>
                <a:spcPts val="0"/>
              </a:spcBef>
              <a:spcAft>
                <a:spcPts val="1800"/>
              </a:spcAft>
              <a:buNone/>
            </a:pPr>
            <a:endParaRPr lang="en-US" sz="3600" b="1" dirty="0">
              <a:solidFill>
                <a:srgbClr val="FFFFCC"/>
              </a:solidFill>
              <a:effectLst/>
              <a:ea typeface="Times New Roman" panose="02020603050405020304" pitchFamily="18" charset="0"/>
            </a:endParaRPr>
          </a:p>
          <a:p>
            <a:pPr marL="0" indent="0" defTabSz="573088">
              <a:lnSpc>
                <a:spcPct val="100000"/>
              </a:lnSpc>
              <a:spcBef>
                <a:spcPts val="0"/>
              </a:spcBef>
              <a:spcAft>
                <a:spcPts val="1800"/>
              </a:spcAft>
              <a:buNone/>
            </a:pPr>
            <a:endParaRPr lang="en-US" sz="3400" b="1" dirty="0">
              <a:solidFill>
                <a:srgbClr val="FFFFCC"/>
              </a:solidFill>
            </a:endParaRPr>
          </a:p>
        </p:txBody>
      </p:sp>
    </p:spTree>
    <p:extLst>
      <p:ext uri="{BB962C8B-B14F-4D97-AF65-F5344CB8AC3E}">
        <p14:creationId xmlns:p14="http://schemas.microsoft.com/office/powerpoint/2010/main" val="2790237368"/>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47FD07-ABAB-CC4E-25B2-2D9F89D6C383}"/>
              </a:ext>
            </a:extLst>
          </p:cNvPr>
          <p:cNvSpPr>
            <a:spLocks noGrp="1"/>
          </p:cNvSpPr>
          <p:nvPr>
            <p:ph idx="1"/>
          </p:nvPr>
        </p:nvSpPr>
        <p:spPr>
          <a:xfrm>
            <a:off x="466164" y="242047"/>
            <a:ext cx="11385177" cy="6373906"/>
          </a:xfrm>
        </p:spPr>
        <p:txBody>
          <a:bodyPr>
            <a:noAutofit/>
          </a:bodyPr>
          <a:lstStyle/>
          <a:p>
            <a:pPr marL="690563" indent="-690563" defTabSz="573088">
              <a:lnSpc>
                <a:spcPct val="100000"/>
              </a:lnSpc>
              <a:spcBef>
                <a:spcPts val="0"/>
              </a:spcBef>
              <a:spcAft>
                <a:spcPts val="1800"/>
              </a:spcAft>
              <a:buNone/>
            </a:pPr>
            <a:r>
              <a:rPr lang="en-US" sz="3600" b="1" dirty="0">
                <a:solidFill>
                  <a:srgbClr val="FFFFCC"/>
                </a:solidFill>
                <a:effectLst/>
                <a:ea typeface="Times New Roman" panose="02020603050405020304" pitchFamily="18" charset="0"/>
              </a:rPr>
              <a:t>Socio-economic relationships</a:t>
            </a:r>
          </a:p>
          <a:p>
            <a:pPr marL="1147763" indent="-1147763" defTabSz="573088">
              <a:lnSpc>
                <a:spcPct val="100000"/>
              </a:lnSpc>
              <a:spcBef>
                <a:spcPts val="0"/>
              </a:spcBef>
              <a:spcAft>
                <a:spcPts val="1800"/>
              </a:spcAft>
              <a:buNone/>
            </a:pPr>
            <a:r>
              <a:rPr lang="en-US" sz="3600" b="1" dirty="0">
                <a:solidFill>
                  <a:srgbClr val="FFFFCC"/>
                </a:solidFill>
                <a:ea typeface="Times New Roman" panose="02020603050405020304" pitchFamily="18" charset="0"/>
              </a:rPr>
              <a:t>	</a:t>
            </a:r>
            <a:r>
              <a:rPr lang="en-US" sz="3600" b="1" dirty="0">
                <a:solidFill>
                  <a:srgbClr val="FFFFCC"/>
                </a:solidFill>
                <a:effectLst/>
                <a:ea typeface="Times New Roman" panose="02020603050405020304" pitchFamily="18" charset="0"/>
              </a:rPr>
              <a:t>Jacob and Laban: Genesis 31:43–55 </a:t>
            </a:r>
          </a:p>
          <a:p>
            <a:pPr marL="1147763" indent="-1147763" defTabSz="573088">
              <a:lnSpc>
                <a:spcPct val="100000"/>
              </a:lnSpc>
              <a:spcBef>
                <a:spcPts val="0"/>
              </a:spcBef>
              <a:spcAft>
                <a:spcPts val="1800"/>
              </a:spcAft>
              <a:buNone/>
            </a:pPr>
            <a:endParaRPr lang="en-US" sz="3600" b="1" dirty="0">
              <a:solidFill>
                <a:srgbClr val="FFFFCC"/>
              </a:solidFill>
              <a:ea typeface="Times New Roman" panose="02020603050405020304" pitchFamily="18" charset="0"/>
            </a:endParaRPr>
          </a:p>
          <a:p>
            <a:pPr marL="690563" indent="-690563" defTabSz="573088">
              <a:lnSpc>
                <a:spcPct val="100000"/>
              </a:lnSpc>
              <a:spcBef>
                <a:spcPts val="0"/>
              </a:spcBef>
              <a:spcAft>
                <a:spcPts val="1800"/>
              </a:spcAft>
              <a:buNone/>
            </a:pPr>
            <a:r>
              <a:rPr lang="en-US" sz="3600" b="1" dirty="0">
                <a:solidFill>
                  <a:srgbClr val="FFFFCC"/>
                </a:solidFill>
                <a:effectLst/>
                <a:ea typeface="Times New Roman" panose="02020603050405020304" pitchFamily="18" charset="0"/>
              </a:rPr>
              <a:t>Political Relationships: </a:t>
            </a:r>
          </a:p>
          <a:p>
            <a:pPr marL="1147763" indent="-1147763" defTabSz="573088">
              <a:lnSpc>
                <a:spcPct val="100000"/>
              </a:lnSpc>
              <a:spcBef>
                <a:spcPts val="0"/>
              </a:spcBef>
              <a:spcAft>
                <a:spcPts val="1800"/>
              </a:spcAft>
              <a:buNone/>
            </a:pPr>
            <a:r>
              <a:rPr lang="en-US" sz="3600" b="1" dirty="0">
                <a:solidFill>
                  <a:srgbClr val="FFFFCC"/>
                </a:solidFill>
                <a:ea typeface="Times New Roman" panose="02020603050405020304" pitchFamily="18" charset="0"/>
              </a:rPr>
              <a:t>	</a:t>
            </a:r>
            <a:r>
              <a:rPr lang="en-US" sz="3600" b="1" dirty="0">
                <a:solidFill>
                  <a:srgbClr val="FFFFCC"/>
                </a:solidFill>
                <a:effectLst/>
                <a:ea typeface="Times New Roman" panose="02020603050405020304" pitchFamily="18" charset="0"/>
              </a:rPr>
              <a:t>Ramesses II and </a:t>
            </a:r>
            <a:r>
              <a:rPr lang="en-US" sz="3600" b="1" dirty="0" err="1">
                <a:solidFill>
                  <a:srgbClr val="FFFFCC"/>
                </a:solidFill>
                <a:effectLst/>
                <a:ea typeface="Times New Roman" panose="02020603050405020304" pitchFamily="18" charset="0"/>
              </a:rPr>
              <a:t>Hattusili</a:t>
            </a:r>
            <a:r>
              <a:rPr lang="en-US" sz="3600" b="1" dirty="0">
                <a:solidFill>
                  <a:srgbClr val="FFFFCC"/>
                </a:solidFill>
                <a:effectLst/>
                <a:ea typeface="Times New Roman" panose="02020603050405020304" pitchFamily="18" charset="0"/>
              </a:rPr>
              <a:t> III (mid-13</a:t>
            </a:r>
            <a:r>
              <a:rPr lang="en-US" sz="3600" b="1" baseline="30000" dirty="0">
                <a:solidFill>
                  <a:srgbClr val="FFFFCC"/>
                </a:solidFill>
                <a:effectLst/>
                <a:ea typeface="Times New Roman" panose="02020603050405020304" pitchFamily="18" charset="0"/>
              </a:rPr>
              <a:t>th</a:t>
            </a:r>
            <a:r>
              <a:rPr lang="en-US" sz="3600" b="1" dirty="0">
                <a:solidFill>
                  <a:srgbClr val="FFFFCC"/>
                </a:solidFill>
                <a:effectLst/>
                <a:ea typeface="Times New Roman" panose="02020603050405020304" pitchFamily="18" charset="0"/>
              </a:rPr>
              <a:t> century BC)</a:t>
            </a:r>
          </a:p>
          <a:p>
            <a:pPr marL="1143000" lvl="1" indent="0">
              <a:spcBef>
                <a:spcPts val="0"/>
              </a:spcBef>
              <a:spcAft>
                <a:spcPts val="600"/>
              </a:spcAft>
              <a:buNone/>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Times New Roman" panose="02020603050405020304" pitchFamily="18" charset="0"/>
              </a:rPr>
              <a:t>Treaty of Kadesh (</a:t>
            </a:r>
            <a:r>
              <a:rPr lang="en-US" sz="3200" b="1" i="1" dirty="0">
                <a:solidFill>
                  <a:srgbClr val="FFFFCC"/>
                </a:solidFill>
                <a:effectLst/>
                <a:ea typeface="Times New Roman" panose="02020603050405020304" pitchFamily="18" charset="0"/>
              </a:rPr>
              <a:t>ANET, </a:t>
            </a:r>
            <a:r>
              <a:rPr lang="en-US" sz="3200" b="1" dirty="0">
                <a:solidFill>
                  <a:srgbClr val="FFFFCC"/>
                </a:solidFill>
                <a:effectLst/>
                <a:ea typeface="Times New Roman" panose="02020603050405020304" pitchFamily="18" charset="0"/>
              </a:rPr>
              <a:t>199–203)</a:t>
            </a:r>
          </a:p>
          <a:p>
            <a:pPr marL="1147763" indent="-1147763" defTabSz="573088">
              <a:lnSpc>
                <a:spcPct val="100000"/>
              </a:lnSpc>
              <a:spcBef>
                <a:spcPts val="0"/>
              </a:spcBef>
              <a:spcAft>
                <a:spcPts val="1800"/>
              </a:spcAft>
              <a:buNone/>
            </a:pPr>
            <a:endParaRPr lang="en-US" sz="3600" b="1" dirty="0">
              <a:solidFill>
                <a:srgbClr val="FFFFCC"/>
              </a:solidFill>
              <a:effectLst/>
              <a:ea typeface="Times New Roman" panose="02020603050405020304" pitchFamily="18" charset="0"/>
            </a:endParaRPr>
          </a:p>
          <a:p>
            <a:pPr marL="0" indent="0" defTabSz="573088">
              <a:lnSpc>
                <a:spcPct val="100000"/>
              </a:lnSpc>
              <a:spcBef>
                <a:spcPts val="0"/>
              </a:spcBef>
              <a:spcAft>
                <a:spcPts val="1800"/>
              </a:spcAft>
              <a:buNone/>
            </a:pPr>
            <a:endParaRPr lang="en-US" sz="3400" b="1" dirty="0">
              <a:solidFill>
                <a:srgbClr val="FFFFCC"/>
              </a:solidFill>
            </a:endParaRPr>
          </a:p>
        </p:txBody>
      </p:sp>
    </p:spTree>
    <p:extLst>
      <p:ext uri="{BB962C8B-B14F-4D97-AF65-F5344CB8AC3E}">
        <p14:creationId xmlns:p14="http://schemas.microsoft.com/office/powerpoint/2010/main" val="3128278730"/>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C258C7-0DF6-4B2D-8308-A26D39AFC655}"/>
              </a:ext>
            </a:extLst>
          </p:cNvPr>
          <p:cNvSpPr>
            <a:spLocks noGrp="1"/>
          </p:cNvSpPr>
          <p:nvPr>
            <p:ph type="title"/>
          </p:nvPr>
        </p:nvSpPr>
        <p:spPr>
          <a:xfrm>
            <a:off x="675640" y="619760"/>
            <a:ext cx="10515600" cy="708666"/>
          </a:xfrm>
        </p:spPr>
        <p:txBody>
          <a:bodyPr>
            <a:normAutofit fontScale="90000"/>
          </a:bodyPr>
          <a:lstStyle/>
          <a:p>
            <a:pPr defTabSz="457200"/>
            <a:r>
              <a:rPr lang="en-US" sz="3600" b="1" dirty="0">
                <a:solidFill>
                  <a:srgbClr val="FFFFCC"/>
                </a:solidFill>
                <a:latin typeface="+mn-lt"/>
              </a:rPr>
              <a:t>Disparity Covenants involve parties of unequal social status</a:t>
            </a:r>
          </a:p>
        </p:txBody>
      </p:sp>
      <p:sp>
        <p:nvSpPr>
          <p:cNvPr id="3" name="Content Placeholder 2">
            <a:extLst>
              <a:ext uri="{FF2B5EF4-FFF2-40B4-BE49-F238E27FC236}">
                <a16:creationId xmlns:a16="http://schemas.microsoft.com/office/drawing/2014/main" id="{F522EFB0-4262-415C-B811-EB778B22242A}"/>
              </a:ext>
            </a:extLst>
          </p:cNvPr>
          <p:cNvSpPr>
            <a:spLocks noGrp="1"/>
          </p:cNvSpPr>
          <p:nvPr>
            <p:ph idx="1"/>
          </p:nvPr>
        </p:nvSpPr>
        <p:spPr>
          <a:xfrm>
            <a:off x="536895" y="1584960"/>
            <a:ext cx="11031523" cy="5184956"/>
          </a:xfrm>
        </p:spPr>
        <p:txBody>
          <a:bodyPr>
            <a:normAutofit/>
          </a:bodyPr>
          <a:lstStyle/>
          <a:p>
            <a:pPr marL="0" indent="0" defTabSz="457200">
              <a:lnSpc>
                <a:spcPct val="120000"/>
              </a:lnSpc>
              <a:spcBef>
                <a:spcPts val="1200"/>
              </a:spcBef>
              <a:spcAft>
                <a:spcPts val="600"/>
              </a:spcAft>
              <a:buNone/>
            </a:pPr>
            <a:r>
              <a:rPr lang="en-US" sz="3600" b="1" u="sng" dirty="0">
                <a:solidFill>
                  <a:srgbClr val="FFFFCC"/>
                </a:solidFill>
                <a:latin typeface="+mn-lt"/>
              </a:rPr>
              <a:t>Tiglath-</a:t>
            </a:r>
            <a:r>
              <a:rPr lang="en-US" sz="3600" b="1" u="sng" dirty="0" err="1">
                <a:solidFill>
                  <a:srgbClr val="FFFFCC"/>
                </a:solidFill>
                <a:latin typeface="+mn-lt"/>
              </a:rPr>
              <a:t>Pilezer</a:t>
            </a:r>
            <a:r>
              <a:rPr lang="en-US" sz="3600" b="1" u="sng" dirty="0">
                <a:solidFill>
                  <a:srgbClr val="FFFFCC"/>
                </a:solidFill>
                <a:latin typeface="+mn-lt"/>
              </a:rPr>
              <a:t> and Ahaz of Judah (2 Kings 16:5–9)</a:t>
            </a:r>
          </a:p>
          <a:p>
            <a:pPr marL="0" indent="0" algn="l" defTabSz="457200" rtl="0">
              <a:lnSpc>
                <a:spcPct val="100000"/>
              </a:lnSpc>
              <a:buNone/>
            </a:pPr>
            <a:r>
              <a:rPr lang="en-GB" sz="3600" b="1" i="0" u="none" strike="noStrike" baseline="30000" dirty="0">
                <a:solidFill>
                  <a:srgbClr val="FFFFCC"/>
                </a:solidFill>
                <a:latin typeface="+mn-lt"/>
                <a:cs typeface="SBL BibLit" panose="02000000000000000000" pitchFamily="2" charset="-79"/>
              </a:rPr>
              <a:t>5</a:t>
            </a:r>
            <a:r>
              <a:rPr lang="en-GB" sz="3600" b="1" i="0" u="none" strike="noStrike" baseline="0" dirty="0">
                <a:solidFill>
                  <a:srgbClr val="FFFFCC"/>
                </a:solidFill>
                <a:latin typeface="+mn-lt"/>
                <a:cs typeface="SBL BibLit" panose="02000000000000000000" pitchFamily="2" charset="-79"/>
              </a:rPr>
              <a:t> Then </a:t>
            </a:r>
            <a:r>
              <a:rPr lang="en-GB" sz="3600" b="1" i="0" u="none" strike="noStrike" baseline="0" dirty="0" err="1">
                <a:solidFill>
                  <a:srgbClr val="FFFFCC"/>
                </a:solidFill>
                <a:latin typeface="+mn-lt"/>
                <a:cs typeface="SBL BibLit" panose="02000000000000000000" pitchFamily="2" charset="-79"/>
              </a:rPr>
              <a:t>Rezin</a:t>
            </a:r>
            <a:r>
              <a:rPr lang="en-GB" sz="3600" b="1" i="0" u="none" strike="noStrike" baseline="0" dirty="0">
                <a:solidFill>
                  <a:srgbClr val="FFFFCC"/>
                </a:solidFill>
                <a:latin typeface="+mn-lt"/>
                <a:cs typeface="SBL BibLit" panose="02000000000000000000" pitchFamily="2" charset="-79"/>
              </a:rPr>
              <a:t> king of Syria and </a:t>
            </a:r>
            <a:r>
              <a:rPr lang="en-GB" sz="3600" b="1" i="0" u="none" strike="noStrike" baseline="0" dirty="0" err="1">
                <a:solidFill>
                  <a:srgbClr val="FFFFCC"/>
                </a:solidFill>
                <a:latin typeface="+mn-lt"/>
                <a:cs typeface="SBL BibLit" panose="02000000000000000000" pitchFamily="2" charset="-79"/>
              </a:rPr>
              <a:t>Pekah</a:t>
            </a:r>
            <a:r>
              <a:rPr lang="en-GB" sz="3600" b="1" i="0" u="none" strike="noStrike" baseline="0" dirty="0">
                <a:solidFill>
                  <a:srgbClr val="FFFFCC"/>
                </a:solidFill>
                <a:latin typeface="+mn-lt"/>
                <a:cs typeface="SBL BibLit" panose="02000000000000000000" pitchFamily="2" charset="-79"/>
              </a:rPr>
              <a:t> the son of </a:t>
            </a:r>
            <a:r>
              <a:rPr lang="en-GB" sz="3600" b="1" i="0" u="none" strike="noStrike" baseline="0" dirty="0" err="1">
                <a:solidFill>
                  <a:srgbClr val="FFFFCC"/>
                </a:solidFill>
                <a:latin typeface="+mn-lt"/>
                <a:cs typeface="SBL BibLit" panose="02000000000000000000" pitchFamily="2" charset="-79"/>
              </a:rPr>
              <a:t>Remaliah</a:t>
            </a:r>
            <a:r>
              <a:rPr lang="en-GB" sz="3600" b="1" i="0" u="none" strike="noStrike" baseline="0" dirty="0">
                <a:solidFill>
                  <a:srgbClr val="FFFFCC"/>
                </a:solidFill>
                <a:latin typeface="+mn-lt"/>
                <a:cs typeface="SBL BibLit" panose="02000000000000000000" pitchFamily="2" charset="-79"/>
              </a:rPr>
              <a:t>, king of Israel, came up to wage war on Jerusalem, and they besieged Ahaz but could not conquer him.</a:t>
            </a:r>
          </a:p>
          <a:p>
            <a:pPr marL="0" indent="0" algn="l" defTabSz="457200" rtl="0">
              <a:lnSpc>
                <a:spcPct val="100000"/>
              </a:lnSpc>
              <a:buNone/>
            </a:pPr>
            <a:r>
              <a:rPr lang="en-GB" sz="3600" b="1" i="0" u="none" strike="noStrike" baseline="0" dirty="0">
                <a:solidFill>
                  <a:srgbClr val="FFFFCC"/>
                </a:solidFill>
                <a:latin typeface="+mn-lt"/>
                <a:cs typeface="SBL BibLit" panose="02000000000000000000" pitchFamily="2" charset="-79"/>
              </a:rPr>
              <a:t> </a:t>
            </a:r>
            <a:r>
              <a:rPr lang="en-GB" sz="3600" b="1" i="0" u="none" strike="noStrike" baseline="30000" dirty="0">
                <a:solidFill>
                  <a:srgbClr val="FFFFCC"/>
                </a:solidFill>
                <a:latin typeface="+mn-lt"/>
                <a:cs typeface="SBL BibLit" panose="02000000000000000000" pitchFamily="2" charset="-79"/>
              </a:rPr>
              <a:t>6</a:t>
            </a:r>
            <a:r>
              <a:rPr lang="en-GB" sz="3600" b="1" i="0" u="none" strike="noStrike" baseline="0" dirty="0">
                <a:solidFill>
                  <a:srgbClr val="FFFFCC"/>
                </a:solidFill>
                <a:latin typeface="+mn-lt"/>
                <a:cs typeface="SBL BibLit" panose="02000000000000000000" pitchFamily="2" charset="-79"/>
              </a:rPr>
              <a:t> At that time </a:t>
            </a:r>
            <a:r>
              <a:rPr lang="en-GB" sz="3600" b="1" i="0" u="none" strike="noStrike" baseline="0" dirty="0" err="1">
                <a:solidFill>
                  <a:srgbClr val="FFFFCC"/>
                </a:solidFill>
                <a:latin typeface="+mn-lt"/>
                <a:cs typeface="SBL BibLit" panose="02000000000000000000" pitchFamily="2" charset="-79"/>
              </a:rPr>
              <a:t>Rezin</a:t>
            </a:r>
            <a:r>
              <a:rPr lang="en-GB" sz="3600" b="1" i="0" u="none" strike="noStrike" baseline="0" dirty="0">
                <a:solidFill>
                  <a:srgbClr val="FFFFCC"/>
                </a:solidFill>
                <a:latin typeface="+mn-lt"/>
                <a:cs typeface="SBL BibLit" panose="02000000000000000000" pitchFamily="2" charset="-79"/>
              </a:rPr>
              <a:t> the king of Syria recovered </a:t>
            </a:r>
            <a:r>
              <a:rPr lang="en-GB" sz="3600" b="1" i="0" u="none" strike="noStrike" baseline="0" dirty="0" err="1">
                <a:solidFill>
                  <a:srgbClr val="FFFFCC"/>
                </a:solidFill>
                <a:latin typeface="+mn-lt"/>
                <a:cs typeface="SBL BibLit" panose="02000000000000000000" pitchFamily="2" charset="-79"/>
              </a:rPr>
              <a:t>Elath</a:t>
            </a:r>
            <a:r>
              <a:rPr lang="en-GB" sz="3600" b="1" i="0" u="none" strike="noStrike" baseline="0" dirty="0">
                <a:solidFill>
                  <a:srgbClr val="FFFFCC"/>
                </a:solidFill>
                <a:latin typeface="+mn-lt"/>
                <a:cs typeface="SBL BibLit" panose="02000000000000000000" pitchFamily="2" charset="-79"/>
              </a:rPr>
              <a:t> for Syria and drove the men of Judah from </a:t>
            </a:r>
            <a:r>
              <a:rPr lang="en-GB" sz="3600" b="1" i="0" u="none" strike="noStrike" baseline="0" dirty="0" err="1">
                <a:solidFill>
                  <a:srgbClr val="FFFFCC"/>
                </a:solidFill>
                <a:latin typeface="+mn-lt"/>
                <a:cs typeface="SBL BibLit" panose="02000000000000000000" pitchFamily="2" charset="-79"/>
              </a:rPr>
              <a:t>Elath</a:t>
            </a:r>
            <a:r>
              <a:rPr lang="en-GB" sz="3600" b="1" i="0" u="none" strike="noStrike" baseline="0" dirty="0">
                <a:solidFill>
                  <a:srgbClr val="FFFFCC"/>
                </a:solidFill>
                <a:latin typeface="+mn-lt"/>
                <a:cs typeface="SBL BibLit" panose="02000000000000000000" pitchFamily="2" charset="-79"/>
              </a:rPr>
              <a:t>, and the Edomites came to </a:t>
            </a:r>
            <a:r>
              <a:rPr lang="en-GB" sz="3600" b="1" i="0" u="none" strike="noStrike" baseline="0" dirty="0" err="1">
                <a:solidFill>
                  <a:srgbClr val="FFFFCC"/>
                </a:solidFill>
                <a:latin typeface="+mn-lt"/>
                <a:cs typeface="SBL BibLit" panose="02000000000000000000" pitchFamily="2" charset="-79"/>
              </a:rPr>
              <a:t>Elath</a:t>
            </a:r>
            <a:r>
              <a:rPr lang="en-GB" sz="3600" b="1" i="0" u="none" strike="noStrike" baseline="0" dirty="0">
                <a:solidFill>
                  <a:srgbClr val="FFFFCC"/>
                </a:solidFill>
                <a:latin typeface="+mn-lt"/>
                <a:cs typeface="SBL BibLit" panose="02000000000000000000" pitchFamily="2" charset="-79"/>
              </a:rPr>
              <a:t>, where they dwell to this day.</a:t>
            </a:r>
            <a:endParaRPr lang="en-US" sz="5400" b="1" dirty="0">
              <a:solidFill>
                <a:srgbClr val="FFFFCC"/>
              </a:solidFill>
              <a:latin typeface="+mn-lt"/>
            </a:endParaRPr>
          </a:p>
        </p:txBody>
      </p:sp>
    </p:spTree>
    <p:extLst>
      <p:ext uri="{BB962C8B-B14F-4D97-AF65-F5344CB8AC3E}">
        <p14:creationId xmlns:p14="http://schemas.microsoft.com/office/powerpoint/2010/main" val="881588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522EFB0-4262-415C-B811-EB778B22242A}"/>
              </a:ext>
            </a:extLst>
          </p:cNvPr>
          <p:cNvSpPr>
            <a:spLocks noGrp="1"/>
          </p:cNvSpPr>
          <p:nvPr>
            <p:ph idx="1"/>
          </p:nvPr>
        </p:nvSpPr>
        <p:spPr>
          <a:xfrm>
            <a:off x="536895" y="335279"/>
            <a:ext cx="11201015" cy="6392091"/>
          </a:xfrm>
        </p:spPr>
        <p:txBody>
          <a:bodyPr>
            <a:normAutofit fontScale="92500"/>
          </a:bodyPr>
          <a:lstStyle/>
          <a:p>
            <a:pPr marL="0" indent="0" algn="l" defTabSz="457200" rtl="0">
              <a:lnSpc>
                <a:spcPct val="110000"/>
              </a:lnSpc>
              <a:spcBef>
                <a:spcPts val="0"/>
              </a:spcBef>
              <a:spcAft>
                <a:spcPts val="1200"/>
              </a:spcAft>
              <a:buNone/>
            </a:pPr>
            <a:r>
              <a:rPr lang="en-GB" sz="3600" b="1" i="0" u="none" strike="noStrike" baseline="30000" dirty="0">
                <a:solidFill>
                  <a:srgbClr val="FFFFCC"/>
                </a:solidFill>
                <a:latin typeface="+mn-lt"/>
                <a:cs typeface="SBL BibLit" panose="02000000000000000000" pitchFamily="2" charset="-79"/>
              </a:rPr>
              <a:t>7</a:t>
            </a:r>
            <a:r>
              <a:rPr lang="en-GB" sz="3600" b="1" i="0" u="none" strike="noStrike" baseline="0" dirty="0">
                <a:solidFill>
                  <a:srgbClr val="FFFFCC"/>
                </a:solidFill>
                <a:latin typeface="+mn-lt"/>
                <a:cs typeface="SBL BibLit" panose="02000000000000000000" pitchFamily="2" charset="-79"/>
              </a:rPr>
              <a:t> So Ahaz sent messengers to Tiglath-pileser king of Assyria, saying, "</a:t>
            </a:r>
            <a:r>
              <a:rPr lang="en-GB" sz="3600" b="1" i="0" u="sng" strike="noStrike" baseline="0" dirty="0">
                <a:solidFill>
                  <a:srgbClr val="FFFFCC"/>
                </a:solidFill>
                <a:latin typeface="+mn-lt"/>
                <a:cs typeface="SBL BibLit" panose="02000000000000000000" pitchFamily="2" charset="-79"/>
              </a:rPr>
              <a:t>I am your vassal and your son</a:t>
            </a:r>
            <a:r>
              <a:rPr lang="en-GB" sz="3600" b="1" i="0" u="none" strike="noStrike" baseline="0" dirty="0">
                <a:solidFill>
                  <a:srgbClr val="FFFFCC"/>
                </a:solidFill>
                <a:latin typeface="+mn-lt"/>
                <a:cs typeface="SBL BibLit" panose="02000000000000000000" pitchFamily="2" charset="-79"/>
              </a:rPr>
              <a:t>. Come up and rescue me from the hand of the king of Syria and from the hand of the king of Israel, who are attacking me."</a:t>
            </a:r>
          </a:p>
          <a:p>
            <a:pPr marL="0" indent="0" algn="l" defTabSz="457200" rtl="0">
              <a:lnSpc>
                <a:spcPct val="110000"/>
              </a:lnSpc>
              <a:spcBef>
                <a:spcPts val="0"/>
              </a:spcBef>
              <a:spcAft>
                <a:spcPts val="1200"/>
              </a:spcAft>
              <a:buNone/>
            </a:pPr>
            <a:r>
              <a:rPr lang="en-GB" sz="3600" b="1" i="0" u="none" strike="noStrike" baseline="0" dirty="0">
                <a:solidFill>
                  <a:srgbClr val="FFFFCC"/>
                </a:solidFill>
                <a:latin typeface="+mn-lt"/>
                <a:cs typeface="SBL BibLit" panose="02000000000000000000" pitchFamily="2" charset="-79"/>
              </a:rPr>
              <a:t> </a:t>
            </a:r>
            <a:r>
              <a:rPr lang="en-GB" sz="3600" b="1" i="0" u="none" strike="noStrike" baseline="30000" dirty="0">
                <a:solidFill>
                  <a:srgbClr val="FFFFCC"/>
                </a:solidFill>
                <a:latin typeface="+mn-lt"/>
                <a:cs typeface="SBL BibLit" panose="02000000000000000000" pitchFamily="2" charset="-79"/>
              </a:rPr>
              <a:t>8</a:t>
            </a:r>
            <a:r>
              <a:rPr lang="en-GB" sz="3600" b="1" i="0" u="none" strike="noStrike" baseline="0" dirty="0">
                <a:solidFill>
                  <a:srgbClr val="FFFFCC"/>
                </a:solidFill>
                <a:latin typeface="+mn-lt"/>
                <a:cs typeface="SBL BibLit" panose="02000000000000000000" pitchFamily="2" charset="-79"/>
              </a:rPr>
              <a:t> Ahaz also took the silver and gold that was found in the house of the LORD and in the treasures of the king's house and sent a present to the king of Assyria.</a:t>
            </a:r>
          </a:p>
          <a:p>
            <a:pPr marL="0" indent="0" algn="l" defTabSz="457200" rtl="0">
              <a:lnSpc>
                <a:spcPct val="110000"/>
              </a:lnSpc>
              <a:spcBef>
                <a:spcPts val="0"/>
              </a:spcBef>
              <a:spcAft>
                <a:spcPts val="1200"/>
              </a:spcAft>
              <a:buNone/>
            </a:pPr>
            <a:r>
              <a:rPr lang="en-GB" sz="3600" b="1" i="0" u="none" strike="noStrike" baseline="30000" dirty="0">
                <a:solidFill>
                  <a:srgbClr val="FFFFCC"/>
                </a:solidFill>
                <a:latin typeface="+mn-lt"/>
                <a:cs typeface="SBL BibLit" panose="02000000000000000000" pitchFamily="2" charset="-79"/>
              </a:rPr>
              <a:t>9</a:t>
            </a:r>
            <a:r>
              <a:rPr lang="en-GB" sz="3600" b="1" i="0" u="none" strike="noStrike" baseline="0" dirty="0">
                <a:solidFill>
                  <a:srgbClr val="FFFFCC"/>
                </a:solidFill>
                <a:latin typeface="+mn-lt"/>
                <a:cs typeface="SBL BibLit" panose="02000000000000000000" pitchFamily="2" charset="-79"/>
              </a:rPr>
              <a:t> And the king of Assyria listened to him. The king of Assyria marched up against Damascus and took it, carrying its people captive to </a:t>
            </a:r>
            <a:r>
              <a:rPr lang="en-GB" sz="3600" b="1" i="0" u="none" strike="noStrike" baseline="0" dirty="0" err="1">
                <a:solidFill>
                  <a:srgbClr val="FFFFCC"/>
                </a:solidFill>
                <a:latin typeface="+mn-lt"/>
                <a:cs typeface="SBL BibLit" panose="02000000000000000000" pitchFamily="2" charset="-79"/>
              </a:rPr>
              <a:t>Kir</a:t>
            </a:r>
            <a:r>
              <a:rPr lang="en-GB" sz="3600" b="1" i="0" u="none" strike="noStrike" baseline="0" dirty="0">
                <a:solidFill>
                  <a:srgbClr val="FFFFCC"/>
                </a:solidFill>
                <a:latin typeface="+mn-lt"/>
                <a:cs typeface="SBL BibLit" panose="02000000000000000000" pitchFamily="2" charset="-79"/>
              </a:rPr>
              <a:t>, and he killed </a:t>
            </a:r>
            <a:r>
              <a:rPr lang="en-GB" sz="3600" b="1" i="0" u="none" strike="noStrike" baseline="0" dirty="0" err="1">
                <a:solidFill>
                  <a:srgbClr val="FFFFCC"/>
                </a:solidFill>
                <a:latin typeface="+mn-lt"/>
                <a:cs typeface="SBL BibLit" panose="02000000000000000000" pitchFamily="2" charset="-79"/>
              </a:rPr>
              <a:t>Rezin</a:t>
            </a:r>
            <a:r>
              <a:rPr lang="en-GB" sz="3600" b="1" i="0" u="none" strike="noStrike" baseline="0" dirty="0">
                <a:solidFill>
                  <a:srgbClr val="FFFFCC"/>
                </a:solidFill>
                <a:latin typeface="+mn-lt"/>
                <a:cs typeface="SBL BibLit" panose="02000000000000000000" pitchFamily="2" charset="-79"/>
              </a:rPr>
              <a:t>. (2 Kgs 16:5–9 ESV)</a:t>
            </a:r>
            <a:endParaRPr lang="en-US" sz="3600" b="1" dirty="0">
              <a:solidFill>
                <a:srgbClr val="FFFFCC"/>
              </a:solidFill>
              <a:latin typeface="+mn-lt"/>
            </a:endParaRPr>
          </a:p>
        </p:txBody>
      </p:sp>
    </p:spTree>
    <p:extLst>
      <p:ext uri="{BB962C8B-B14F-4D97-AF65-F5344CB8AC3E}">
        <p14:creationId xmlns:p14="http://schemas.microsoft.com/office/powerpoint/2010/main" val="1958031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47FD07-ABAB-CC4E-25B2-2D9F89D6C383}"/>
              </a:ext>
            </a:extLst>
          </p:cNvPr>
          <p:cNvSpPr>
            <a:spLocks noGrp="1"/>
          </p:cNvSpPr>
          <p:nvPr>
            <p:ph idx="1"/>
          </p:nvPr>
        </p:nvSpPr>
        <p:spPr>
          <a:xfrm>
            <a:off x="385482" y="286871"/>
            <a:ext cx="11385177" cy="6373906"/>
          </a:xfrm>
        </p:spPr>
        <p:txBody>
          <a:bodyPr>
            <a:noAutofit/>
          </a:bodyPr>
          <a:lstStyle/>
          <a:p>
            <a:pPr marL="1147763" indent="-1147763" defTabSz="573088">
              <a:lnSpc>
                <a:spcPct val="100000"/>
              </a:lnSpc>
              <a:spcBef>
                <a:spcPts val="0"/>
              </a:spcBef>
              <a:spcAft>
                <a:spcPts val="1200"/>
              </a:spcAft>
              <a:buNone/>
            </a:pPr>
            <a:r>
              <a:rPr lang="en-US" sz="3600" b="1" dirty="0">
                <a:solidFill>
                  <a:srgbClr val="FFFFCC"/>
                </a:solidFill>
                <a:effectLst/>
                <a:ea typeface="Times New Roman" panose="02020603050405020304" pitchFamily="18" charset="0"/>
              </a:rPr>
              <a:t>	God’s covenants with his p</a:t>
            </a:r>
            <a:r>
              <a:rPr lang="en-US" sz="3600" b="1" dirty="0">
                <a:solidFill>
                  <a:srgbClr val="FFFFCC"/>
                </a:solidFill>
                <a:ea typeface="Times New Roman" panose="02020603050405020304" pitchFamily="18" charset="0"/>
              </a:rPr>
              <a:t>eople and his world are all disparity covenants.</a:t>
            </a: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600" b="1" dirty="0">
                <a:solidFill>
                  <a:srgbClr val="FFFFCC"/>
                </a:solidFill>
                <a:effectLst/>
                <a:ea typeface="Times New Roman" panose="02020603050405020304" pitchFamily="18" charset="0"/>
              </a:rPr>
              <a:t>(2)	Communal/Missional versus Administrative Covenants</a:t>
            </a:r>
          </a:p>
          <a:p>
            <a:pPr marL="1147763" marR="0" indent="-1147763">
              <a:lnSpc>
                <a:spcPct val="100000"/>
              </a:lnSpc>
              <a:spcBef>
                <a:spcPts val="0"/>
              </a:spcBef>
              <a:spcAft>
                <a:spcPts val="1200"/>
              </a:spcAft>
              <a:buNone/>
              <a:tabLst>
                <a:tab pos="457200" algn="l"/>
                <a:tab pos="690563" algn="l"/>
                <a:tab pos="914400" algn="l"/>
                <a:tab pos="1143000" algn="l"/>
                <a:tab pos="1371600" algn="l"/>
                <a:tab pos="1600200" algn="l"/>
                <a:tab pos="1828800" algn="l"/>
              </a:tabLst>
            </a:pPr>
            <a:r>
              <a:rPr lang="en-US" sz="3600" b="1" dirty="0">
                <a:solidFill>
                  <a:srgbClr val="FFFFCC"/>
                </a:solidFill>
                <a:effectLst/>
                <a:ea typeface="Times New Roman" panose="02020603050405020304" pitchFamily="18" charset="0"/>
              </a:rPr>
              <a:t>		•	Communal covenants are focused on the creation and maintenance of the health of the group (hence communal) and God’s mandate for them (hence missional). </a:t>
            </a:r>
            <a:r>
              <a:rPr lang="en-US" sz="3600" b="1" dirty="0">
                <a:solidFill>
                  <a:srgbClr val="FFFFCC"/>
                </a:solidFill>
                <a:effectLst/>
                <a:latin typeface="Calibri" panose="020F0502020204030204" pitchFamily="34" charset="0"/>
                <a:ea typeface="Times New Roman" panose="02020603050405020304" pitchFamily="18" charset="0"/>
              </a:rPr>
              <a:t>	(Cosmic Covenant, Israelite Covenant)</a:t>
            </a:r>
            <a:endParaRPr lang="en-US" sz="3600" b="1" dirty="0">
              <a:solidFill>
                <a:srgbClr val="FFFFCC"/>
              </a:solidFill>
              <a:effectLst/>
              <a:latin typeface="Courier New" panose="02070309020205020404" pitchFamily="49" charset="0"/>
              <a:ea typeface="Times New Roman" panose="02020603050405020304" pitchFamily="18" charset="0"/>
            </a:endParaRPr>
          </a:p>
          <a:p>
            <a:pPr marL="1030288" marR="0" indent="-344488">
              <a:lnSpc>
                <a:spcPct val="100000"/>
              </a:lnSpc>
              <a:spcBef>
                <a:spcPts val="0"/>
              </a:spcBef>
              <a:spcAft>
                <a:spcPts val="1200"/>
              </a:spcAft>
              <a:tabLst>
                <a:tab pos="228600" algn="l"/>
                <a:tab pos="457200" algn="l"/>
                <a:tab pos="685800" algn="l"/>
                <a:tab pos="1030288" algn="l"/>
                <a:tab pos="1143000" algn="l"/>
                <a:tab pos="1371600" algn="l"/>
                <a:tab pos="1600200" algn="l"/>
                <a:tab pos="1828800" algn="l"/>
              </a:tabLst>
            </a:pPr>
            <a:r>
              <a:rPr lang="en-US" sz="3600" b="1" dirty="0">
                <a:solidFill>
                  <a:srgbClr val="FFFFCC"/>
                </a:solidFill>
                <a:ea typeface="Times New Roman" panose="02020603050405020304" pitchFamily="18" charset="0"/>
              </a:rPr>
              <a:t>Administrative covenants involve appointments of individual vassals to specific administrative and governmental functions (Adamic, Davidic)</a:t>
            </a:r>
            <a:r>
              <a:rPr lang="en-US" sz="3600" b="1" dirty="0">
                <a:solidFill>
                  <a:srgbClr val="FFFFCC"/>
                </a:solidFill>
                <a:effectLst/>
                <a:ea typeface="Times New Roman" panose="02020603050405020304" pitchFamily="18" charset="0"/>
              </a:rPr>
              <a:t> </a:t>
            </a:r>
          </a:p>
          <a:p>
            <a:pPr marL="1147763" indent="-1147763" defTabSz="573088">
              <a:lnSpc>
                <a:spcPct val="100000"/>
              </a:lnSpc>
              <a:spcBef>
                <a:spcPts val="0"/>
              </a:spcBef>
              <a:spcAft>
                <a:spcPts val="1800"/>
              </a:spcAft>
              <a:buNone/>
            </a:pPr>
            <a:endParaRPr lang="en-US" sz="3600" b="1" dirty="0">
              <a:solidFill>
                <a:srgbClr val="FFFFCC"/>
              </a:solidFill>
              <a:effectLst/>
              <a:ea typeface="Times New Roman" panose="02020603050405020304" pitchFamily="18" charset="0"/>
            </a:endParaRPr>
          </a:p>
          <a:p>
            <a:pPr marL="0" indent="0" defTabSz="573088">
              <a:lnSpc>
                <a:spcPct val="100000"/>
              </a:lnSpc>
              <a:spcBef>
                <a:spcPts val="0"/>
              </a:spcBef>
              <a:spcAft>
                <a:spcPts val="1800"/>
              </a:spcAft>
              <a:buNone/>
            </a:pPr>
            <a:endParaRPr lang="en-US" sz="3400" b="1" dirty="0">
              <a:solidFill>
                <a:srgbClr val="FFFFCC"/>
              </a:solidFill>
            </a:endParaRPr>
          </a:p>
        </p:txBody>
      </p:sp>
    </p:spTree>
    <p:extLst>
      <p:ext uri="{BB962C8B-B14F-4D97-AF65-F5344CB8AC3E}">
        <p14:creationId xmlns:p14="http://schemas.microsoft.com/office/powerpoint/2010/main" val="2931636417"/>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95DEE83-7475-4983-86FD-F03F4201740E}"/>
              </a:ext>
            </a:extLst>
          </p:cNvPr>
          <p:cNvSpPr>
            <a:spLocks noGrp="1"/>
          </p:cNvSpPr>
          <p:nvPr>
            <p:ph type="title"/>
          </p:nvPr>
        </p:nvSpPr>
        <p:spPr>
          <a:xfrm>
            <a:off x="377156" y="1967266"/>
            <a:ext cx="3499104" cy="2634551"/>
          </a:xfrm>
          <a:noFill/>
        </p:spPr>
        <p:txBody>
          <a:bodyPr vert="horz" lIns="91440" tIns="45720" rIns="91440" bIns="45720" rtlCol="0" anchor="ctr">
            <a:noAutofit/>
          </a:bodyPr>
          <a:lstStyle/>
          <a:p>
            <a:r>
              <a:rPr lang="en-US" sz="3200" b="1" kern="1200" dirty="0">
                <a:solidFill>
                  <a:srgbClr val="FFFFCC"/>
                </a:solidFill>
                <a:latin typeface="+mn-lt"/>
                <a:ea typeface="+mj-ea"/>
                <a:cs typeface="+mj-cs"/>
              </a:rPr>
              <a:t>The Administrative Role of Adam/ Humanity in the Divinely Ordained Cosmic Order</a:t>
            </a:r>
          </a:p>
        </p:txBody>
      </p:sp>
      <p:pic>
        <p:nvPicPr>
          <p:cNvPr id="2" name="Content Placeholder 4" descr="Diagram&#10;&#10;Description automatically generated">
            <a:extLst>
              <a:ext uri="{FF2B5EF4-FFF2-40B4-BE49-F238E27FC236}">
                <a16:creationId xmlns:a16="http://schemas.microsoft.com/office/drawing/2014/main" id="{FF3C4476-6CFE-0CD7-2091-F2F28023F16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88046" y="244093"/>
            <a:ext cx="6618913" cy="6369814"/>
          </a:xfrm>
        </p:spPr>
      </p:pic>
    </p:spTree>
    <p:extLst>
      <p:ext uri="{BB962C8B-B14F-4D97-AF65-F5344CB8AC3E}">
        <p14:creationId xmlns:p14="http://schemas.microsoft.com/office/powerpoint/2010/main" val="3145624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95DEE83-7475-4983-86FD-F03F4201740E}"/>
              </a:ext>
            </a:extLst>
          </p:cNvPr>
          <p:cNvSpPr>
            <a:spLocks noGrp="1"/>
          </p:cNvSpPr>
          <p:nvPr>
            <p:ph type="title"/>
          </p:nvPr>
        </p:nvSpPr>
        <p:spPr>
          <a:xfrm>
            <a:off x="988942" y="1967266"/>
            <a:ext cx="2887317" cy="2634551"/>
          </a:xfrm>
          <a:noFill/>
        </p:spPr>
        <p:txBody>
          <a:bodyPr vert="horz" lIns="91440" tIns="45720" rIns="91440" bIns="45720" rtlCol="0" anchor="ctr">
            <a:noAutofit/>
          </a:bodyPr>
          <a:lstStyle/>
          <a:p>
            <a:r>
              <a:rPr lang="en-US" sz="3200" b="1" kern="1200" dirty="0">
                <a:solidFill>
                  <a:srgbClr val="FFFFCC"/>
                </a:solidFill>
                <a:latin typeface="+mn-lt"/>
                <a:ea typeface="+mj-ea"/>
                <a:cs typeface="+mj-cs"/>
              </a:rPr>
              <a:t>The Davidic Covenant </a:t>
            </a:r>
            <a:br>
              <a:rPr lang="en-US" sz="3200" b="1" kern="1200" dirty="0">
                <a:solidFill>
                  <a:srgbClr val="FFFFCC"/>
                </a:solidFill>
                <a:latin typeface="+mn-lt"/>
                <a:ea typeface="+mj-ea"/>
                <a:cs typeface="+mj-cs"/>
              </a:rPr>
            </a:br>
            <a:r>
              <a:rPr lang="en-US" sz="3200" b="1" kern="1200" dirty="0">
                <a:solidFill>
                  <a:srgbClr val="FFFFCC"/>
                </a:solidFill>
                <a:latin typeface="+mn-lt"/>
                <a:ea typeface="+mj-ea"/>
                <a:cs typeface="+mj-cs"/>
              </a:rPr>
              <a:t>as a Microcosm </a:t>
            </a:r>
            <a:br>
              <a:rPr lang="en-US" sz="3200" b="1" kern="1200" dirty="0">
                <a:solidFill>
                  <a:srgbClr val="FFFFCC"/>
                </a:solidFill>
                <a:latin typeface="+mn-lt"/>
                <a:ea typeface="+mj-ea"/>
                <a:cs typeface="+mj-cs"/>
              </a:rPr>
            </a:br>
            <a:r>
              <a:rPr lang="en-US" sz="3200" b="1" kern="1200" dirty="0">
                <a:solidFill>
                  <a:srgbClr val="FFFFCC"/>
                </a:solidFill>
                <a:latin typeface="+mn-lt"/>
                <a:ea typeface="+mj-ea"/>
                <a:cs typeface="+mj-cs"/>
              </a:rPr>
              <a:t>of the Adamic Covenant</a:t>
            </a:r>
          </a:p>
        </p:txBody>
      </p:sp>
      <p:pic>
        <p:nvPicPr>
          <p:cNvPr id="5" name="Picture 4" descr="Diagram&#10;&#10;Description automatically generated">
            <a:extLst>
              <a:ext uri="{FF2B5EF4-FFF2-40B4-BE49-F238E27FC236}">
                <a16:creationId xmlns:a16="http://schemas.microsoft.com/office/drawing/2014/main" id="{3B8A09B7-7270-2D96-2D02-32791CEBA85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88045" y="387626"/>
            <a:ext cx="7364471" cy="6084015"/>
          </a:xfrm>
          <a:prstGeom prst="rect">
            <a:avLst/>
          </a:prstGeom>
        </p:spPr>
      </p:pic>
    </p:spTree>
    <p:extLst>
      <p:ext uri="{BB962C8B-B14F-4D97-AF65-F5344CB8AC3E}">
        <p14:creationId xmlns:p14="http://schemas.microsoft.com/office/powerpoint/2010/main" val="1827398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47FD07-ABAB-CC4E-25B2-2D9F89D6C383}"/>
              </a:ext>
            </a:extLst>
          </p:cNvPr>
          <p:cNvSpPr>
            <a:spLocks noGrp="1"/>
          </p:cNvSpPr>
          <p:nvPr>
            <p:ph idx="1"/>
          </p:nvPr>
        </p:nvSpPr>
        <p:spPr>
          <a:xfrm>
            <a:off x="385482" y="286871"/>
            <a:ext cx="11725836" cy="6373906"/>
          </a:xfrm>
        </p:spPr>
        <p:txBody>
          <a:bodyPr>
            <a:noAutofit/>
          </a:bodyPr>
          <a:lstStyle/>
          <a:p>
            <a:pPr marL="0" indent="0" defTabSz="511175">
              <a:lnSpc>
                <a:spcPct val="100000"/>
              </a:lnSpc>
              <a:spcBef>
                <a:spcPts val="0"/>
              </a:spcBef>
              <a:spcAft>
                <a:spcPts val="1200"/>
              </a:spcAft>
              <a:buNone/>
            </a:pPr>
            <a:r>
              <a:rPr lang="en-US" sz="3600" b="1" dirty="0">
                <a:solidFill>
                  <a:srgbClr val="FFFFCC"/>
                </a:solidFill>
              </a:rPr>
              <a:t>4.	The Four Stages of the Israelite Covenant</a:t>
            </a:r>
            <a:endParaRPr lang="en-US" sz="3600" b="1" dirty="0">
              <a:solidFill>
                <a:srgbClr val="FFFFCC"/>
              </a:solidFill>
              <a:effectLst/>
              <a:ea typeface="Times New Roman" panose="02020603050405020304" pitchFamily="18" charset="0"/>
            </a:endParaRPr>
          </a:p>
          <a:p>
            <a:pPr marL="2116138" marR="0" indent="-1604963">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The evolution of God’s covenant with Israel is complex, involving four discrete stages:</a:t>
            </a:r>
          </a:p>
          <a:p>
            <a:pPr marL="2116138" marR="0" indent="-1604963">
              <a:lnSpc>
                <a:spcPct val="100000"/>
              </a:lnSpc>
              <a:spcBef>
                <a:spcPts val="0"/>
              </a:spcBef>
              <a:spcAft>
                <a:spcPts val="1200"/>
              </a:spcAft>
              <a:buNone/>
              <a:tabLst>
                <a:tab pos="2286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Stage 1:	Its origins with Abraham (</a:t>
            </a:r>
            <a:r>
              <a:rPr lang="en-US" b="1" dirty="0">
                <a:solidFill>
                  <a:srgbClr val="FFFFCC"/>
                </a:solidFill>
                <a:effectLst/>
                <a:ea typeface="Times New Roman" panose="02020603050405020304" pitchFamily="18" charset="0"/>
              </a:rPr>
              <a:t>Gen 15 and 17</a:t>
            </a:r>
            <a:r>
              <a:rPr lang="en-US" sz="3400" b="1" dirty="0">
                <a:solidFill>
                  <a:srgbClr val="FFFFCC"/>
                </a:solidFill>
                <a:effectLst/>
                <a:ea typeface="Times New Roman" panose="02020603050405020304" pitchFamily="18" charset="0"/>
              </a:rPr>
              <a:t>)</a:t>
            </a:r>
          </a:p>
          <a:p>
            <a:pPr marL="2116138" marR="0" indent="-1604963">
              <a:lnSpc>
                <a:spcPct val="100000"/>
              </a:lnSpc>
              <a:spcBef>
                <a:spcPts val="0"/>
              </a:spcBef>
              <a:spcAft>
                <a:spcPts val="1200"/>
              </a:spcAft>
              <a:buNone/>
              <a:tabLst>
                <a:tab pos="2286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Stage 2:	Its establishment at Sinai with the exodus generation of Abraham’s descendants (</a:t>
            </a:r>
            <a:r>
              <a:rPr lang="en-US" b="1" dirty="0">
                <a:solidFill>
                  <a:srgbClr val="FFFFCC"/>
                </a:solidFill>
                <a:effectLst/>
                <a:ea typeface="Times New Roman" panose="02020603050405020304" pitchFamily="18" charset="0"/>
              </a:rPr>
              <a:t>Exod 19–Lev 27</a:t>
            </a:r>
            <a:r>
              <a:rPr lang="en-US" sz="3400" b="1" dirty="0">
                <a:solidFill>
                  <a:srgbClr val="FFFFCC"/>
                </a:solidFill>
                <a:effectLst/>
                <a:ea typeface="Times New Roman" panose="02020603050405020304" pitchFamily="18" charset="0"/>
              </a:rPr>
              <a:t>)</a:t>
            </a:r>
          </a:p>
          <a:p>
            <a:pPr marL="2116138" marR="0" indent="-1604963">
              <a:lnSpc>
                <a:spcPct val="100000"/>
              </a:lnSpc>
              <a:spcBef>
                <a:spcPts val="0"/>
              </a:spcBef>
              <a:spcAft>
                <a:spcPts val="1200"/>
              </a:spcAft>
              <a:buNone/>
              <a:tabLst>
                <a:tab pos="2286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Stage 3:	Its renewal with the desert generation on the plains of Moab (</a:t>
            </a:r>
            <a:r>
              <a:rPr lang="en-US" b="1" dirty="0">
                <a:solidFill>
                  <a:srgbClr val="FFFFCC"/>
                </a:solidFill>
                <a:effectLst/>
                <a:ea typeface="Times New Roman" panose="02020603050405020304" pitchFamily="18" charset="0"/>
              </a:rPr>
              <a:t>Deuteronomy</a:t>
            </a:r>
            <a:r>
              <a:rPr lang="en-US" sz="3400" b="1" dirty="0">
                <a:solidFill>
                  <a:srgbClr val="FFFFCC"/>
                </a:solidFill>
                <a:effectLst/>
                <a:ea typeface="Times New Roman" panose="02020603050405020304" pitchFamily="18" charset="0"/>
              </a:rPr>
              <a:t>)</a:t>
            </a:r>
          </a:p>
          <a:p>
            <a:pPr marL="2116138" marR="0" indent="-1604963">
              <a:lnSpc>
                <a:spcPct val="100000"/>
              </a:lnSpc>
              <a:spcBef>
                <a:spcPts val="0"/>
              </a:spcBef>
              <a:spcAft>
                <a:spcPts val="1200"/>
              </a:spcAft>
              <a:buNone/>
              <a:tabLst>
                <a:tab pos="2286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Stage 4:	Its full realization in the distant future (</a:t>
            </a:r>
            <a:r>
              <a:rPr lang="en-US" b="1" dirty="0">
                <a:solidFill>
                  <a:srgbClr val="FFFFCC"/>
                </a:solidFill>
                <a:effectLst/>
                <a:ea typeface="Times New Roman" panose="02020603050405020304" pitchFamily="18" charset="0"/>
              </a:rPr>
              <a:t>Jer 31–33; Ezek 34; 36–37</a:t>
            </a:r>
            <a:r>
              <a:rPr lang="en-US" sz="3400" b="1" dirty="0">
                <a:solidFill>
                  <a:srgbClr val="FFFFCC"/>
                </a:solidFill>
                <a:effectLst/>
                <a:ea typeface="Times New Roman" panose="02020603050405020304" pitchFamily="18" charset="0"/>
              </a:rPr>
              <a:t>)</a:t>
            </a:r>
          </a:p>
          <a:p>
            <a:pPr marL="1147763" indent="-636588" defTabSz="573088">
              <a:lnSpc>
                <a:spcPct val="100000"/>
              </a:lnSpc>
              <a:spcBef>
                <a:spcPts val="0"/>
              </a:spcBef>
              <a:spcAft>
                <a:spcPts val="1800"/>
              </a:spcAft>
              <a:buNone/>
            </a:pPr>
            <a:endParaRPr lang="en-US" sz="3600" b="1" dirty="0">
              <a:solidFill>
                <a:srgbClr val="FFFFCC"/>
              </a:solidFill>
              <a:effectLst/>
              <a:ea typeface="Times New Roman" panose="02020603050405020304" pitchFamily="18" charset="0"/>
            </a:endParaRPr>
          </a:p>
          <a:p>
            <a:pPr marL="1147763" indent="-1147763" defTabSz="573088">
              <a:lnSpc>
                <a:spcPct val="100000"/>
              </a:lnSpc>
              <a:spcBef>
                <a:spcPts val="0"/>
              </a:spcBef>
              <a:spcAft>
                <a:spcPts val="1800"/>
              </a:spcAft>
              <a:buNone/>
            </a:pPr>
            <a:endParaRPr lang="en-US" sz="3600" b="1" dirty="0">
              <a:solidFill>
                <a:srgbClr val="FFFFCC"/>
              </a:solidFill>
              <a:effectLst/>
              <a:ea typeface="Times New Roman" panose="02020603050405020304" pitchFamily="18" charset="0"/>
            </a:endParaRPr>
          </a:p>
          <a:p>
            <a:pPr marL="0" indent="0" defTabSz="573088">
              <a:lnSpc>
                <a:spcPct val="100000"/>
              </a:lnSpc>
              <a:spcBef>
                <a:spcPts val="0"/>
              </a:spcBef>
              <a:spcAft>
                <a:spcPts val="1800"/>
              </a:spcAft>
              <a:buNone/>
            </a:pPr>
            <a:endParaRPr lang="en-US" sz="3400" b="1" dirty="0">
              <a:solidFill>
                <a:srgbClr val="FFFFCC"/>
              </a:solidFill>
            </a:endParaRPr>
          </a:p>
        </p:txBody>
      </p:sp>
    </p:spTree>
    <p:extLst>
      <p:ext uri="{BB962C8B-B14F-4D97-AF65-F5344CB8AC3E}">
        <p14:creationId xmlns:p14="http://schemas.microsoft.com/office/powerpoint/2010/main" val="2312159567"/>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869B8F4-EF67-4FC8-920E-DD7658DB2BDA}"/>
              </a:ext>
            </a:extLst>
          </p:cNvPr>
          <p:cNvSpPr>
            <a:spLocks noGrp="1"/>
          </p:cNvSpPr>
          <p:nvPr>
            <p:ph type="title"/>
          </p:nvPr>
        </p:nvSpPr>
        <p:spPr>
          <a:xfrm>
            <a:off x="327172" y="365125"/>
            <a:ext cx="5117284" cy="6253789"/>
          </a:xfrm>
        </p:spPr>
        <p:txBody>
          <a:bodyPr>
            <a:normAutofit/>
          </a:bodyPr>
          <a:lstStyle/>
          <a:p>
            <a:pPr algn="ctr" defTabSz="548640"/>
            <a:r>
              <a:rPr lang="en-US" b="1" dirty="0">
                <a:solidFill>
                  <a:srgbClr val="FFFFCC"/>
                </a:solidFill>
                <a:latin typeface="+mn-lt"/>
              </a:rPr>
              <a:t>The Evolution of the Israelite Covenant:</a:t>
            </a:r>
            <a:br>
              <a:rPr lang="en-US" b="1" dirty="0">
                <a:solidFill>
                  <a:srgbClr val="FFFFCC"/>
                </a:solidFill>
                <a:latin typeface="+mn-lt"/>
              </a:rPr>
            </a:br>
            <a:r>
              <a:rPr lang="en-US" b="1" dirty="0">
                <a:solidFill>
                  <a:srgbClr val="FFFFCC"/>
                </a:solidFill>
                <a:latin typeface="+mn-lt"/>
              </a:rPr>
              <a:t>A Bird’s-Eye View</a:t>
            </a:r>
          </a:p>
        </p:txBody>
      </p:sp>
      <p:pic>
        <p:nvPicPr>
          <p:cNvPr id="3" name="Content Placeholder 2" descr="Chart, radar chart&#10;&#10;Description automatically generated">
            <a:extLst>
              <a:ext uri="{FF2B5EF4-FFF2-40B4-BE49-F238E27FC236}">
                <a16:creationId xmlns:a16="http://schemas.microsoft.com/office/drawing/2014/main" id="{38E40DC5-76C1-441A-B4FC-E75C339994C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82709" y="0"/>
            <a:ext cx="6473642" cy="6618914"/>
          </a:xfrm>
        </p:spPr>
      </p:pic>
    </p:spTree>
    <p:extLst>
      <p:ext uri="{BB962C8B-B14F-4D97-AF65-F5344CB8AC3E}">
        <p14:creationId xmlns:p14="http://schemas.microsoft.com/office/powerpoint/2010/main" val="1353145222"/>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869B8F4-EF67-4FC8-920E-DD7658DB2BDA}"/>
              </a:ext>
            </a:extLst>
          </p:cNvPr>
          <p:cNvSpPr>
            <a:spLocks noGrp="1"/>
          </p:cNvSpPr>
          <p:nvPr>
            <p:ph type="title"/>
          </p:nvPr>
        </p:nvSpPr>
        <p:spPr>
          <a:xfrm>
            <a:off x="327172" y="130234"/>
            <a:ext cx="11711030" cy="600472"/>
          </a:xfrm>
        </p:spPr>
        <p:txBody>
          <a:bodyPr>
            <a:noAutofit/>
          </a:bodyPr>
          <a:lstStyle/>
          <a:p>
            <a:pPr algn="ctr" defTabSz="548640"/>
            <a:r>
              <a:rPr lang="en-US" sz="3200" b="1" dirty="0">
                <a:solidFill>
                  <a:srgbClr val="FFFFCC"/>
                </a:solidFill>
                <a:latin typeface="+mn-lt"/>
              </a:rPr>
              <a:t>The Evolution of the Israelite Covenant: A Sheep’s-Eye View</a:t>
            </a:r>
          </a:p>
        </p:txBody>
      </p:sp>
      <p:pic>
        <p:nvPicPr>
          <p:cNvPr id="7" name="Picture 6" descr="Diagram&#10;&#10;Description automatically generated">
            <a:extLst>
              <a:ext uri="{FF2B5EF4-FFF2-40B4-BE49-F238E27FC236}">
                <a16:creationId xmlns:a16="http://schemas.microsoft.com/office/drawing/2014/main" id="{3CA89BE3-3D96-4772-92B8-004CEAAC9B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1322" y="715171"/>
            <a:ext cx="8569355" cy="6142829"/>
          </a:xfrm>
          <a:prstGeom prst="rect">
            <a:avLst/>
          </a:prstGeom>
        </p:spPr>
      </p:pic>
    </p:spTree>
    <p:extLst>
      <p:ext uri="{BB962C8B-B14F-4D97-AF65-F5344CB8AC3E}">
        <p14:creationId xmlns:p14="http://schemas.microsoft.com/office/powerpoint/2010/main" val="26665236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22B3C5-5A7D-DF60-397C-BEE83F55456C}"/>
              </a:ext>
            </a:extLst>
          </p:cNvPr>
          <p:cNvSpPr>
            <a:spLocks noGrp="1"/>
          </p:cNvSpPr>
          <p:nvPr>
            <p:ph type="title"/>
          </p:nvPr>
        </p:nvSpPr>
        <p:spPr>
          <a:xfrm>
            <a:off x="371474" y="327025"/>
            <a:ext cx="11544301" cy="1325563"/>
          </a:xfrm>
        </p:spPr>
        <p:txBody>
          <a:bodyPr>
            <a:normAutofit/>
          </a:bodyPr>
          <a:lstStyle/>
          <a:p>
            <a:pPr>
              <a:tabLst>
                <a:tab pos="685800" algn="l"/>
              </a:tabLst>
            </a:pPr>
            <a:r>
              <a:rPr lang="en-US" sz="3600" b="1" dirty="0">
                <a:solidFill>
                  <a:srgbClr val="FFFFCC"/>
                </a:solidFill>
                <a:latin typeface="+mn-lt"/>
              </a:rPr>
              <a:t>b.	Six Mythconceptions concerning the First Testament</a:t>
            </a:r>
          </a:p>
        </p:txBody>
      </p:sp>
      <p:sp>
        <p:nvSpPr>
          <p:cNvPr id="3" name="Content Placeholder 2">
            <a:extLst>
              <a:ext uri="{FF2B5EF4-FFF2-40B4-BE49-F238E27FC236}">
                <a16:creationId xmlns:a16="http://schemas.microsoft.com/office/drawing/2014/main" id="{35D0E5A5-D95F-3778-F775-9428EBA674FA}"/>
              </a:ext>
            </a:extLst>
          </p:cNvPr>
          <p:cNvSpPr>
            <a:spLocks noGrp="1"/>
          </p:cNvSpPr>
          <p:nvPr>
            <p:ph idx="1"/>
          </p:nvPr>
        </p:nvSpPr>
        <p:spPr>
          <a:xfrm>
            <a:off x="838200" y="1733550"/>
            <a:ext cx="10991850" cy="4443413"/>
          </a:xfrm>
        </p:spPr>
        <p:txBody>
          <a:bodyPr>
            <a:normAutofit/>
          </a:bodyPr>
          <a:lstStyle/>
          <a:p>
            <a:pPr marL="233363" indent="0">
              <a:lnSpc>
                <a:spcPct val="100000"/>
              </a:lnSpc>
              <a:spcBef>
                <a:spcPts val="0"/>
              </a:spcBef>
              <a:spcAft>
                <a:spcPts val="1800"/>
              </a:spcAft>
              <a:buNone/>
              <a:tabLst>
                <a:tab pos="640080" algn="l"/>
              </a:tabLst>
            </a:pPr>
            <a:r>
              <a:rPr lang="en-US" sz="3600" b="1" dirty="0">
                <a:solidFill>
                  <a:srgbClr val="FFFFCC"/>
                </a:solidFill>
                <a:ea typeface="Source Sans Pro Black" panose="020B0803030403020204" pitchFamily="34" charset="0"/>
              </a:rPr>
              <a:t>(5)	The Divine Mythconception</a:t>
            </a:r>
          </a:p>
          <a:p>
            <a:pPr marL="971550" indent="0">
              <a:lnSpc>
                <a:spcPct val="100000"/>
              </a:lnSpc>
              <a:spcBef>
                <a:spcPts val="0"/>
              </a:spcBef>
              <a:spcAft>
                <a:spcPts val="1800"/>
              </a:spcAft>
              <a:buNone/>
              <a:tabLst>
                <a:tab pos="640080" algn="l"/>
              </a:tabLst>
            </a:pPr>
            <a:r>
              <a:rPr lang="en-US" sz="3600" b="1" dirty="0">
                <a:solidFill>
                  <a:srgbClr val="FFFFCC"/>
                </a:solidFill>
                <a:effectLst/>
                <a:ea typeface="Calibri" panose="020F0502020204030204" pitchFamily="34" charset="0"/>
                <a:cs typeface="Calibri" panose="020F0502020204030204" pitchFamily="34" charset="0"/>
              </a:rPr>
              <a:t>The First Testament presents a view of God that is unbecoming to deity and in conflict with the New Testament and especially modern commitments to tolerance and diversity.</a:t>
            </a:r>
            <a:endParaRPr lang="en-US" sz="3600" b="1" dirty="0">
              <a:solidFill>
                <a:srgbClr val="FFFFCC"/>
              </a:solidFill>
              <a:effectLst/>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2087824557"/>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668CC5-E8B1-0E1A-7E11-685BB70F3E29}"/>
              </a:ext>
            </a:extLst>
          </p:cNvPr>
          <p:cNvSpPr>
            <a:spLocks noGrp="1"/>
          </p:cNvSpPr>
          <p:nvPr>
            <p:ph type="title"/>
          </p:nvPr>
        </p:nvSpPr>
        <p:spPr>
          <a:xfrm>
            <a:off x="838200" y="365125"/>
            <a:ext cx="11022106" cy="1257487"/>
          </a:xfrm>
        </p:spPr>
        <p:txBody>
          <a:bodyPr>
            <a:normAutofit/>
          </a:bodyPr>
          <a:lstStyle/>
          <a:p>
            <a:pPr>
              <a:tabLst>
                <a:tab pos="457200" algn="l"/>
              </a:tabLst>
            </a:pPr>
            <a:r>
              <a:rPr lang="en-US" sz="3400" b="1" dirty="0">
                <a:solidFill>
                  <a:srgbClr val="FFFFCC"/>
                </a:solidFill>
                <a:effectLst/>
                <a:latin typeface="+mn-lt"/>
                <a:ea typeface="Times New Roman" panose="02020603050405020304" pitchFamily="18" charset="0"/>
              </a:rPr>
              <a:t>5.	General Comments on Stage 1 of the Israelite 	(Patriarchal/Abrahamic) Covenant</a:t>
            </a:r>
            <a:endParaRPr lang="en-US" sz="3400" dirty="0">
              <a:solidFill>
                <a:srgbClr val="FFFFCC"/>
              </a:solidFill>
              <a:latin typeface="+mn-lt"/>
            </a:endParaRPr>
          </a:p>
        </p:txBody>
      </p:sp>
      <p:sp>
        <p:nvSpPr>
          <p:cNvPr id="3" name="Content Placeholder 2">
            <a:extLst>
              <a:ext uri="{FF2B5EF4-FFF2-40B4-BE49-F238E27FC236}">
                <a16:creationId xmlns:a16="http://schemas.microsoft.com/office/drawing/2014/main" id="{30C2EF11-8C93-E891-CF19-9EAF2A8B37AE}"/>
              </a:ext>
            </a:extLst>
          </p:cNvPr>
          <p:cNvSpPr>
            <a:spLocks noGrp="1"/>
          </p:cNvSpPr>
          <p:nvPr>
            <p:ph idx="1"/>
          </p:nvPr>
        </p:nvSpPr>
        <p:spPr>
          <a:xfrm>
            <a:off x="708213" y="1972234"/>
            <a:ext cx="10811434" cy="4652683"/>
          </a:xfrm>
        </p:spPr>
        <p:txBody>
          <a:bodyPr>
            <a:normAutofit/>
          </a:bodyPr>
          <a:lstStyle/>
          <a:p>
            <a:pPr marL="0" indent="0">
              <a:lnSpc>
                <a:spcPct val="120000"/>
              </a:lnSpc>
              <a:spcBef>
                <a:spcPts val="0"/>
              </a:spcBef>
              <a:spcAft>
                <a:spcPts val="1200"/>
              </a:spcAft>
              <a:buNone/>
            </a:pPr>
            <a:r>
              <a:rPr lang="en-US" sz="3400" b="1" dirty="0">
                <a:solidFill>
                  <a:srgbClr val="FFFFCC"/>
                </a:solidFill>
                <a:effectLst/>
                <a:ea typeface="Times New Roman" panose="02020603050405020304" pitchFamily="18" charset="0"/>
              </a:rPr>
              <a:t>After 11:26 the book of Genesis is taken up with a single issue: God’s election of Abraham and his descendants to be the bearers of his blessing to the world that languishes under the curse of sin. </a:t>
            </a:r>
            <a:r>
              <a:rPr lang="en-US" sz="3400" b="1" dirty="0">
                <a:solidFill>
                  <a:srgbClr val="FFFFCC"/>
                </a:solidFill>
                <a:effectLst/>
                <a:ea typeface="MS Gothic" panose="020B0609070205080204" pitchFamily="49" charset="-128"/>
              </a:rPr>
              <a:t>God’s special relationship with Abraham and his promises to him represent the heart of the Patriarchal Narratives. </a:t>
            </a:r>
            <a:endParaRPr lang="en-US" dirty="0"/>
          </a:p>
        </p:txBody>
      </p:sp>
    </p:spTree>
    <p:extLst>
      <p:ext uri="{BB962C8B-B14F-4D97-AF65-F5344CB8AC3E}">
        <p14:creationId xmlns:p14="http://schemas.microsoft.com/office/powerpoint/2010/main" val="1841724778"/>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0C2EF11-8C93-E891-CF19-9EAF2A8B37AE}"/>
              </a:ext>
            </a:extLst>
          </p:cNvPr>
          <p:cNvSpPr>
            <a:spLocks noGrp="1"/>
          </p:cNvSpPr>
          <p:nvPr>
            <p:ph idx="1"/>
          </p:nvPr>
        </p:nvSpPr>
        <p:spPr>
          <a:xfrm>
            <a:off x="618565" y="385482"/>
            <a:ext cx="11089341" cy="6391836"/>
          </a:xfrm>
        </p:spPr>
        <p:txBody>
          <a:bodyPr>
            <a:normAutofit lnSpcReduction="10000"/>
          </a:bodyPr>
          <a:lstStyle/>
          <a:p>
            <a:pPr marL="0" indent="0">
              <a:lnSpc>
                <a:spcPct val="120000"/>
              </a:lnSpc>
              <a:spcBef>
                <a:spcPts val="0"/>
              </a:spcBef>
              <a:spcAft>
                <a:spcPts val="1200"/>
              </a:spcAft>
              <a:buNone/>
            </a:pPr>
            <a:r>
              <a:rPr lang="en-US" sz="3400" b="1" dirty="0">
                <a:solidFill>
                  <a:srgbClr val="FFFFCC"/>
                </a:solidFill>
                <a:effectLst/>
                <a:ea typeface="MS Gothic" panose="020B0609070205080204" pitchFamily="49" charset="-128"/>
              </a:rPr>
              <a:t>These promises are referred to once as “The Blessing of Abraham” (28:4); elsewhere they represent the essence of the covenant (</a:t>
            </a:r>
            <a:r>
              <a:rPr lang="en-US" sz="3400" b="1" i="1" dirty="0" err="1">
                <a:solidFill>
                  <a:srgbClr val="FFFFCC"/>
                </a:solidFill>
                <a:effectLst/>
                <a:ea typeface="MS Gothic" panose="020B0609070205080204" pitchFamily="49" charset="-128"/>
              </a:rPr>
              <a:t>bĕrît</a:t>
            </a:r>
            <a:r>
              <a:rPr lang="en-US" sz="3400" b="1" dirty="0">
                <a:solidFill>
                  <a:srgbClr val="FFFFCC"/>
                </a:solidFill>
                <a:effectLst/>
                <a:ea typeface="MS Gothic" panose="020B0609070205080204" pitchFamily="49" charset="-128"/>
              </a:rPr>
              <a:t>) that God makes with Abraham (15:1–21; 17:1–27), and the oath that God swears (</a:t>
            </a:r>
            <a:r>
              <a:rPr lang="en-US" sz="3400" b="1" i="1" dirty="0" err="1">
                <a:solidFill>
                  <a:srgbClr val="FFFFCC"/>
                </a:solidFill>
                <a:effectLst/>
                <a:ea typeface="MS Gothic" panose="020B0609070205080204" pitchFamily="49" charset="-128"/>
              </a:rPr>
              <a:t>nišbaʿ</a:t>
            </a:r>
            <a:r>
              <a:rPr lang="en-US" sz="3400" b="1" dirty="0">
                <a:solidFill>
                  <a:srgbClr val="FFFFCC"/>
                </a:solidFill>
                <a:effectLst/>
                <a:ea typeface="MS Gothic" panose="020B0609070205080204" pitchFamily="49" charset="-128"/>
              </a:rPr>
              <a:t>) to Abraham (22:16). </a:t>
            </a:r>
          </a:p>
          <a:p>
            <a:pPr marL="0" indent="0">
              <a:lnSpc>
                <a:spcPct val="120000"/>
              </a:lnSpc>
              <a:spcBef>
                <a:spcPts val="0"/>
              </a:spcBef>
              <a:spcAft>
                <a:spcPts val="1200"/>
              </a:spcAft>
              <a:buNone/>
            </a:pPr>
            <a:r>
              <a:rPr lang="en-US" sz="3400" b="1" dirty="0">
                <a:solidFill>
                  <a:srgbClr val="FFFFCC"/>
                </a:solidFill>
                <a:effectLst/>
                <a:ea typeface="MS Gothic" panose="020B0609070205080204" pitchFamily="49" charset="-128"/>
              </a:rPr>
              <a:t>The stories of Abraham, Isaac, Jacob, and Joseph were not written primarily for their human interest, or for the examples these men represent for godly living (they often act in very ungodly ways!), but for their theological significance. In fact, God is the principal actor. </a:t>
            </a:r>
          </a:p>
          <a:p>
            <a:pPr marL="0" indent="0">
              <a:buNone/>
            </a:pPr>
            <a:endParaRPr lang="en-US" dirty="0"/>
          </a:p>
        </p:txBody>
      </p:sp>
    </p:spTree>
    <p:extLst>
      <p:ext uri="{BB962C8B-B14F-4D97-AF65-F5344CB8AC3E}">
        <p14:creationId xmlns:p14="http://schemas.microsoft.com/office/powerpoint/2010/main" val="600253034"/>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0C2EF11-8C93-E891-CF19-9EAF2A8B37AE}"/>
              </a:ext>
            </a:extLst>
          </p:cNvPr>
          <p:cNvSpPr>
            <a:spLocks noGrp="1"/>
          </p:cNvSpPr>
          <p:nvPr>
            <p:ph idx="1"/>
          </p:nvPr>
        </p:nvSpPr>
        <p:spPr>
          <a:xfrm>
            <a:off x="618565" y="484094"/>
            <a:ext cx="11223811" cy="6293224"/>
          </a:xfrm>
        </p:spPr>
        <p:txBody>
          <a:bodyPr>
            <a:normAutofit/>
          </a:bodyPr>
          <a:lstStyle/>
          <a:p>
            <a:pPr marL="0" indent="0">
              <a:lnSpc>
                <a:spcPct val="100000"/>
              </a:lnSpc>
              <a:spcBef>
                <a:spcPts val="0"/>
              </a:spcBef>
              <a:spcAft>
                <a:spcPts val="1800"/>
              </a:spcAft>
              <a:buNone/>
            </a:pPr>
            <a:r>
              <a:rPr lang="en-US" sz="3400" b="1" dirty="0">
                <a:solidFill>
                  <a:srgbClr val="FFFFCC"/>
                </a:solidFill>
                <a:effectLst/>
                <a:ea typeface="MS Gothic" panose="020B0609070205080204" pitchFamily="49" charset="-128"/>
              </a:rPr>
              <a:t>The purpose of these stories is to declare how God fulfills his promises to the Fathers, all as a part of </a:t>
            </a:r>
            <a:r>
              <a:rPr lang="en-US" sz="3400" b="1" i="1" dirty="0" err="1">
                <a:solidFill>
                  <a:srgbClr val="FFFFCC"/>
                </a:solidFill>
                <a:effectLst/>
                <a:ea typeface="MS Gothic" panose="020B0609070205080204" pitchFamily="49" charset="-128"/>
              </a:rPr>
              <a:t>Heilsgeschichte</a:t>
            </a:r>
            <a:r>
              <a:rPr lang="en-US" sz="3400" b="1" dirty="0">
                <a:solidFill>
                  <a:srgbClr val="FFFFCC"/>
                </a:solidFill>
                <a:effectLst/>
                <a:ea typeface="MS Gothic" panose="020B0609070205080204" pitchFamily="49" charset="-128"/>
              </a:rPr>
              <a:t>, the history of salvation for the human race.</a:t>
            </a:r>
          </a:p>
          <a:p>
            <a:pPr marL="0" marR="0" indent="0">
              <a:lnSpc>
                <a:spcPct val="100000"/>
              </a:lnSpc>
              <a:spcBef>
                <a:spcPts val="0"/>
              </a:spcBef>
              <a:spcAft>
                <a:spcPts val="18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a typeface="MS Gothic" panose="020B0609070205080204" pitchFamily="49" charset="-128"/>
              </a:rPr>
              <a:t>a.	</a:t>
            </a:r>
            <a:r>
              <a:rPr lang="en-US" sz="3400" b="1" dirty="0">
                <a:solidFill>
                  <a:srgbClr val="FFFFCC"/>
                </a:solidFill>
                <a:effectLst/>
                <a:ea typeface="MS Gothic" panose="020B0609070205080204" pitchFamily="49" charset="-128"/>
              </a:rPr>
              <a:t>References to the Divine Promise/Blessing/Covenant/ 		Oath Pronounced upon the Patriarchs</a:t>
            </a:r>
            <a:endParaRPr lang="en-US" sz="3400" b="1" dirty="0">
              <a:solidFill>
                <a:srgbClr val="FFFFCC"/>
              </a:solidFill>
              <a:effectLst/>
              <a:ea typeface="Times New Roman" panose="02020603050405020304" pitchFamily="18" charset="0"/>
            </a:endParaRPr>
          </a:p>
          <a:p>
            <a:pPr marL="3487738" marR="0" indent="-2976563">
              <a:lnSpc>
                <a:spcPct val="100000"/>
              </a:lnSpc>
              <a:spcBef>
                <a:spcPts val="0"/>
              </a:spcBef>
              <a:spcAft>
                <a:spcPts val="18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MS Gothic" panose="020B0609070205080204" pitchFamily="49" charset="-128"/>
              </a:rPr>
              <a:t>(1)	To Abraham	12:1–3; 12:7; 13:14–17; 15:1–8; 17:1–21; 22:16–18</a:t>
            </a:r>
            <a:endParaRPr lang="en-US" sz="3400" b="1" dirty="0">
              <a:solidFill>
                <a:srgbClr val="FFFFCC"/>
              </a:solidFill>
              <a:effectLst/>
              <a:ea typeface="Times New Roman" panose="02020603050405020304" pitchFamily="18" charset="0"/>
            </a:endParaRPr>
          </a:p>
          <a:p>
            <a:pPr marL="3487738" marR="0" indent="-2976563">
              <a:lnSpc>
                <a:spcPct val="100000"/>
              </a:lnSpc>
              <a:spcBef>
                <a:spcPts val="0"/>
              </a:spcBef>
              <a:spcAft>
                <a:spcPts val="18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MS Gothic" panose="020B0609070205080204" pitchFamily="49" charset="-128"/>
              </a:rPr>
              <a:t>(2)	To Isaac	26:2–5; 26:24</a:t>
            </a:r>
            <a:endParaRPr lang="en-US" sz="3400" b="1" dirty="0">
              <a:solidFill>
                <a:srgbClr val="FFFFCC"/>
              </a:solidFill>
              <a:effectLst/>
              <a:ea typeface="Times New Roman" panose="02020603050405020304" pitchFamily="18" charset="0"/>
            </a:endParaRPr>
          </a:p>
          <a:p>
            <a:pPr marL="3487738" marR="0" indent="-2976563">
              <a:lnSpc>
                <a:spcPct val="100000"/>
              </a:lnSpc>
              <a:spcBef>
                <a:spcPts val="0"/>
              </a:spcBef>
              <a:spcAft>
                <a:spcPts val="18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MS Gothic" panose="020B0609070205080204" pitchFamily="49" charset="-128"/>
              </a:rPr>
              <a:t>(3)	To Jacob	28:11–15; 35:9–13; 46:3–4</a:t>
            </a:r>
            <a:endParaRPr lang="en-US" sz="3400" b="1" dirty="0">
              <a:solidFill>
                <a:srgbClr val="FFFFCC"/>
              </a:solidFill>
              <a:effectLst/>
              <a:ea typeface="Times New Roman" panose="02020603050405020304" pitchFamily="18" charset="0"/>
            </a:endParaRPr>
          </a:p>
          <a:p>
            <a:pPr marL="511175" indent="0">
              <a:lnSpc>
                <a:spcPct val="120000"/>
              </a:lnSpc>
              <a:spcBef>
                <a:spcPts val="0"/>
              </a:spcBef>
              <a:spcAft>
                <a:spcPts val="1200"/>
              </a:spcAft>
              <a:buNone/>
            </a:pPr>
            <a:endParaRPr lang="en-US" sz="3400" b="1" dirty="0">
              <a:solidFill>
                <a:srgbClr val="FFFFCC"/>
              </a:solidFill>
              <a:effectLst/>
              <a:ea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3156900728"/>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0C2EF11-8C93-E891-CF19-9EAF2A8B37AE}"/>
              </a:ext>
            </a:extLst>
          </p:cNvPr>
          <p:cNvSpPr>
            <a:spLocks noGrp="1"/>
          </p:cNvSpPr>
          <p:nvPr>
            <p:ph idx="1"/>
          </p:nvPr>
        </p:nvSpPr>
        <p:spPr>
          <a:xfrm>
            <a:off x="618566" y="484094"/>
            <a:ext cx="10999694" cy="6293224"/>
          </a:xfrm>
        </p:spPr>
        <p:txBody>
          <a:bodyPr>
            <a:normAutofit/>
          </a:bodyPr>
          <a:lstStyle/>
          <a:p>
            <a:pPr marL="0" marR="0" indent="0">
              <a:lnSpc>
                <a:spcPct val="100000"/>
              </a:lnSpc>
              <a:spcBef>
                <a:spcPts val="0"/>
              </a:spcBef>
              <a:spcAft>
                <a:spcPts val="18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MS Gothic" panose="020B0609070205080204" pitchFamily="49" charset="-128"/>
              </a:rPr>
              <a:t>b.	The Terms of the Promise/Blessing/Covenant/Oath</a:t>
            </a:r>
            <a:endParaRPr lang="en-US" sz="3400" b="1" dirty="0">
              <a:solidFill>
                <a:srgbClr val="FFFFCC"/>
              </a:solidFill>
              <a:effectLst/>
              <a:ea typeface="Times New Roman" panose="02020603050405020304" pitchFamily="18" charset="0"/>
            </a:endParaRPr>
          </a:p>
          <a:p>
            <a:pPr marL="457200" marR="0" indent="0">
              <a:lnSpc>
                <a:spcPct val="100000"/>
              </a:lnSpc>
              <a:spcBef>
                <a:spcPts val="0"/>
              </a:spcBef>
              <a:spcAft>
                <a:spcPts val="18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MS Gothic" panose="020B0609070205080204" pitchFamily="49" charset="-128"/>
              </a:rPr>
              <a:t>(1)	The Divine Obligations</a:t>
            </a:r>
            <a:endParaRPr lang="en-US" sz="3400" b="1" dirty="0">
              <a:solidFill>
                <a:srgbClr val="FFFFCC"/>
              </a:solidFill>
              <a:effectLst/>
              <a:ea typeface="Times New Roman" panose="02020603050405020304" pitchFamily="18" charset="0"/>
            </a:endParaRPr>
          </a:p>
          <a:p>
            <a:pPr marL="1147763" marR="0" indent="0">
              <a:lnSpc>
                <a:spcPct val="100000"/>
              </a:lnSpc>
              <a:spcBef>
                <a:spcPts val="0"/>
              </a:spcBef>
              <a:spcAft>
                <a:spcPts val="1800"/>
              </a:spcAft>
              <a:buNone/>
              <a:tabLst>
                <a:tab pos="228600" algn="l"/>
                <a:tab pos="457200" algn="l"/>
                <a:tab pos="798513" algn="l"/>
                <a:tab pos="914400" algn="l"/>
                <a:tab pos="1143000" algn="l"/>
                <a:tab pos="1371600" algn="l"/>
                <a:tab pos="1600200" algn="l"/>
                <a:tab pos="1828800" algn="l"/>
              </a:tabLst>
            </a:pPr>
            <a:r>
              <a:rPr lang="en-US" sz="3400" b="1" dirty="0">
                <a:solidFill>
                  <a:srgbClr val="FFFFCC"/>
                </a:solidFill>
                <a:effectLst/>
                <a:ea typeface="MS Gothic" panose="020B0609070205080204" pitchFamily="49" charset="-128"/>
              </a:rPr>
              <a:t>God’s covenant with Abraham is a </a:t>
            </a:r>
            <a:r>
              <a:rPr lang="en-US" sz="3400" b="1" i="1" dirty="0">
                <a:solidFill>
                  <a:srgbClr val="FFFFCC"/>
                </a:solidFill>
                <a:effectLst/>
                <a:ea typeface="MS Gothic" panose="020B0609070205080204" pitchFamily="49" charset="-128"/>
              </a:rPr>
              <a:t>monergistic covenant</a:t>
            </a:r>
            <a:r>
              <a:rPr lang="en-US" sz="3400" b="1" dirty="0">
                <a:solidFill>
                  <a:srgbClr val="FFFFCC"/>
                </a:solidFill>
                <a:effectLst/>
                <a:ea typeface="MS Gothic" panose="020B0609070205080204" pitchFamily="49" charset="-128"/>
              </a:rPr>
              <a:t>, that is, it is put into effect from one side alone, and a suzerainty covenant defining a relationship between a superior who is acknowledged as YHWH and his vassal, who acknowledges his subject status (in contrast to a parity covenant—between equals). As a covenant of grace:</a:t>
            </a:r>
            <a:endParaRPr lang="en-US" sz="3400" b="1" dirty="0">
              <a:solidFill>
                <a:srgbClr val="FFFFCC"/>
              </a:solidFill>
              <a:effectLst/>
              <a:ea typeface="Times New Roman" panose="02020603050405020304" pitchFamily="18" charset="0"/>
            </a:endParaRPr>
          </a:p>
          <a:p>
            <a:pPr marL="511175" indent="0">
              <a:lnSpc>
                <a:spcPct val="120000"/>
              </a:lnSpc>
              <a:spcBef>
                <a:spcPts val="0"/>
              </a:spcBef>
              <a:spcAft>
                <a:spcPts val="1200"/>
              </a:spcAft>
              <a:buNone/>
            </a:pPr>
            <a:endParaRPr lang="en-US" sz="3400" b="1" dirty="0">
              <a:solidFill>
                <a:srgbClr val="FFFFCC"/>
              </a:solidFill>
              <a:effectLst/>
              <a:ea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2123958670"/>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0C2EF11-8C93-E891-CF19-9EAF2A8B37AE}"/>
              </a:ext>
            </a:extLst>
          </p:cNvPr>
          <p:cNvSpPr>
            <a:spLocks noGrp="1"/>
          </p:cNvSpPr>
          <p:nvPr>
            <p:ph idx="1"/>
          </p:nvPr>
        </p:nvSpPr>
        <p:spPr>
          <a:xfrm>
            <a:off x="618566" y="268941"/>
            <a:ext cx="10999694" cy="6508377"/>
          </a:xfrm>
        </p:spPr>
        <p:txBody>
          <a:bodyPr>
            <a:normAutofit fontScale="92500" lnSpcReduction="10000"/>
          </a:bodyPr>
          <a:lstStyle/>
          <a:p>
            <a:pPr marL="0" marR="0" indent="0">
              <a:lnSpc>
                <a:spcPct val="100000"/>
              </a:lnSpc>
              <a:spcBef>
                <a:spcPts val="0"/>
              </a:spcBef>
              <a:spcAft>
                <a:spcPts val="18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MS Gothic" panose="020B0609070205080204" pitchFamily="49" charset="-128"/>
              </a:rPr>
              <a:t>As a [monergistic] covenant of grace:</a:t>
            </a:r>
          </a:p>
          <a:p>
            <a:pPr marL="914400" marR="0" indent="-457200">
              <a:lnSpc>
                <a:spcPct val="110000"/>
              </a:lnSpc>
              <a:spcBef>
                <a:spcPts val="0"/>
              </a:spcBef>
              <a:spcAft>
                <a:spcPts val="1200"/>
              </a:spcAft>
              <a:tabLst>
                <a:tab pos="228600" algn="l"/>
                <a:tab pos="457200" algn="l"/>
                <a:tab pos="798513" algn="l"/>
                <a:tab pos="914400" algn="l"/>
                <a:tab pos="1143000" algn="l"/>
                <a:tab pos="1371600" algn="l"/>
                <a:tab pos="1600200" algn="l"/>
                <a:tab pos="1828800" algn="l"/>
              </a:tabLst>
            </a:pPr>
            <a:r>
              <a:rPr lang="en-US" sz="3700" b="1" dirty="0">
                <a:solidFill>
                  <a:srgbClr val="FFFFCC"/>
                </a:solidFill>
                <a:effectLst/>
                <a:ea typeface="MS Gothic" panose="020B0609070205080204" pitchFamily="49" charset="-128"/>
              </a:rPr>
              <a:t>God initiated it.</a:t>
            </a:r>
            <a:endParaRPr lang="en-US" sz="3700" b="1" dirty="0">
              <a:solidFill>
                <a:srgbClr val="FFFFCC"/>
              </a:solidFill>
              <a:effectLst/>
              <a:ea typeface="Times New Roman" panose="02020603050405020304" pitchFamily="18" charset="0"/>
            </a:endParaRPr>
          </a:p>
          <a:p>
            <a:pPr marL="914400" marR="0" indent="-457200">
              <a:lnSpc>
                <a:spcPct val="110000"/>
              </a:lnSpc>
              <a:spcBef>
                <a:spcPts val="0"/>
              </a:spcBef>
              <a:spcAft>
                <a:spcPts val="1200"/>
              </a:spcAft>
              <a:tabLst>
                <a:tab pos="228600" algn="l"/>
                <a:tab pos="457200" algn="l"/>
                <a:tab pos="798513" algn="l"/>
                <a:tab pos="914400" algn="l"/>
                <a:tab pos="1143000" algn="l"/>
                <a:tab pos="1371600" algn="l"/>
                <a:tab pos="1600200" algn="l"/>
                <a:tab pos="1828800" algn="l"/>
              </a:tabLst>
            </a:pPr>
            <a:r>
              <a:rPr lang="en-US" sz="3700" b="1" dirty="0">
                <a:solidFill>
                  <a:srgbClr val="FFFFCC"/>
                </a:solidFill>
                <a:effectLst/>
                <a:ea typeface="MS Gothic" panose="020B0609070205080204" pitchFamily="49" charset="-128"/>
              </a:rPr>
              <a:t>God referred to it as his covenant (not Abraham’s or Israel’s!).</a:t>
            </a:r>
            <a:endParaRPr lang="en-US" sz="3700" b="1" dirty="0">
              <a:solidFill>
                <a:srgbClr val="FFFFCC"/>
              </a:solidFill>
              <a:effectLst/>
              <a:ea typeface="Times New Roman" panose="02020603050405020304" pitchFamily="18" charset="0"/>
            </a:endParaRPr>
          </a:p>
          <a:p>
            <a:pPr marL="914400" marR="0" indent="-457200">
              <a:lnSpc>
                <a:spcPct val="110000"/>
              </a:lnSpc>
              <a:spcBef>
                <a:spcPts val="0"/>
              </a:spcBef>
              <a:spcAft>
                <a:spcPts val="1200"/>
              </a:spcAft>
              <a:tabLst>
                <a:tab pos="228600" algn="l"/>
                <a:tab pos="457200" algn="l"/>
                <a:tab pos="798513" algn="l"/>
                <a:tab pos="914400" algn="l"/>
                <a:tab pos="1143000" algn="l"/>
                <a:tab pos="1371600" algn="l"/>
                <a:tab pos="1600200" algn="l"/>
                <a:tab pos="1828800" algn="l"/>
              </a:tabLst>
            </a:pPr>
            <a:r>
              <a:rPr lang="en-US" sz="3700" b="1" dirty="0">
                <a:solidFill>
                  <a:srgbClr val="FFFFCC"/>
                </a:solidFill>
                <a:effectLst/>
                <a:ea typeface="MS Gothic" panose="020B0609070205080204" pitchFamily="49" charset="-128"/>
              </a:rPr>
              <a:t>God chose the covenant partner.</a:t>
            </a:r>
            <a:endParaRPr lang="en-US" sz="3700" b="1" dirty="0">
              <a:solidFill>
                <a:srgbClr val="FFFFCC"/>
              </a:solidFill>
              <a:effectLst/>
              <a:ea typeface="Times New Roman" panose="02020603050405020304" pitchFamily="18" charset="0"/>
            </a:endParaRPr>
          </a:p>
          <a:p>
            <a:pPr marL="914400" marR="0" indent="-457200">
              <a:lnSpc>
                <a:spcPct val="110000"/>
              </a:lnSpc>
              <a:spcBef>
                <a:spcPts val="0"/>
              </a:spcBef>
              <a:spcAft>
                <a:spcPts val="1200"/>
              </a:spcAft>
              <a:tabLst>
                <a:tab pos="228600" algn="l"/>
                <a:tab pos="457200" algn="l"/>
                <a:tab pos="798513" algn="l"/>
                <a:tab pos="914400" algn="l"/>
                <a:tab pos="1143000" algn="l"/>
                <a:tab pos="1371600" algn="l"/>
                <a:tab pos="1600200" algn="l"/>
                <a:tab pos="1828800" algn="l"/>
              </a:tabLst>
            </a:pPr>
            <a:r>
              <a:rPr lang="en-US" sz="3700" b="1" dirty="0">
                <a:solidFill>
                  <a:srgbClr val="FFFFCC"/>
                </a:solidFill>
                <a:effectLst/>
                <a:ea typeface="MS Gothic" panose="020B0609070205080204" pitchFamily="49" charset="-128"/>
              </a:rPr>
              <a:t>God defined its terms (they are not negotiated).</a:t>
            </a:r>
            <a:endParaRPr lang="en-US" sz="3700" b="1" dirty="0">
              <a:solidFill>
                <a:srgbClr val="FFFFCC"/>
              </a:solidFill>
              <a:effectLst/>
              <a:ea typeface="Times New Roman" panose="02020603050405020304" pitchFamily="18" charset="0"/>
            </a:endParaRPr>
          </a:p>
          <a:p>
            <a:pPr marL="914400" marR="0" indent="-457200">
              <a:lnSpc>
                <a:spcPct val="110000"/>
              </a:lnSpc>
              <a:spcBef>
                <a:spcPts val="0"/>
              </a:spcBef>
              <a:spcAft>
                <a:spcPts val="1200"/>
              </a:spcAft>
              <a:tabLst>
                <a:tab pos="228600" algn="l"/>
                <a:tab pos="457200" algn="l"/>
                <a:tab pos="798513" algn="l"/>
                <a:tab pos="914400" algn="l"/>
                <a:tab pos="1143000" algn="l"/>
                <a:tab pos="1371600" algn="l"/>
                <a:tab pos="1600200" algn="l"/>
                <a:tab pos="1828800" algn="l"/>
              </a:tabLst>
            </a:pPr>
            <a:r>
              <a:rPr lang="en-US" sz="3700" b="1" dirty="0">
                <a:solidFill>
                  <a:srgbClr val="FFFFCC"/>
                </a:solidFill>
                <a:effectLst/>
                <a:ea typeface="MS Gothic" panose="020B0609070205080204" pitchFamily="49" charset="-128"/>
              </a:rPr>
              <a:t>God established and fulfills it.</a:t>
            </a:r>
            <a:endParaRPr lang="en-US" sz="3700" b="1" dirty="0">
              <a:solidFill>
                <a:srgbClr val="FFFFCC"/>
              </a:solidFill>
              <a:effectLst/>
              <a:ea typeface="Times New Roman" panose="02020603050405020304" pitchFamily="18" charset="0"/>
            </a:endParaRPr>
          </a:p>
          <a:p>
            <a:pPr marL="914400" marR="0" indent="-457200">
              <a:lnSpc>
                <a:spcPct val="110000"/>
              </a:lnSpc>
              <a:spcBef>
                <a:spcPts val="0"/>
              </a:spcBef>
              <a:spcAft>
                <a:spcPts val="1200"/>
              </a:spcAft>
              <a:tabLst>
                <a:tab pos="228600" algn="l"/>
                <a:tab pos="457200" algn="l"/>
                <a:tab pos="798513" algn="l"/>
                <a:tab pos="914400" algn="l"/>
                <a:tab pos="1143000" algn="l"/>
                <a:tab pos="1371600" algn="l"/>
                <a:tab pos="1600200" algn="l"/>
                <a:tab pos="1828800" algn="l"/>
              </a:tabLst>
            </a:pPr>
            <a:r>
              <a:rPr lang="en-US" sz="3700" b="1" dirty="0">
                <a:solidFill>
                  <a:srgbClr val="FFFFCC"/>
                </a:solidFill>
                <a:effectLst/>
                <a:ea typeface="MS Gothic" panose="020B0609070205080204" pitchFamily="49" charset="-128"/>
              </a:rPr>
              <a:t>God alone established the standards of fidelity/infidelity for himself and his subject.</a:t>
            </a:r>
            <a:endParaRPr lang="en-US" sz="3700" b="1" dirty="0">
              <a:solidFill>
                <a:srgbClr val="FFFFCC"/>
              </a:solidFill>
              <a:effectLst/>
              <a:ea typeface="Times New Roman" panose="02020603050405020304" pitchFamily="18" charset="0"/>
            </a:endParaRPr>
          </a:p>
          <a:p>
            <a:pPr marL="914400" marR="0" indent="-457200">
              <a:lnSpc>
                <a:spcPct val="110000"/>
              </a:lnSpc>
              <a:spcBef>
                <a:spcPts val="0"/>
              </a:spcBef>
              <a:spcAft>
                <a:spcPts val="1200"/>
              </a:spcAft>
              <a:tabLst>
                <a:tab pos="228600" algn="l"/>
                <a:tab pos="457200" algn="l"/>
                <a:tab pos="798513" algn="l"/>
                <a:tab pos="914400" algn="l"/>
                <a:tab pos="1143000" algn="l"/>
                <a:tab pos="1371600" algn="l"/>
                <a:tab pos="1600200" algn="l"/>
                <a:tab pos="1828800" algn="l"/>
              </a:tabLst>
            </a:pPr>
            <a:r>
              <a:rPr lang="en-US" sz="3700" b="1" dirty="0">
                <a:solidFill>
                  <a:srgbClr val="FFFFCC"/>
                </a:solidFill>
                <a:effectLst/>
                <a:ea typeface="MS Gothic" panose="020B0609070205080204" pitchFamily="49" charset="-128"/>
              </a:rPr>
              <a:t>God defined its purpose (12:1–3).</a:t>
            </a:r>
            <a:endParaRPr lang="en-US" sz="3700" dirty="0">
              <a:solidFill>
                <a:srgbClr val="FFFFCC"/>
              </a:solidFill>
              <a:effectLst/>
              <a:ea typeface="Times New Roman" panose="02020603050405020304" pitchFamily="18" charset="0"/>
            </a:endParaRPr>
          </a:p>
          <a:p>
            <a:pPr marL="511175" indent="0">
              <a:lnSpc>
                <a:spcPct val="120000"/>
              </a:lnSpc>
              <a:spcBef>
                <a:spcPts val="0"/>
              </a:spcBef>
              <a:spcAft>
                <a:spcPts val="1200"/>
              </a:spcAft>
              <a:buNone/>
            </a:pPr>
            <a:endParaRPr lang="en-US" sz="3400" b="1" dirty="0">
              <a:solidFill>
                <a:srgbClr val="FFFFCC"/>
              </a:solidFill>
              <a:effectLst/>
              <a:ea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900711924"/>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0C2EF11-8C93-E891-CF19-9EAF2A8B37AE}"/>
              </a:ext>
            </a:extLst>
          </p:cNvPr>
          <p:cNvSpPr>
            <a:spLocks noGrp="1"/>
          </p:cNvSpPr>
          <p:nvPr>
            <p:ph idx="1"/>
          </p:nvPr>
        </p:nvSpPr>
        <p:spPr>
          <a:xfrm>
            <a:off x="618566" y="932329"/>
            <a:ext cx="10999694" cy="5844989"/>
          </a:xfrm>
        </p:spPr>
        <p:txBody>
          <a:bodyPr>
            <a:normAutofit/>
          </a:bodyPr>
          <a:lstStyle/>
          <a:p>
            <a:pPr marL="0" marR="0" indent="0">
              <a:lnSpc>
                <a:spcPct val="100000"/>
              </a:lnSpc>
              <a:spcBef>
                <a:spcPts val="0"/>
              </a:spcBef>
              <a:spcAft>
                <a:spcPts val="18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a typeface="MS Gothic" panose="020B0609070205080204" pitchFamily="49" charset="-128"/>
              </a:rPr>
              <a:t>To what did God commit himself to doing for Abraham and his descendants?</a:t>
            </a:r>
            <a:r>
              <a:rPr lang="en-US" sz="3400" b="1" dirty="0">
                <a:solidFill>
                  <a:srgbClr val="FFFFCC"/>
                </a:solidFill>
                <a:effectLst/>
                <a:ea typeface="MS Gothic" panose="020B0609070205080204" pitchFamily="49" charset="-128"/>
              </a:rPr>
              <a:t> </a:t>
            </a:r>
          </a:p>
          <a:p>
            <a:pPr marL="690563" marR="0" indent="-690563">
              <a:lnSpc>
                <a:spcPct val="100000"/>
              </a:lnSpc>
              <a:spcBef>
                <a:spcPts val="0"/>
              </a:spcBef>
              <a:spcAft>
                <a:spcPts val="1800"/>
              </a:spcAft>
              <a:buNone/>
              <a:tabLst>
                <a:tab pos="228600" algn="l"/>
                <a:tab pos="685800" algn="l"/>
                <a:tab pos="690563" algn="l"/>
                <a:tab pos="914400" algn="l"/>
                <a:tab pos="1143000" algn="l"/>
                <a:tab pos="1371600" algn="l"/>
                <a:tab pos="1600200" algn="l"/>
                <a:tab pos="1828800" algn="l"/>
              </a:tabLst>
            </a:pPr>
            <a:r>
              <a:rPr lang="en-US" sz="3400" b="1" dirty="0">
                <a:solidFill>
                  <a:srgbClr val="FFFFCC"/>
                </a:solidFill>
                <a:effectLst/>
                <a:ea typeface="MS Gothic" panose="020B0609070205080204" pitchFamily="49" charset="-128"/>
              </a:rPr>
              <a:t>(a)	I will bless you by making you a great nation (12:1; cf. 17:4–6; 18:18; 26:24; 35:11; 46:3).</a:t>
            </a:r>
            <a:endParaRPr lang="en-US" sz="3400" b="1" dirty="0">
              <a:solidFill>
                <a:srgbClr val="FFFFCC"/>
              </a:solidFill>
              <a:effectLst/>
              <a:ea typeface="Times New Roman" panose="02020603050405020304" pitchFamily="18" charset="0"/>
            </a:endParaRPr>
          </a:p>
          <a:p>
            <a:pPr marL="690563" marR="0" indent="-690563">
              <a:lnSpc>
                <a:spcPct val="100000"/>
              </a:lnSpc>
              <a:spcBef>
                <a:spcPts val="0"/>
              </a:spcBef>
              <a:spcAft>
                <a:spcPts val="1800"/>
              </a:spcAft>
              <a:buNone/>
              <a:tabLst>
                <a:tab pos="228600" algn="l"/>
                <a:tab pos="685800" algn="l"/>
                <a:tab pos="690563" algn="l"/>
                <a:tab pos="914400" algn="l"/>
                <a:tab pos="1143000" algn="l"/>
                <a:tab pos="1371600" algn="l"/>
                <a:tab pos="1600200" algn="l"/>
                <a:tab pos="1828800" algn="l"/>
              </a:tabLst>
            </a:pPr>
            <a:r>
              <a:rPr lang="en-US" sz="3400" b="1" dirty="0">
                <a:solidFill>
                  <a:srgbClr val="FFFFCC"/>
                </a:solidFill>
                <a:effectLst/>
                <a:ea typeface="MS Gothic" panose="020B0609070205080204" pitchFamily="49" charset="-128"/>
              </a:rPr>
              <a:t>(b)	I will make you an agent of blessing [by making your name great] (12:2; 18:18; 22:18; 26:4; 28:14).</a:t>
            </a:r>
            <a:endParaRPr lang="en-US" sz="3400" b="1" dirty="0">
              <a:solidFill>
                <a:srgbClr val="FFFFCC"/>
              </a:solidFill>
              <a:effectLst/>
              <a:ea typeface="Times New Roman" panose="02020603050405020304" pitchFamily="18" charset="0"/>
            </a:endParaRPr>
          </a:p>
          <a:p>
            <a:pPr marL="690563" marR="0" indent="-690563">
              <a:lnSpc>
                <a:spcPct val="100000"/>
              </a:lnSpc>
              <a:spcBef>
                <a:spcPts val="0"/>
              </a:spcBef>
              <a:spcAft>
                <a:spcPts val="1800"/>
              </a:spcAft>
              <a:buAutoNum type="alphaLcParenBoth" startAt="3"/>
              <a:tabLst>
                <a:tab pos="228600" algn="l"/>
                <a:tab pos="685800" algn="l"/>
                <a:tab pos="690563" algn="l"/>
                <a:tab pos="914400" algn="l"/>
                <a:tab pos="1143000" algn="l"/>
                <a:tab pos="1371600" algn="l"/>
                <a:tab pos="1600200" algn="l"/>
                <a:tab pos="1828800" algn="l"/>
              </a:tabLst>
            </a:pPr>
            <a:r>
              <a:rPr lang="en-US" sz="3400" b="1" dirty="0">
                <a:solidFill>
                  <a:srgbClr val="FFFFCC"/>
                </a:solidFill>
                <a:effectLst/>
                <a:ea typeface="MS Gothic" panose="020B0609070205080204" pitchFamily="49" charset="-128"/>
              </a:rPr>
              <a:t>I will protect you (12:3; 28:15).</a:t>
            </a:r>
          </a:p>
          <a:p>
            <a:pPr marL="0" marR="0" indent="0">
              <a:lnSpc>
                <a:spcPct val="100000"/>
              </a:lnSpc>
              <a:spcBef>
                <a:spcPts val="0"/>
              </a:spcBef>
              <a:spcAft>
                <a:spcPts val="1800"/>
              </a:spcAft>
              <a:buNone/>
              <a:tabLst>
                <a:tab pos="228600" algn="l"/>
                <a:tab pos="457200" algn="l"/>
                <a:tab pos="685800" algn="l"/>
                <a:tab pos="914400" algn="l"/>
                <a:tab pos="1143000" algn="l"/>
                <a:tab pos="1371600" algn="l"/>
                <a:tab pos="1600200" algn="l"/>
                <a:tab pos="1828800" algn="l"/>
              </a:tabLst>
            </a:pPr>
            <a:endParaRPr lang="en-US" sz="3400" b="1" dirty="0">
              <a:solidFill>
                <a:srgbClr val="FFFFCC"/>
              </a:solidFill>
              <a:ea typeface="MS Gothic" panose="020B0609070205080204" pitchFamily="49" charset="-128"/>
            </a:endParaRPr>
          </a:p>
          <a:p>
            <a:pPr marL="0" marR="0" indent="0">
              <a:lnSpc>
                <a:spcPct val="100000"/>
              </a:lnSpc>
              <a:spcBef>
                <a:spcPts val="0"/>
              </a:spcBef>
              <a:spcAft>
                <a:spcPts val="1800"/>
              </a:spcAft>
              <a:buNone/>
              <a:tabLst>
                <a:tab pos="228600" algn="l"/>
                <a:tab pos="457200" algn="l"/>
                <a:tab pos="685800" algn="l"/>
                <a:tab pos="914400" algn="l"/>
                <a:tab pos="1143000" algn="l"/>
                <a:tab pos="1371600" algn="l"/>
                <a:tab pos="1600200" algn="l"/>
                <a:tab pos="1828800" algn="l"/>
              </a:tabLst>
            </a:pPr>
            <a:endParaRPr lang="en-US" sz="3400" b="1" dirty="0">
              <a:solidFill>
                <a:srgbClr val="FFFFCC"/>
              </a:solidFill>
              <a:effectLst/>
              <a:ea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62190131"/>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0C2EF11-8C93-E891-CF19-9EAF2A8B37AE}"/>
              </a:ext>
            </a:extLst>
          </p:cNvPr>
          <p:cNvSpPr>
            <a:spLocks noGrp="1"/>
          </p:cNvSpPr>
          <p:nvPr>
            <p:ph idx="1"/>
          </p:nvPr>
        </p:nvSpPr>
        <p:spPr>
          <a:xfrm>
            <a:off x="618566" y="744071"/>
            <a:ext cx="10999694" cy="6033247"/>
          </a:xfrm>
        </p:spPr>
        <p:txBody>
          <a:bodyPr>
            <a:normAutofit/>
          </a:bodyPr>
          <a:lstStyle/>
          <a:p>
            <a:pPr marL="690563" marR="0" indent="-690563">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a typeface="MS Gothic" panose="020B0609070205080204" pitchFamily="49" charset="-128"/>
              </a:rPr>
              <a:t>To what did God commit himself to doing for Abraham and his descendants?</a:t>
            </a:r>
            <a:r>
              <a:rPr lang="en-US" sz="3400" b="1" dirty="0">
                <a:solidFill>
                  <a:srgbClr val="FFFFCC"/>
                </a:solidFill>
                <a:effectLst/>
                <a:ea typeface="MS Gothic" panose="020B0609070205080204" pitchFamily="49" charset="-128"/>
              </a:rPr>
              <a:t> </a:t>
            </a:r>
          </a:p>
          <a:p>
            <a:pPr marL="690563" marR="0" indent="-690563">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a typeface="MS Gothic" panose="020B0609070205080204" pitchFamily="49" charset="-128"/>
              </a:rPr>
              <a:t>(</a:t>
            </a:r>
            <a:r>
              <a:rPr lang="en-US" sz="3400" b="1" dirty="0">
                <a:solidFill>
                  <a:srgbClr val="FFFFCC"/>
                </a:solidFill>
                <a:effectLst/>
                <a:ea typeface="MS Gothic" panose="020B0609070205080204" pitchFamily="49" charset="-128"/>
              </a:rPr>
              <a:t>d)	I will give you the land of Canaan as an eternal possession (13:15, 17; 15:7–21; 26:4; 28:13; 35:12).</a:t>
            </a:r>
            <a:endParaRPr lang="en-US" sz="3400" b="1" dirty="0">
              <a:solidFill>
                <a:srgbClr val="FFFFCC"/>
              </a:solidFill>
              <a:effectLst/>
              <a:ea typeface="Times New Roman" panose="02020603050405020304" pitchFamily="18" charset="0"/>
            </a:endParaRPr>
          </a:p>
          <a:p>
            <a:pPr marL="690563" marR="0" indent="-690563">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MS Gothic" panose="020B0609070205080204" pitchFamily="49" charset="-128"/>
              </a:rPr>
              <a:t>(e)	I will give you innumerable descendants (13:16; 15:5; 22:17; 26:24; 28:14; 35:11).</a:t>
            </a:r>
            <a:endParaRPr lang="en-US" sz="3400" b="1" dirty="0">
              <a:solidFill>
                <a:srgbClr val="FFFFCC"/>
              </a:solidFill>
              <a:effectLst/>
              <a:ea typeface="Times New Roman" panose="02020603050405020304" pitchFamily="18" charset="0"/>
            </a:endParaRPr>
          </a:p>
          <a:p>
            <a:pPr marL="690563" marR="0" indent="-690563">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MS Gothic" panose="020B0609070205080204" pitchFamily="49" charset="-128"/>
              </a:rPr>
              <a:t>(f)	I will be your God and the God of your descendants (17:7; 26:24; 28:13; 46: 3–4).</a:t>
            </a:r>
            <a:endParaRPr lang="en-US" sz="3400" b="1" dirty="0">
              <a:solidFill>
                <a:srgbClr val="FFFFCC"/>
              </a:solidFill>
              <a:effectLst/>
              <a:ea typeface="Times New Roman" panose="02020603050405020304" pitchFamily="18" charset="0"/>
            </a:endParaRPr>
          </a:p>
          <a:p>
            <a:pPr marL="690563" marR="0" indent="-690563">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MS Gothic" panose="020B0609070205080204" pitchFamily="49" charset="-128"/>
              </a:rPr>
              <a:t>(g)	I will be with you (26:3, 24; 28:14; 46:4).</a:t>
            </a:r>
            <a:endParaRPr lang="en-US" sz="3400" b="1" dirty="0">
              <a:solidFill>
                <a:srgbClr val="FFFFCC"/>
              </a:solidFill>
              <a:effectLst/>
              <a:ea typeface="Times New Roman" panose="02020603050405020304" pitchFamily="18" charset="0"/>
            </a:endParaRPr>
          </a:p>
          <a:p>
            <a:pPr marL="0" marR="0" indent="0">
              <a:lnSpc>
                <a:spcPct val="100000"/>
              </a:lnSpc>
              <a:spcBef>
                <a:spcPts val="0"/>
              </a:spcBef>
              <a:spcAft>
                <a:spcPts val="1800"/>
              </a:spcAft>
              <a:buNone/>
              <a:tabLst>
                <a:tab pos="228600" algn="l"/>
                <a:tab pos="457200" algn="l"/>
                <a:tab pos="685800" algn="l"/>
                <a:tab pos="914400" algn="l"/>
                <a:tab pos="1143000" algn="l"/>
                <a:tab pos="1371600" algn="l"/>
                <a:tab pos="1600200" algn="l"/>
                <a:tab pos="1828800" algn="l"/>
              </a:tabLst>
            </a:pPr>
            <a:endParaRPr lang="en-US" sz="3400" b="1" dirty="0">
              <a:solidFill>
                <a:srgbClr val="FFFFCC"/>
              </a:solidFill>
              <a:ea typeface="MS Gothic" panose="020B0609070205080204" pitchFamily="49" charset="-128"/>
            </a:endParaRPr>
          </a:p>
          <a:p>
            <a:pPr marL="0" marR="0" indent="0">
              <a:lnSpc>
                <a:spcPct val="100000"/>
              </a:lnSpc>
              <a:spcBef>
                <a:spcPts val="0"/>
              </a:spcBef>
              <a:spcAft>
                <a:spcPts val="1800"/>
              </a:spcAft>
              <a:buNone/>
              <a:tabLst>
                <a:tab pos="228600" algn="l"/>
                <a:tab pos="457200" algn="l"/>
                <a:tab pos="685800" algn="l"/>
                <a:tab pos="914400" algn="l"/>
                <a:tab pos="1143000" algn="l"/>
                <a:tab pos="1371600" algn="l"/>
                <a:tab pos="1600200" algn="l"/>
                <a:tab pos="1828800" algn="l"/>
              </a:tabLst>
            </a:pPr>
            <a:endParaRPr lang="en-US" sz="3400" b="1" dirty="0">
              <a:solidFill>
                <a:srgbClr val="FFFFCC"/>
              </a:solidFill>
              <a:effectLst/>
              <a:ea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3891453284"/>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5E85AB-B376-6F33-0FE0-E672C325AD01}"/>
              </a:ext>
            </a:extLst>
          </p:cNvPr>
          <p:cNvSpPr>
            <a:spLocks noGrp="1"/>
          </p:cNvSpPr>
          <p:nvPr>
            <p:ph type="title"/>
          </p:nvPr>
        </p:nvSpPr>
        <p:spPr>
          <a:xfrm>
            <a:off x="430306" y="365126"/>
            <a:ext cx="10923494" cy="845110"/>
          </a:xfrm>
        </p:spPr>
        <p:txBody>
          <a:bodyPr>
            <a:normAutofit/>
          </a:bodyPr>
          <a:lstStyle/>
          <a:p>
            <a:pPr defTabSz="690563"/>
            <a:r>
              <a:rPr lang="en-US" sz="3600" b="1" dirty="0">
                <a:solidFill>
                  <a:srgbClr val="FFFFCC"/>
                </a:solidFill>
                <a:effectLst/>
                <a:latin typeface="Calibri" panose="020F0502020204030204" pitchFamily="34" charset="0"/>
                <a:ea typeface="MS Gothic" panose="020B0609070205080204" pitchFamily="49" charset="-128"/>
              </a:rPr>
              <a:t>(2)	The Required Response from the Human Vassals</a:t>
            </a:r>
            <a:endParaRPr lang="en-US" sz="3600" b="1" dirty="0"/>
          </a:p>
        </p:txBody>
      </p:sp>
      <p:sp>
        <p:nvSpPr>
          <p:cNvPr id="3" name="Content Placeholder 2">
            <a:extLst>
              <a:ext uri="{FF2B5EF4-FFF2-40B4-BE49-F238E27FC236}">
                <a16:creationId xmlns:a16="http://schemas.microsoft.com/office/drawing/2014/main" id="{37F9CFD6-88C6-53FC-89E3-0B90016FACE8}"/>
              </a:ext>
            </a:extLst>
          </p:cNvPr>
          <p:cNvSpPr>
            <a:spLocks noGrp="1"/>
          </p:cNvSpPr>
          <p:nvPr>
            <p:ph idx="1"/>
          </p:nvPr>
        </p:nvSpPr>
        <p:spPr>
          <a:xfrm>
            <a:off x="493059" y="1120588"/>
            <a:ext cx="10860741" cy="5056375"/>
          </a:xfrm>
        </p:spPr>
        <p:txBody>
          <a:bodyPr>
            <a:noAutofit/>
          </a:bodyPr>
          <a:lstStyle/>
          <a:p>
            <a:pPr marL="685800" marR="0" indent="0">
              <a:lnSpc>
                <a:spcPct val="100000"/>
              </a:lnSpc>
              <a:spcBef>
                <a:spcPts val="0"/>
              </a:spcBef>
              <a:spcAft>
                <a:spcPts val="18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MS Gothic" panose="020B0609070205080204" pitchFamily="49" charset="-128"/>
              </a:rPr>
              <a:t>Although no behavior or action can qualify a human being to merit the favor of God in being named a covenant partner, acceptance of the privilege and the responsibilities that come with the covenant must be demonstrated in specific responses clearly spelled out.</a:t>
            </a:r>
            <a:endParaRPr lang="en-US" sz="3400" b="1" dirty="0">
              <a:solidFill>
                <a:srgbClr val="FFFFCC"/>
              </a:solidFill>
              <a:effectLst/>
              <a:ea typeface="Times New Roman" panose="02020603050405020304" pitchFamily="18" charset="0"/>
            </a:endParaRPr>
          </a:p>
          <a:p>
            <a:pPr marL="685800" marR="0" indent="0">
              <a:lnSpc>
                <a:spcPct val="100000"/>
              </a:lnSpc>
              <a:spcBef>
                <a:spcPts val="0"/>
              </a:spcBef>
              <a:spcAft>
                <a:spcPts val="1800"/>
              </a:spcAft>
              <a:buNone/>
              <a:tabLst>
                <a:tab pos="228600" algn="l"/>
                <a:tab pos="457200" algn="l"/>
                <a:tab pos="800100" algn="l"/>
                <a:tab pos="914400" algn="l"/>
                <a:tab pos="1143000" algn="l"/>
                <a:tab pos="1371600" algn="l"/>
                <a:tab pos="1600200" algn="l"/>
                <a:tab pos="1828800" algn="l"/>
              </a:tabLst>
            </a:pPr>
            <a:r>
              <a:rPr lang="en-US" sz="3400" b="1" dirty="0">
                <a:solidFill>
                  <a:srgbClr val="FFFFCC"/>
                </a:solidFill>
                <a:effectLst/>
                <a:ea typeface="MS Gothic" panose="020B0609070205080204" pitchFamily="49" charset="-128"/>
              </a:rPr>
              <a:t>(a)	Faith (15:6)</a:t>
            </a:r>
            <a:endParaRPr lang="en-US" sz="3400" b="1" dirty="0">
              <a:solidFill>
                <a:srgbClr val="FFFFCC"/>
              </a:solidFill>
              <a:effectLst/>
              <a:ea typeface="Times New Roman" panose="02020603050405020304" pitchFamily="18" charset="0"/>
            </a:endParaRPr>
          </a:p>
          <a:p>
            <a:pPr marL="914400" marR="0" indent="0">
              <a:lnSpc>
                <a:spcPct val="100000"/>
              </a:lnSpc>
              <a:spcBef>
                <a:spcPts val="0"/>
              </a:spcBef>
              <a:spcAft>
                <a:spcPts val="1800"/>
              </a:spcAft>
              <a:buNone/>
              <a:tabLst>
                <a:tab pos="228600" algn="l"/>
                <a:tab pos="457200" algn="l"/>
                <a:tab pos="627063" algn="l"/>
                <a:tab pos="800100" algn="l"/>
                <a:tab pos="1143000" algn="l"/>
                <a:tab pos="1371600" algn="l"/>
                <a:tab pos="1600200" algn="l"/>
                <a:tab pos="1828800" algn="l"/>
              </a:tabLst>
            </a:pPr>
            <a:r>
              <a:rPr lang="en-US" sz="3400" b="1" dirty="0">
                <a:solidFill>
                  <a:srgbClr val="FFFFCC"/>
                </a:solidFill>
                <a:effectLst/>
                <a:ea typeface="MS Gothic" panose="020B0609070205080204" pitchFamily="49" charset="-128"/>
              </a:rPr>
              <a:t>The word </a:t>
            </a:r>
            <a:r>
              <a:rPr lang="en-US" sz="3400" b="1" i="1" dirty="0" err="1">
                <a:solidFill>
                  <a:srgbClr val="FFFFCC"/>
                </a:solidFill>
                <a:effectLst/>
                <a:ea typeface="MS Gothic" panose="020B0609070205080204" pitchFamily="49" charset="-128"/>
              </a:rPr>
              <a:t>heʾĕmîn</a:t>
            </a:r>
            <a:r>
              <a:rPr lang="en-US" sz="3400" b="1" dirty="0">
                <a:solidFill>
                  <a:srgbClr val="FFFFCC"/>
                </a:solidFill>
                <a:effectLst/>
                <a:ea typeface="MS Gothic" panose="020B0609070205080204" pitchFamily="49" charset="-128"/>
              </a:rPr>
              <a:t> means “to put one’s full confidence in something/ someone,” in this case in God, specifically that he would keep his word to him.</a:t>
            </a:r>
            <a:endParaRPr lang="en-US" sz="34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2757666625"/>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1C4793-7AAC-0DB9-1AD5-6012C65282E2}"/>
              </a:ext>
            </a:extLst>
          </p:cNvPr>
          <p:cNvSpPr>
            <a:spLocks noGrp="1"/>
          </p:cNvSpPr>
          <p:nvPr>
            <p:ph type="title"/>
          </p:nvPr>
        </p:nvSpPr>
        <p:spPr/>
        <p:txBody>
          <a:bodyPr/>
          <a:lstStyle/>
          <a:p>
            <a:endParaRPr lang="en-US"/>
          </a:p>
        </p:txBody>
      </p:sp>
      <p:pic>
        <p:nvPicPr>
          <p:cNvPr id="5" name="Content Placeholder 4" descr="A diagram of the infidelity&#10;&#10;Description automatically generated with low confidence">
            <a:extLst>
              <a:ext uri="{FF2B5EF4-FFF2-40B4-BE49-F238E27FC236}">
                <a16:creationId xmlns:a16="http://schemas.microsoft.com/office/drawing/2014/main" id="{FE71E8D0-8A57-D54D-76BF-8AD722471E5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365125"/>
            <a:ext cx="10515600" cy="6223284"/>
          </a:xfrm>
        </p:spPr>
      </p:pic>
    </p:spTree>
    <p:extLst>
      <p:ext uri="{BB962C8B-B14F-4D97-AF65-F5344CB8AC3E}">
        <p14:creationId xmlns:p14="http://schemas.microsoft.com/office/powerpoint/2010/main" val="2530365507"/>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7F9CFD6-88C6-53FC-89E3-0B90016FACE8}"/>
              </a:ext>
            </a:extLst>
          </p:cNvPr>
          <p:cNvSpPr>
            <a:spLocks noGrp="1"/>
          </p:cNvSpPr>
          <p:nvPr>
            <p:ph idx="1"/>
          </p:nvPr>
        </p:nvSpPr>
        <p:spPr>
          <a:xfrm>
            <a:off x="493059" y="233082"/>
            <a:ext cx="11205882" cy="5943881"/>
          </a:xfrm>
        </p:spPr>
        <p:txBody>
          <a:bodyPr>
            <a:noAutofit/>
          </a:bodyPr>
          <a:lstStyle/>
          <a:p>
            <a:pPr marL="914400" marR="0" indent="-569913">
              <a:lnSpc>
                <a:spcPct val="100000"/>
              </a:lnSpc>
              <a:spcBef>
                <a:spcPts val="0"/>
              </a:spcBef>
              <a:spcAft>
                <a:spcPts val="1200"/>
              </a:spcAft>
              <a:buNone/>
              <a:tabLst>
                <a:tab pos="228600" algn="l"/>
                <a:tab pos="457200" algn="l"/>
                <a:tab pos="800100" algn="l"/>
                <a:tab pos="914400" algn="l"/>
                <a:tab pos="1030288"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rPr>
              <a:t>(b)	Obedience to the Call and Command of God (12:1, 4; 22:1)</a:t>
            </a:r>
            <a:endParaRPr lang="en-US" sz="3400" b="1" dirty="0">
              <a:solidFill>
                <a:srgbClr val="FFFFCC"/>
              </a:solidFill>
              <a:effectLst/>
              <a:latin typeface="Courier New" panose="02070309020205020404" pitchFamily="49" charset="0"/>
              <a:ea typeface="Times New Roman" panose="02020603050405020304" pitchFamily="18" charset="0"/>
            </a:endParaRPr>
          </a:p>
          <a:p>
            <a:pPr marL="914400" marR="0" indent="-569913">
              <a:lnSpc>
                <a:spcPct val="100000"/>
              </a:lnSpc>
              <a:spcBef>
                <a:spcPts val="0"/>
              </a:spcBef>
              <a:spcAft>
                <a:spcPts val="1200"/>
              </a:spcAft>
              <a:buNone/>
              <a:tabLst>
                <a:tab pos="228600" algn="l"/>
                <a:tab pos="457200" algn="l"/>
                <a:tab pos="800100" algn="l"/>
                <a:tab pos="914400" algn="l"/>
                <a:tab pos="1030288"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rPr>
              <a:t>		Abraham demonstrated his obedience most dramatically in two contexts: his call, and his sacrifice of Isaac.</a:t>
            </a:r>
            <a:endParaRPr lang="en-US" sz="3400" b="1" dirty="0">
              <a:solidFill>
                <a:srgbClr val="FFFFCC"/>
              </a:solidFill>
              <a:effectLst/>
              <a:latin typeface="Courier New" panose="02070309020205020404" pitchFamily="49" charset="0"/>
              <a:ea typeface="Times New Roman" panose="02020603050405020304" pitchFamily="18" charset="0"/>
            </a:endParaRPr>
          </a:p>
          <a:p>
            <a:pPr marL="914400" marR="0" indent="-569913">
              <a:lnSpc>
                <a:spcPct val="100000"/>
              </a:lnSpc>
              <a:spcBef>
                <a:spcPts val="0"/>
              </a:spcBef>
              <a:spcAft>
                <a:spcPts val="1200"/>
              </a:spcAft>
              <a:buNone/>
              <a:tabLst>
                <a:tab pos="228600" algn="l"/>
                <a:tab pos="457200" algn="l"/>
                <a:tab pos="800100" algn="l"/>
                <a:tab pos="914400" algn="l"/>
                <a:tab pos="1030288"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rPr>
              <a:t>(c)		Entrance into the Presence of God (17:1) </a:t>
            </a:r>
            <a:endParaRPr lang="en-US" sz="3400" b="1" dirty="0">
              <a:solidFill>
                <a:srgbClr val="FFFFCC"/>
              </a:solidFill>
              <a:effectLst/>
              <a:latin typeface="Courier New" panose="02070309020205020404" pitchFamily="49" charset="0"/>
              <a:ea typeface="Times New Roman" panose="02020603050405020304" pitchFamily="18" charset="0"/>
            </a:endParaRPr>
          </a:p>
          <a:p>
            <a:pPr marL="914400" marR="0" indent="-569913">
              <a:lnSpc>
                <a:spcPct val="100000"/>
              </a:lnSpc>
              <a:spcBef>
                <a:spcPts val="0"/>
              </a:spcBef>
              <a:spcAft>
                <a:spcPts val="1200"/>
              </a:spcAft>
              <a:buNone/>
              <a:tabLst>
                <a:tab pos="228600" algn="l"/>
                <a:tab pos="457200" algn="l"/>
                <a:tab pos="914400" algn="l"/>
                <a:tab pos="1030288"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rPr>
              <a:t>		The expression “to walk before God” has a different sense than “to walk with God” (cf. Enoch, 5:21–24; Noah, 6:9). </a:t>
            </a:r>
            <a:endParaRPr lang="en-US" sz="3400" b="1" dirty="0">
              <a:solidFill>
                <a:srgbClr val="FFFFCC"/>
              </a:solidFill>
              <a:latin typeface="Calibri" panose="020F0502020204030204" pitchFamily="34" charset="0"/>
              <a:ea typeface="MS Gothic" panose="020B0609070205080204" pitchFamily="49" charset="-128"/>
            </a:endParaRPr>
          </a:p>
          <a:p>
            <a:pPr marL="914400" marR="0" indent="-569913">
              <a:lnSpc>
                <a:spcPct val="100000"/>
              </a:lnSpc>
              <a:spcBef>
                <a:spcPts val="0"/>
              </a:spcBef>
              <a:spcAft>
                <a:spcPts val="1200"/>
              </a:spcAft>
              <a:buNone/>
              <a:tabLst>
                <a:tab pos="228600" algn="l"/>
                <a:tab pos="457200" algn="l"/>
                <a:tab pos="914400" algn="l"/>
                <a:tab pos="1030288" algn="l"/>
                <a:tab pos="1371600" algn="l"/>
                <a:tab pos="1600200" algn="l"/>
                <a:tab pos="1828800" algn="l"/>
              </a:tabLst>
            </a:pPr>
            <a:r>
              <a:rPr lang="en-US" sz="3400" b="1" dirty="0">
                <a:solidFill>
                  <a:srgbClr val="FFFFCC"/>
                </a:solidFill>
                <a:effectLst/>
                <a:latin typeface="Calibri" panose="020F0502020204030204" pitchFamily="34" charset="0"/>
                <a:ea typeface="MS Gothic" panose="020B0609070205080204" pitchFamily="49" charset="-128"/>
              </a:rPr>
              <a:t>		This was an official invitation/commission of Abraham authorizing him to enter God’s presence and then to leave as his representative. </a:t>
            </a:r>
          </a:p>
        </p:txBody>
      </p:sp>
    </p:spTree>
    <p:extLst>
      <p:ext uri="{BB962C8B-B14F-4D97-AF65-F5344CB8AC3E}">
        <p14:creationId xmlns:p14="http://schemas.microsoft.com/office/powerpoint/2010/main" val="24619390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22B3C5-5A7D-DF60-397C-BEE83F55456C}"/>
              </a:ext>
            </a:extLst>
          </p:cNvPr>
          <p:cNvSpPr>
            <a:spLocks noGrp="1"/>
          </p:cNvSpPr>
          <p:nvPr>
            <p:ph type="title"/>
          </p:nvPr>
        </p:nvSpPr>
        <p:spPr>
          <a:xfrm>
            <a:off x="371474" y="327025"/>
            <a:ext cx="11544301" cy="1325563"/>
          </a:xfrm>
        </p:spPr>
        <p:txBody>
          <a:bodyPr>
            <a:normAutofit/>
          </a:bodyPr>
          <a:lstStyle/>
          <a:p>
            <a:pPr>
              <a:tabLst>
                <a:tab pos="685800" algn="l"/>
              </a:tabLst>
            </a:pPr>
            <a:r>
              <a:rPr lang="en-US" sz="3600" b="1" dirty="0">
                <a:solidFill>
                  <a:srgbClr val="FFFFCC"/>
                </a:solidFill>
                <a:latin typeface="+mn-lt"/>
              </a:rPr>
              <a:t>b.	Six Mythconceptions concerning the First Testament</a:t>
            </a:r>
          </a:p>
        </p:txBody>
      </p:sp>
      <p:sp>
        <p:nvSpPr>
          <p:cNvPr id="3" name="Content Placeholder 2">
            <a:extLst>
              <a:ext uri="{FF2B5EF4-FFF2-40B4-BE49-F238E27FC236}">
                <a16:creationId xmlns:a16="http://schemas.microsoft.com/office/drawing/2014/main" id="{35D0E5A5-D95F-3778-F775-9428EBA674FA}"/>
              </a:ext>
            </a:extLst>
          </p:cNvPr>
          <p:cNvSpPr>
            <a:spLocks noGrp="1"/>
          </p:cNvSpPr>
          <p:nvPr>
            <p:ph idx="1"/>
          </p:nvPr>
        </p:nvSpPr>
        <p:spPr>
          <a:xfrm>
            <a:off x="838200" y="1428750"/>
            <a:ext cx="10991850" cy="5102225"/>
          </a:xfrm>
        </p:spPr>
        <p:txBody>
          <a:bodyPr>
            <a:normAutofit fontScale="92500" lnSpcReduction="10000"/>
          </a:bodyPr>
          <a:lstStyle/>
          <a:p>
            <a:pPr marL="233363" indent="0">
              <a:lnSpc>
                <a:spcPct val="110000"/>
              </a:lnSpc>
              <a:spcBef>
                <a:spcPts val="0"/>
              </a:spcBef>
              <a:spcAft>
                <a:spcPts val="1200"/>
              </a:spcAft>
              <a:buNone/>
              <a:tabLst>
                <a:tab pos="640080" algn="l"/>
              </a:tabLst>
            </a:pPr>
            <a:r>
              <a:rPr lang="en-US" sz="3600" b="1" dirty="0">
                <a:solidFill>
                  <a:srgbClr val="FFFFCC"/>
                </a:solidFill>
                <a:ea typeface="Source Sans Pro Black" panose="020B0803030403020204" pitchFamily="34" charset="0"/>
              </a:rPr>
              <a:t>(6)	The Dogmatic Theological Mythconception</a:t>
            </a:r>
          </a:p>
          <a:p>
            <a:pPr marL="971550" marR="0" indent="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Calibri" panose="020F0502020204030204" pitchFamily="34" charset="0"/>
                <a:cs typeface="Calibri" panose="020F0502020204030204" pitchFamily="34" charset="0"/>
              </a:rPr>
              <a:t>Dogmatic and ideological prejudices prevent us from seeing the value, let alone experiencing the life-giving quality of the First Testament.</a:t>
            </a:r>
            <a:endParaRPr lang="en-US" sz="3600" b="1" dirty="0">
              <a:solidFill>
                <a:srgbClr val="FFFFCC"/>
              </a:solidFill>
              <a:effectLst/>
              <a:ea typeface="Calibri" panose="020F0502020204030204" pitchFamily="34" charset="0"/>
              <a:cs typeface="Arial" panose="020B0604020202020204" pitchFamily="34" charset="0"/>
            </a:endParaRPr>
          </a:p>
          <a:p>
            <a:pPr marL="685800" marR="0" indent="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Calibri" panose="020F0502020204030204" pitchFamily="34" charset="0"/>
                <a:cs typeface="Calibri" panose="020F0502020204030204" pitchFamily="34" charset="0"/>
              </a:rPr>
              <a:t>	a.	Heretical Marcionism</a:t>
            </a:r>
            <a:endParaRPr lang="en-US" sz="3600" b="1" dirty="0">
              <a:solidFill>
                <a:srgbClr val="FFFFCC"/>
              </a:solidFill>
              <a:effectLst/>
              <a:ea typeface="Calibri" panose="020F0502020204030204" pitchFamily="34" charset="0"/>
              <a:cs typeface="Arial" panose="020B0604020202020204" pitchFamily="34" charset="0"/>
            </a:endParaRPr>
          </a:p>
          <a:p>
            <a:pPr marL="685800" marR="0" indent="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Calibri" panose="020F0502020204030204" pitchFamily="34" charset="0"/>
                <a:cs typeface="Calibri" panose="020F0502020204030204" pitchFamily="34" charset="0"/>
              </a:rPr>
              <a:t>	b.	Neo-Lutheranism</a:t>
            </a:r>
            <a:endParaRPr lang="en-US" sz="3600" b="1" dirty="0">
              <a:solidFill>
                <a:srgbClr val="FFFFCC"/>
              </a:solidFill>
              <a:effectLst/>
              <a:ea typeface="Calibri" panose="020F0502020204030204" pitchFamily="34" charset="0"/>
              <a:cs typeface="Arial" panose="020B0604020202020204" pitchFamily="34" charset="0"/>
            </a:endParaRPr>
          </a:p>
          <a:p>
            <a:pPr marL="685800" marR="0" indent="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Calibri" panose="020F0502020204030204" pitchFamily="34" charset="0"/>
                <a:cs typeface="Calibri" panose="020F0502020204030204" pitchFamily="34" charset="0"/>
              </a:rPr>
              <a:t>	c.	Extreme Dispensationalism</a:t>
            </a:r>
            <a:endParaRPr lang="en-US" sz="3600" b="1" dirty="0">
              <a:solidFill>
                <a:srgbClr val="FFFFCC"/>
              </a:solidFill>
              <a:effectLst/>
              <a:ea typeface="Calibri" panose="020F0502020204030204" pitchFamily="34" charset="0"/>
              <a:cs typeface="Arial" panose="020B0604020202020204" pitchFamily="34" charset="0"/>
            </a:endParaRPr>
          </a:p>
          <a:p>
            <a:pPr marL="685800" marR="0" indent="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Calibri" panose="020F0502020204030204" pitchFamily="34" charset="0"/>
                <a:cs typeface="Calibri" panose="020F0502020204030204" pitchFamily="34" charset="0"/>
              </a:rPr>
              <a:t>	d.	Extreme Anabaptism</a:t>
            </a:r>
            <a:endParaRPr lang="en-US" sz="3600" b="1" dirty="0">
              <a:solidFill>
                <a:srgbClr val="FFFFCC"/>
              </a:solidFill>
              <a:ea typeface="Source Sans Pro Black" panose="020B0803030403020204" pitchFamily="34" charset="0"/>
            </a:endParaRPr>
          </a:p>
          <a:p>
            <a:pPr marL="0" indent="0">
              <a:buNone/>
            </a:pPr>
            <a:endParaRPr lang="en-US" dirty="0"/>
          </a:p>
        </p:txBody>
      </p:sp>
    </p:spTree>
    <p:extLst>
      <p:ext uri="{BB962C8B-B14F-4D97-AF65-F5344CB8AC3E}">
        <p14:creationId xmlns:p14="http://schemas.microsoft.com/office/powerpoint/2010/main" val="397310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7F9CFD6-88C6-53FC-89E3-0B90016FACE8}"/>
              </a:ext>
            </a:extLst>
          </p:cNvPr>
          <p:cNvSpPr>
            <a:spLocks noGrp="1"/>
          </p:cNvSpPr>
          <p:nvPr>
            <p:ph idx="1"/>
          </p:nvPr>
        </p:nvSpPr>
        <p:spPr>
          <a:xfrm>
            <a:off x="188259" y="179294"/>
            <a:ext cx="11546541" cy="6526306"/>
          </a:xfrm>
        </p:spPr>
        <p:txBody>
          <a:bodyPr>
            <a:normAutofit fontScale="92500" lnSpcReduction="10000"/>
          </a:bodyPr>
          <a:lstStyle/>
          <a:p>
            <a:pPr marL="798513" marR="0" indent="-565150">
              <a:lnSpc>
                <a:spcPct val="110000"/>
              </a:lnSpc>
              <a:spcBef>
                <a:spcPts val="0"/>
              </a:spcBef>
              <a:spcAft>
                <a:spcPts val="1200"/>
              </a:spcAft>
              <a:buNone/>
              <a:tabLst>
                <a:tab pos="457200" algn="l"/>
                <a:tab pos="800100" algn="l"/>
                <a:tab pos="914400" algn="l"/>
                <a:tab pos="1143000" algn="l"/>
                <a:tab pos="1371600" algn="l"/>
                <a:tab pos="1600200" algn="l"/>
                <a:tab pos="1828800" algn="l"/>
              </a:tabLst>
            </a:pPr>
            <a:r>
              <a:rPr lang="en-US" sz="3400" b="1" dirty="0">
                <a:solidFill>
                  <a:srgbClr val="FFFFCC"/>
                </a:solidFill>
                <a:effectLst/>
                <a:ea typeface="MS Gothic" panose="020B0609070205080204" pitchFamily="49" charset="-128"/>
              </a:rPr>
              <a:t>		Abraham functioned in this way in his intercession for Sodom and Gomorrah in 18:22–23 and his prophetic intercession for Abimelech in 20:7. </a:t>
            </a:r>
          </a:p>
          <a:p>
            <a:pPr marL="798513" marR="0" indent="-565150">
              <a:lnSpc>
                <a:spcPct val="110000"/>
              </a:lnSpc>
              <a:spcBef>
                <a:spcPts val="0"/>
              </a:spcBef>
              <a:spcAft>
                <a:spcPts val="1200"/>
              </a:spcAft>
              <a:buNone/>
              <a:tabLst>
                <a:tab pos="457200" algn="l"/>
                <a:tab pos="800100" algn="l"/>
                <a:tab pos="914400" algn="l"/>
                <a:tab pos="1143000" algn="l"/>
                <a:tab pos="1371600" algn="l"/>
                <a:tab pos="1600200" algn="l"/>
                <a:tab pos="1828800" algn="l"/>
              </a:tabLst>
            </a:pPr>
            <a:r>
              <a:rPr lang="en-US" sz="3400" b="1" dirty="0">
                <a:solidFill>
                  <a:srgbClr val="FFFFCC"/>
                </a:solidFill>
                <a:effectLst/>
                <a:ea typeface="MS Gothic" panose="020B0609070205080204" pitchFamily="49" charset="-128"/>
              </a:rPr>
              <a:t>(d)	Circumcision (17:9–14, 22–27)</a:t>
            </a:r>
            <a:endParaRPr lang="en-US" sz="3400" b="1" dirty="0">
              <a:solidFill>
                <a:srgbClr val="FFFFCC"/>
              </a:solidFill>
              <a:effectLst/>
              <a:ea typeface="Times New Roman" panose="02020603050405020304" pitchFamily="18" charset="0"/>
            </a:endParaRPr>
          </a:p>
          <a:p>
            <a:pPr marL="798513" marR="0" indent="-565150">
              <a:lnSpc>
                <a:spcPct val="110000"/>
              </a:lnSpc>
              <a:spcBef>
                <a:spcPts val="0"/>
              </a:spcBef>
              <a:spcAft>
                <a:spcPts val="1200"/>
              </a:spcAft>
              <a:buNone/>
              <a:tabLst>
                <a:tab pos="457200" algn="l"/>
                <a:tab pos="800100" algn="l"/>
                <a:tab pos="914400" algn="l"/>
                <a:tab pos="1143000" algn="l"/>
                <a:tab pos="1371600" algn="l"/>
                <a:tab pos="1600200" algn="l"/>
                <a:tab pos="1828800" algn="l"/>
              </a:tabLst>
            </a:pPr>
            <a:r>
              <a:rPr lang="en-US" sz="3400" b="1" dirty="0">
                <a:solidFill>
                  <a:srgbClr val="FFFFCC"/>
                </a:solidFill>
                <a:effectLst/>
                <a:ea typeface="MS Gothic" panose="020B0609070205080204" pitchFamily="49" charset="-128"/>
              </a:rPr>
              <a:t>		Circumcision was widely practiced in the Ancient Near East, but in Israel it had a special significance, as a sign and seal of one’s acceptance of the covenant promises and obligations for oneself and one’s household.</a:t>
            </a:r>
            <a:endParaRPr lang="en-US" sz="3400" b="1" dirty="0">
              <a:solidFill>
                <a:srgbClr val="FFFFCC"/>
              </a:solidFill>
              <a:effectLst/>
              <a:ea typeface="Times New Roman" panose="02020603050405020304" pitchFamily="18" charset="0"/>
            </a:endParaRPr>
          </a:p>
          <a:p>
            <a:pPr marL="798513" marR="0" indent="-565150">
              <a:lnSpc>
                <a:spcPct val="110000"/>
              </a:lnSpc>
              <a:spcBef>
                <a:spcPts val="0"/>
              </a:spcBef>
              <a:spcAft>
                <a:spcPts val="1200"/>
              </a:spcAft>
              <a:buNone/>
              <a:tabLst>
                <a:tab pos="457200" algn="l"/>
                <a:tab pos="800100" algn="l"/>
                <a:tab pos="914400" algn="l"/>
                <a:tab pos="1143000" algn="l"/>
                <a:tab pos="1371600" algn="l"/>
                <a:tab pos="1600200" algn="l"/>
                <a:tab pos="1828800" algn="l"/>
              </a:tabLst>
            </a:pPr>
            <a:r>
              <a:rPr lang="en-US" sz="3400" b="1" dirty="0">
                <a:solidFill>
                  <a:srgbClr val="FFFFCC"/>
                </a:solidFill>
                <a:effectLst/>
                <a:ea typeface="MS Gothic" panose="020B0609070205080204" pitchFamily="49" charset="-128"/>
              </a:rPr>
              <a:t>(e)	A Blameless Life (17:1) </a:t>
            </a:r>
            <a:endParaRPr lang="en-US" sz="3400" b="1" dirty="0">
              <a:solidFill>
                <a:srgbClr val="FFFFCC"/>
              </a:solidFill>
              <a:effectLst/>
              <a:ea typeface="Times New Roman" panose="02020603050405020304" pitchFamily="18" charset="0"/>
            </a:endParaRPr>
          </a:p>
          <a:p>
            <a:pPr marL="798513" marR="0" indent="-565150">
              <a:lnSpc>
                <a:spcPct val="110000"/>
              </a:lnSpc>
              <a:spcBef>
                <a:spcPts val="0"/>
              </a:spcBef>
              <a:spcAft>
                <a:spcPts val="1200"/>
              </a:spcAft>
              <a:buNone/>
              <a:tabLst>
                <a:tab pos="457200" algn="l"/>
                <a:tab pos="800100" algn="l"/>
                <a:tab pos="914400" algn="l"/>
                <a:tab pos="1143000" algn="l"/>
                <a:tab pos="1371600" algn="l"/>
                <a:tab pos="1600200" algn="l"/>
                <a:tab pos="1828800" algn="l"/>
              </a:tabLst>
            </a:pPr>
            <a:r>
              <a:rPr lang="en-US" sz="3400" b="1" dirty="0">
                <a:solidFill>
                  <a:srgbClr val="FFFFCC"/>
                </a:solidFill>
                <a:effectLst/>
                <a:ea typeface="MS Gothic" panose="020B0609070205080204" pitchFamily="49" charset="-128"/>
              </a:rPr>
              <a:t>		As the stories of Abraham demonstrate, the word </a:t>
            </a:r>
            <a:r>
              <a:rPr lang="en-US" sz="3400" b="1" i="1" dirty="0" err="1">
                <a:solidFill>
                  <a:srgbClr val="FFFFCC"/>
                </a:solidFill>
                <a:effectLst/>
                <a:ea typeface="MS Gothic" panose="020B0609070205080204" pitchFamily="49" charset="-128"/>
              </a:rPr>
              <a:t>tāmîm</a:t>
            </a:r>
            <a:r>
              <a:rPr lang="en-US" sz="3400" b="1" dirty="0">
                <a:solidFill>
                  <a:srgbClr val="FFFFCC"/>
                </a:solidFill>
                <a:effectLst/>
                <a:ea typeface="MS Gothic" panose="020B0609070205080204" pitchFamily="49" charset="-128"/>
              </a:rPr>
              <a:t> does not mean sinless perfection, but having a heart that is totally devoted to God. See especially 26:5.</a:t>
            </a:r>
            <a:endParaRPr lang="en-US" sz="3400" b="1" dirty="0">
              <a:solidFill>
                <a:srgbClr val="FFFFCC"/>
              </a:solidFill>
              <a:effectLst/>
              <a:ea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4087857091"/>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C13FAF-4962-48C7-B416-0FEB5953F776}"/>
              </a:ext>
            </a:extLst>
          </p:cNvPr>
          <p:cNvSpPr>
            <a:spLocks noGrp="1"/>
          </p:cNvSpPr>
          <p:nvPr>
            <p:ph type="title"/>
          </p:nvPr>
        </p:nvSpPr>
        <p:spPr>
          <a:xfrm>
            <a:off x="306109" y="365125"/>
            <a:ext cx="2977021" cy="5844086"/>
          </a:xfrm>
        </p:spPr>
        <p:txBody>
          <a:bodyPr>
            <a:normAutofit/>
          </a:bodyPr>
          <a:lstStyle/>
          <a:p>
            <a:pPr defTabSz="548640"/>
            <a:r>
              <a:rPr lang="en-US" sz="3600" b="1" dirty="0">
                <a:solidFill>
                  <a:srgbClr val="FFFFCC"/>
                </a:solidFill>
                <a:latin typeface="+mn-lt"/>
              </a:rPr>
              <a:t>2. </a:t>
            </a:r>
            <a:r>
              <a:rPr lang="en-US" sz="3600" b="1" dirty="0">
                <a:solidFill>
                  <a:srgbClr val="FFFFCC"/>
                </a:solidFill>
                <a:effectLst/>
                <a:latin typeface="+mn-lt"/>
                <a:ea typeface="Times New Roman" panose="02020603050405020304" pitchFamily="18" charset="0"/>
              </a:rPr>
              <a:t> Abraham </a:t>
            </a:r>
            <a:br>
              <a:rPr lang="en-US" sz="3600" b="1" dirty="0">
                <a:solidFill>
                  <a:srgbClr val="FFFFCC"/>
                </a:solidFill>
                <a:effectLst/>
                <a:latin typeface="+mn-lt"/>
                <a:ea typeface="Times New Roman" panose="02020603050405020304" pitchFamily="18" charset="0"/>
              </a:rPr>
            </a:br>
            <a:r>
              <a:rPr lang="en-US" sz="3600" b="1" dirty="0">
                <a:solidFill>
                  <a:srgbClr val="FFFFCC"/>
                </a:solidFill>
                <a:effectLst/>
                <a:latin typeface="+mn-lt"/>
                <a:ea typeface="Times New Roman" panose="02020603050405020304" pitchFamily="18" charset="0"/>
              </a:rPr>
              <a:t>as a Model </a:t>
            </a:r>
            <a:br>
              <a:rPr lang="en-US" sz="3600" b="1" dirty="0">
                <a:solidFill>
                  <a:srgbClr val="FFFFCC"/>
                </a:solidFill>
                <a:effectLst/>
                <a:latin typeface="+mn-lt"/>
                <a:ea typeface="Times New Roman" panose="02020603050405020304" pitchFamily="18" charset="0"/>
              </a:rPr>
            </a:br>
            <a:r>
              <a:rPr lang="en-US" sz="3600" b="1" dirty="0">
                <a:solidFill>
                  <a:srgbClr val="FFFFCC"/>
                </a:solidFill>
                <a:effectLst/>
                <a:latin typeface="+mn-lt"/>
                <a:ea typeface="Times New Roman" panose="02020603050405020304" pitchFamily="18" charset="0"/>
              </a:rPr>
              <a:t>of Covenantal Righteousness as Defined in Deuteronomy 16:20?</a:t>
            </a:r>
            <a:br>
              <a:rPr lang="en-US" sz="3600" b="1" dirty="0">
                <a:solidFill>
                  <a:srgbClr val="FFFFCC"/>
                </a:solidFill>
                <a:effectLst/>
                <a:latin typeface="+mn-lt"/>
                <a:ea typeface="Times New Roman" panose="02020603050405020304" pitchFamily="18" charset="0"/>
              </a:rPr>
            </a:br>
            <a:br>
              <a:rPr lang="en-US" sz="3600" b="1" dirty="0">
                <a:solidFill>
                  <a:srgbClr val="FFFFCC"/>
                </a:solidFill>
                <a:effectLst/>
                <a:latin typeface="+mn-lt"/>
                <a:ea typeface="Times New Roman" panose="02020603050405020304" pitchFamily="18" charset="0"/>
              </a:rPr>
            </a:br>
            <a:r>
              <a:rPr lang="en-US" sz="3600" b="1" dirty="0">
                <a:solidFill>
                  <a:srgbClr val="FFFFCC"/>
                </a:solidFill>
                <a:effectLst/>
                <a:latin typeface="+mn-lt"/>
                <a:ea typeface="Times New Roman" panose="02020603050405020304" pitchFamily="18" charset="0"/>
              </a:rPr>
              <a:t>Really?</a:t>
            </a:r>
            <a:endParaRPr lang="en-US" sz="3600" dirty="0">
              <a:solidFill>
                <a:srgbClr val="FFFFCC"/>
              </a:solidFill>
            </a:endParaRPr>
          </a:p>
        </p:txBody>
      </p:sp>
      <p:pic>
        <p:nvPicPr>
          <p:cNvPr id="5" name="Content Placeholder 4" descr="Diagram&#10;&#10;Description automatically generated">
            <a:extLst>
              <a:ext uri="{FF2B5EF4-FFF2-40B4-BE49-F238E27FC236}">
                <a16:creationId xmlns:a16="http://schemas.microsoft.com/office/drawing/2014/main" id="{938CF578-006F-4FAC-9C2B-360A5D35B8D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309257" y="209006"/>
            <a:ext cx="8717452" cy="6435633"/>
          </a:xfrm>
        </p:spPr>
      </p:pic>
      <p:cxnSp>
        <p:nvCxnSpPr>
          <p:cNvPr id="4" name="Straight Arrow Connector 3">
            <a:extLst>
              <a:ext uri="{FF2B5EF4-FFF2-40B4-BE49-F238E27FC236}">
                <a16:creationId xmlns:a16="http://schemas.microsoft.com/office/drawing/2014/main" id="{7FAB48DA-1473-BD98-3D8D-A562CD970D5B}"/>
              </a:ext>
            </a:extLst>
          </p:cNvPr>
          <p:cNvCxnSpPr>
            <a:cxnSpLocks/>
          </p:cNvCxnSpPr>
          <p:nvPr/>
        </p:nvCxnSpPr>
        <p:spPr>
          <a:xfrm flipV="1">
            <a:off x="3592286" y="765810"/>
            <a:ext cx="7894864" cy="4935194"/>
          </a:xfrm>
          <a:prstGeom prst="straightConnector1">
            <a:avLst/>
          </a:prstGeom>
          <a:ln w="57150">
            <a:solidFill>
              <a:srgbClr val="FF0000"/>
            </a:solidFill>
            <a:prstDash val="sysDot"/>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4219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8C9943C-96FD-395F-F6FD-954E31470D95}"/>
              </a:ext>
            </a:extLst>
          </p:cNvPr>
          <p:cNvSpPr>
            <a:spLocks noGrp="1"/>
          </p:cNvSpPr>
          <p:nvPr>
            <p:ph idx="1"/>
          </p:nvPr>
        </p:nvSpPr>
        <p:spPr>
          <a:xfrm>
            <a:off x="510987" y="304800"/>
            <a:ext cx="11313459" cy="6347012"/>
          </a:xfrm>
        </p:spPr>
        <p:txBody>
          <a:bodyPr>
            <a:normAutofit fontScale="92500"/>
          </a:bodyPr>
          <a:lstStyle/>
          <a:p>
            <a:pPr marL="0" marR="0" indent="0">
              <a:lnSpc>
                <a:spcPct val="100000"/>
              </a:lnSpc>
              <a:spcBef>
                <a:spcPts val="0"/>
              </a:spcBef>
              <a:spcAft>
                <a:spcPts val="18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MS Gothic" panose="020B0609070205080204" pitchFamily="49" charset="-128"/>
              </a:rPr>
              <a:t>(3)		Further Observations on the Promise/Blessing/Covenant</a:t>
            </a:r>
            <a:endParaRPr lang="en-US" sz="3400" b="1" dirty="0">
              <a:solidFill>
                <a:srgbClr val="FFFFCC"/>
              </a:solidFill>
              <a:effectLst/>
              <a:ea typeface="Times New Roman" panose="02020603050405020304" pitchFamily="18" charset="0"/>
            </a:endParaRPr>
          </a:p>
          <a:p>
            <a:pPr marL="1255713" marR="0" indent="-565150">
              <a:lnSpc>
                <a:spcPct val="110000"/>
              </a:lnSpc>
              <a:spcBef>
                <a:spcPts val="0"/>
              </a:spcBef>
              <a:spcAft>
                <a:spcPts val="1800"/>
              </a:spcAft>
              <a:buNone/>
              <a:tabLst>
                <a:tab pos="228600" algn="l"/>
                <a:tab pos="457200" algn="l"/>
                <a:tab pos="1028700" algn="l"/>
                <a:tab pos="1143000" algn="l"/>
                <a:tab pos="1255713" algn="l"/>
                <a:tab pos="1371600" algn="l"/>
                <a:tab pos="1600200" algn="l"/>
                <a:tab pos="1828800" algn="l"/>
              </a:tabLst>
            </a:pPr>
            <a:r>
              <a:rPr lang="en-US" sz="3400" b="1" dirty="0">
                <a:solidFill>
                  <a:srgbClr val="FFFFCC"/>
                </a:solidFill>
                <a:effectLst/>
                <a:ea typeface="MS Gothic" panose="020B0609070205080204" pitchFamily="49" charset="-128"/>
              </a:rPr>
              <a:t>(a)		As a blessing the promise of numerous progeny links this covenant with the blessings pronounced upon Adam (1:26–30; 5:1–2) and Noah (9:1–7).</a:t>
            </a:r>
            <a:endParaRPr lang="en-US" sz="3400" b="1" dirty="0">
              <a:solidFill>
                <a:srgbClr val="FFFFCC"/>
              </a:solidFill>
              <a:effectLst/>
              <a:ea typeface="Times New Roman" panose="02020603050405020304" pitchFamily="18" charset="0"/>
            </a:endParaRPr>
          </a:p>
          <a:p>
            <a:pPr marL="1255713" marR="0" indent="-565150">
              <a:lnSpc>
                <a:spcPct val="110000"/>
              </a:lnSpc>
              <a:spcBef>
                <a:spcPts val="0"/>
              </a:spcBef>
              <a:spcAft>
                <a:spcPts val="1800"/>
              </a:spcAft>
              <a:buNone/>
              <a:tabLst>
                <a:tab pos="228600" algn="l"/>
                <a:tab pos="457200" algn="l"/>
                <a:tab pos="1028700" algn="l"/>
                <a:tab pos="1143000" algn="l"/>
                <a:tab pos="1255713" algn="l"/>
                <a:tab pos="1371600" algn="l"/>
                <a:tab pos="1600200" algn="l"/>
                <a:tab pos="1828800" algn="l"/>
              </a:tabLst>
            </a:pPr>
            <a:r>
              <a:rPr lang="en-US" sz="3400" b="1" dirty="0">
                <a:solidFill>
                  <a:srgbClr val="FFFFCC"/>
                </a:solidFill>
                <a:effectLst/>
                <a:ea typeface="MS Gothic" panose="020B0609070205080204" pitchFamily="49" charset="-128"/>
              </a:rPr>
              <a:t>(b)	By the covenant ritual (15:8–17) and the oath (22:16) God stakes his very life on his fidelity to his word.</a:t>
            </a:r>
            <a:endParaRPr lang="en-US" sz="3400" b="1" dirty="0">
              <a:solidFill>
                <a:srgbClr val="FFFFCC"/>
              </a:solidFill>
              <a:effectLst/>
              <a:ea typeface="Times New Roman" panose="02020603050405020304" pitchFamily="18" charset="0"/>
            </a:endParaRPr>
          </a:p>
          <a:p>
            <a:pPr marL="1255713" marR="0" indent="-565150">
              <a:lnSpc>
                <a:spcPct val="110000"/>
              </a:lnSpc>
              <a:spcBef>
                <a:spcPts val="0"/>
              </a:spcBef>
              <a:spcAft>
                <a:spcPts val="1800"/>
              </a:spcAft>
              <a:buNone/>
              <a:tabLst>
                <a:tab pos="228600" algn="l"/>
                <a:tab pos="457200" algn="l"/>
                <a:tab pos="1028700" algn="l"/>
                <a:tab pos="1143000" algn="l"/>
                <a:tab pos="1255713" algn="l"/>
                <a:tab pos="1371600" algn="l"/>
                <a:tab pos="1600200" algn="l"/>
                <a:tab pos="1828800" algn="l"/>
              </a:tabLst>
            </a:pPr>
            <a:r>
              <a:rPr lang="en-US" sz="3400" b="1" dirty="0">
                <a:solidFill>
                  <a:srgbClr val="FFFFCC"/>
                </a:solidFill>
                <a:effectLst/>
                <a:ea typeface="MS Gothic" panose="020B0609070205080204" pitchFamily="49" charset="-128"/>
              </a:rPr>
              <a:t>(c)		Like the Noachian covenant (9:8–16) the Abrahamic covenant is universal in its scope (12:3; 22:18; 26:4; 28:14). Abraham is called not for his own sake, but to be an agent of divine grace and blessing to a cursed world.</a:t>
            </a:r>
            <a:endParaRPr lang="en-US" sz="3400" b="1" dirty="0">
              <a:solidFill>
                <a:srgbClr val="FFFFCC"/>
              </a:solidFill>
              <a:effectLst/>
              <a:ea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711081995"/>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8C9943C-96FD-395F-F6FD-954E31470D95}"/>
              </a:ext>
            </a:extLst>
          </p:cNvPr>
          <p:cNvSpPr>
            <a:spLocks noGrp="1"/>
          </p:cNvSpPr>
          <p:nvPr>
            <p:ph idx="1"/>
          </p:nvPr>
        </p:nvSpPr>
        <p:spPr>
          <a:xfrm>
            <a:off x="510987" y="304800"/>
            <a:ext cx="11313459" cy="6347012"/>
          </a:xfrm>
        </p:spPr>
        <p:txBody>
          <a:bodyPr>
            <a:normAutofit/>
          </a:bodyPr>
          <a:lstStyle/>
          <a:p>
            <a:pPr marL="0" indent="0">
              <a:lnSpc>
                <a:spcPct val="100000"/>
              </a:lnSpc>
              <a:spcBef>
                <a:spcPts val="600"/>
              </a:spcBef>
              <a:spcAft>
                <a:spcPts val="1800"/>
              </a:spcAft>
              <a:buNone/>
            </a:pPr>
            <a:r>
              <a:rPr lang="en-US" sz="3400" b="1" dirty="0">
                <a:solidFill>
                  <a:srgbClr val="FFFFCC"/>
                </a:solidFill>
                <a:effectLst/>
                <a:ea typeface="MS Gothic" panose="020B0609070205080204" pitchFamily="49" charset="-128"/>
              </a:rPr>
              <a:t>Conclusion: The Promise/Blessing/Covenant/Oath is without question the focal point of the patriarchal narratives. </a:t>
            </a:r>
          </a:p>
          <a:p>
            <a:pPr marL="0" indent="0">
              <a:lnSpc>
                <a:spcPct val="100000"/>
              </a:lnSpc>
              <a:spcBef>
                <a:spcPts val="600"/>
              </a:spcBef>
              <a:spcAft>
                <a:spcPts val="1800"/>
              </a:spcAft>
              <a:buNone/>
            </a:pPr>
            <a:r>
              <a:rPr lang="en-US" sz="3400" b="1" dirty="0">
                <a:solidFill>
                  <a:srgbClr val="FFFFCC"/>
                </a:solidFill>
                <a:effectLst/>
                <a:ea typeface="MS Gothic" panose="020B0609070205080204" pitchFamily="49" charset="-128"/>
              </a:rPr>
              <a:t>Every episode in chapters 25–50 must be interpreted in its light. However, the significance of the issue goes far beyond the present book. </a:t>
            </a:r>
          </a:p>
          <a:p>
            <a:pPr marL="0" indent="0">
              <a:lnSpc>
                <a:spcPct val="100000"/>
              </a:lnSpc>
              <a:spcBef>
                <a:spcPts val="600"/>
              </a:spcBef>
              <a:spcAft>
                <a:spcPts val="1800"/>
              </a:spcAft>
              <a:buNone/>
            </a:pPr>
            <a:r>
              <a:rPr lang="en-US" sz="3400" b="1" dirty="0">
                <a:solidFill>
                  <a:srgbClr val="FFFFCC"/>
                </a:solidFill>
                <a:effectLst/>
                <a:ea typeface="MS Gothic" panose="020B0609070205080204" pitchFamily="49" charset="-128"/>
              </a:rPr>
              <a:t>The promise to the patriarchs serves as the foundation for Israel’s later Exodus from Egypt, the conquest of the land, the kingship of David, the Messiahship of Jesus, and ultimately the salvation of the world. </a:t>
            </a:r>
          </a:p>
          <a:p>
            <a:pPr marL="0" indent="0">
              <a:lnSpc>
                <a:spcPct val="100000"/>
              </a:lnSpc>
              <a:spcBef>
                <a:spcPts val="600"/>
              </a:spcBef>
              <a:spcAft>
                <a:spcPts val="1800"/>
              </a:spcAft>
              <a:buNone/>
            </a:pPr>
            <a:r>
              <a:rPr lang="en-US" sz="3400" b="1" dirty="0">
                <a:solidFill>
                  <a:srgbClr val="FFFFCC"/>
                </a:solidFill>
                <a:effectLst/>
                <a:ea typeface="MS Gothic" panose="020B0609070205080204" pitchFamily="49" charset="-128"/>
              </a:rPr>
              <a:t>In Abraham, all the nations of the earth are truly blessed.</a:t>
            </a:r>
            <a:endParaRPr lang="en-US" sz="34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1150835475"/>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95EF6-4F2E-D1BA-14BB-3E44351A6EA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6CA4D152-CA14-618B-A846-6BE1FC4E3A09}"/>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3393883268"/>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E43C1650-0627-4725-BB66-4D6BFBFA3273}"/>
              </a:ext>
            </a:extLst>
          </p:cNvPr>
          <p:cNvSpPr>
            <a:spLocks noGrp="1"/>
          </p:cNvSpPr>
          <p:nvPr>
            <p:ph idx="1"/>
          </p:nvPr>
        </p:nvSpPr>
        <p:spPr/>
        <p:txBody>
          <a:bodyPr/>
          <a:lstStyle/>
          <a:p>
            <a:endParaRPr lang="en-US"/>
          </a:p>
        </p:txBody>
      </p:sp>
      <p:pic>
        <p:nvPicPr>
          <p:cNvPr id="6" name="Picture 5">
            <a:extLst>
              <a:ext uri="{FF2B5EF4-FFF2-40B4-BE49-F238E27FC236}">
                <a16:creationId xmlns:a16="http://schemas.microsoft.com/office/drawing/2014/main" id="{A38B2D29-32FA-4061-B034-67A2C17C3D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413" y="327025"/>
            <a:ext cx="11465858" cy="6356351"/>
          </a:xfrm>
          <a:prstGeom prst="rect">
            <a:avLst/>
          </a:prstGeom>
        </p:spPr>
      </p:pic>
      <p:sp>
        <p:nvSpPr>
          <p:cNvPr id="7" name="TextBox 6">
            <a:extLst>
              <a:ext uri="{FF2B5EF4-FFF2-40B4-BE49-F238E27FC236}">
                <a16:creationId xmlns:a16="http://schemas.microsoft.com/office/drawing/2014/main" id="{6BDC54B5-3296-4B7D-A569-7190A1643D1C}"/>
              </a:ext>
            </a:extLst>
          </p:cNvPr>
          <p:cNvSpPr txBox="1"/>
          <p:nvPr/>
        </p:nvSpPr>
        <p:spPr>
          <a:xfrm>
            <a:off x="1066801" y="1769087"/>
            <a:ext cx="10058400" cy="3877985"/>
          </a:xfrm>
          <a:prstGeom prst="rect">
            <a:avLst/>
          </a:prstGeom>
          <a:noFill/>
        </p:spPr>
        <p:txBody>
          <a:bodyPr wrap="square" rtlCol="0">
            <a:spAutoFit/>
          </a:bodyPr>
          <a:lstStyle/>
          <a:p>
            <a:pPr algn="ctr">
              <a:spcAft>
                <a:spcPts val="1200"/>
              </a:spcAft>
            </a:pPr>
            <a:r>
              <a:rPr lang="en-US" sz="4400" b="1" dirty="0">
                <a:solidFill>
                  <a:srgbClr val="230000"/>
                </a:solidFill>
                <a:latin typeface="Matura MT Script Capitals" panose="03020802060602070202" pitchFamily="66" charset="0"/>
              </a:rPr>
              <a:t>Lesson 5</a:t>
            </a:r>
          </a:p>
          <a:p>
            <a:pPr algn="ctr">
              <a:tabLst>
                <a:tab pos="228600" algn="l"/>
                <a:tab pos="457200" algn="l"/>
                <a:tab pos="685800" algn="l"/>
                <a:tab pos="914400" algn="l"/>
                <a:tab pos="1143000" algn="l"/>
                <a:tab pos="1371600" algn="l"/>
                <a:tab pos="1600200" algn="l"/>
                <a:tab pos="1828800" algn="l"/>
                <a:tab pos="2057400" algn="l"/>
                <a:tab pos="2286000" algn="l"/>
                <a:tab pos="2514600" algn="l"/>
              </a:tabLst>
            </a:pPr>
            <a:r>
              <a:rPr lang="en-US" sz="4000" b="1" dirty="0">
                <a:solidFill>
                  <a:srgbClr val="230000"/>
                </a:solidFill>
                <a:effectLst/>
                <a:latin typeface="Matura MT Script Capitals" panose="03020802060602070202" pitchFamily="66" charset="0"/>
                <a:ea typeface="Times New Roman" panose="02020603050405020304" pitchFamily="18" charset="0"/>
              </a:rPr>
              <a:t>The Israelite Covenant Stage 1: </a:t>
            </a:r>
          </a:p>
          <a:p>
            <a:pPr marL="0" marR="0" algn="ctr">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Lst>
            </a:pPr>
            <a:r>
              <a:rPr lang="en-US" sz="4000" b="1" dirty="0">
                <a:solidFill>
                  <a:srgbClr val="230000"/>
                </a:solidFill>
                <a:latin typeface="Matura MT Script Capitals" panose="03020802060602070202" pitchFamily="66" charset="0"/>
                <a:ea typeface="Times New Roman" panose="02020603050405020304" pitchFamily="18" charset="0"/>
              </a:rPr>
              <a:t>God’s Covenant with Abraham </a:t>
            </a:r>
          </a:p>
          <a:p>
            <a:pPr marL="0" marR="0" algn="ctr">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Lst>
            </a:pPr>
            <a:r>
              <a:rPr lang="en-US" sz="4000" b="1" dirty="0">
                <a:solidFill>
                  <a:srgbClr val="230000"/>
                </a:solidFill>
                <a:latin typeface="Matura MT Script Capitals" panose="03020802060602070202" pitchFamily="66" charset="0"/>
                <a:ea typeface="Times New Roman" panose="02020603050405020304" pitchFamily="18" charset="0"/>
              </a:rPr>
              <a:t>and the Ancestors of Israel</a:t>
            </a:r>
          </a:p>
          <a:p>
            <a:pPr marL="0" marR="0" algn="ctr">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Lst>
            </a:pPr>
            <a:r>
              <a:rPr lang="en-US" sz="4000" b="1" dirty="0">
                <a:solidFill>
                  <a:srgbClr val="230000"/>
                </a:solidFill>
                <a:effectLst/>
                <a:latin typeface="Matura MT Script Capitals" panose="03020802060602070202" pitchFamily="66" charset="0"/>
                <a:ea typeface="Times New Roman" panose="02020603050405020304" pitchFamily="18" charset="0"/>
              </a:rPr>
              <a:t>(Genesis 11:27–50:26)</a:t>
            </a:r>
            <a:endParaRPr lang="en-US" sz="4000" dirty="0">
              <a:solidFill>
                <a:srgbClr val="230000"/>
              </a:solidFill>
              <a:effectLst/>
              <a:latin typeface="Matura MT Script Capitals" panose="03020802060602070202" pitchFamily="66" charset="0"/>
              <a:ea typeface="Times New Roman" panose="02020603050405020304" pitchFamily="18" charset="0"/>
            </a:endParaRPr>
          </a:p>
          <a:p>
            <a:pPr marL="0" marR="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200" b="1" kern="0" dirty="0">
                <a:effectLst/>
                <a:latin typeface="Matura MT Script Capitals" panose="03020802060602070202" pitchFamily="66" charset="0"/>
                <a:ea typeface="Times New Roman" panose="02020603050405020304" pitchFamily="18" charset="0"/>
              </a:rPr>
              <a:t> </a:t>
            </a:r>
          </a:p>
        </p:txBody>
      </p:sp>
    </p:spTree>
    <p:extLst>
      <p:ext uri="{BB962C8B-B14F-4D97-AF65-F5344CB8AC3E}">
        <p14:creationId xmlns:p14="http://schemas.microsoft.com/office/powerpoint/2010/main" val="1116958402"/>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74DAF4-4C12-B554-D77F-869E63A21E47}"/>
              </a:ext>
            </a:extLst>
          </p:cNvPr>
          <p:cNvSpPr>
            <a:spLocks noGrp="1"/>
          </p:cNvSpPr>
          <p:nvPr>
            <p:ph type="title"/>
          </p:nvPr>
        </p:nvSpPr>
        <p:spPr>
          <a:xfrm>
            <a:off x="838200" y="705784"/>
            <a:ext cx="10515600" cy="1325563"/>
          </a:xfrm>
        </p:spPr>
        <p:txBody>
          <a:bodyPr>
            <a:normAutofit/>
          </a:bodyPr>
          <a:lstStyle/>
          <a:p>
            <a:pPr marL="511175" indent="-511175"/>
            <a:r>
              <a:rPr lang="en-US" sz="3600" b="1" dirty="0">
                <a:solidFill>
                  <a:srgbClr val="FFFFCC"/>
                </a:solidFill>
                <a:latin typeface="+mn-lt"/>
              </a:rPr>
              <a:t>B.	Abraham: The Father of the Promises </a:t>
            </a:r>
            <a:br>
              <a:rPr lang="en-US" sz="3600" b="1" dirty="0">
                <a:solidFill>
                  <a:srgbClr val="FFFFCC"/>
                </a:solidFill>
                <a:latin typeface="+mn-lt"/>
              </a:rPr>
            </a:br>
            <a:r>
              <a:rPr lang="en-US" sz="3600" b="1" dirty="0">
                <a:solidFill>
                  <a:srgbClr val="FFFFCC"/>
                </a:solidFill>
                <a:latin typeface="+mn-lt"/>
              </a:rPr>
              <a:t>[The Terah Document] (11:27–25:11)</a:t>
            </a:r>
          </a:p>
        </p:txBody>
      </p:sp>
      <p:sp>
        <p:nvSpPr>
          <p:cNvPr id="3" name="Content Placeholder 2">
            <a:extLst>
              <a:ext uri="{FF2B5EF4-FFF2-40B4-BE49-F238E27FC236}">
                <a16:creationId xmlns:a16="http://schemas.microsoft.com/office/drawing/2014/main" id="{946B2B1D-3618-0D3C-214A-D1ED5F5D6FCE}"/>
              </a:ext>
            </a:extLst>
          </p:cNvPr>
          <p:cNvSpPr>
            <a:spLocks noGrp="1"/>
          </p:cNvSpPr>
          <p:nvPr>
            <p:ph idx="1"/>
          </p:nvPr>
        </p:nvSpPr>
        <p:spPr>
          <a:xfrm>
            <a:off x="838200" y="2590800"/>
            <a:ext cx="10515600" cy="4069975"/>
          </a:xfrm>
        </p:spPr>
        <p:txBody>
          <a:bodyPr/>
          <a:lstStyle/>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MS Gothic" panose="020B0609070205080204" pitchFamily="49" charset="-128"/>
              </a:rPr>
              <a:t>1.	Outline of the Account of Abraham</a:t>
            </a:r>
            <a:endParaRPr lang="en-US" sz="3400" b="1" dirty="0">
              <a:solidFill>
                <a:srgbClr val="FFFFCC"/>
              </a:solidFill>
              <a:effectLst/>
              <a:ea typeface="Times New Roman" panose="02020603050405020304" pitchFamily="18" charset="0"/>
            </a:endParaRP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a typeface="MS Gothic" panose="020B0609070205080204" pitchFamily="49" charset="-128"/>
              </a:rPr>
              <a:t>		a.	</a:t>
            </a:r>
            <a:r>
              <a:rPr lang="en-US" sz="3400" b="1" dirty="0">
                <a:solidFill>
                  <a:srgbClr val="FFFFCC"/>
                </a:solidFill>
                <a:effectLst/>
                <a:ea typeface="MS Gothic" panose="020B0609070205080204" pitchFamily="49" charset="-128"/>
              </a:rPr>
              <a:t>The Abram to Abraham Cycle (11:27–22:24)</a:t>
            </a:r>
            <a:endParaRPr lang="en-US" sz="3400" b="1" dirty="0">
              <a:solidFill>
                <a:srgbClr val="FFFFCC"/>
              </a:solidFill>
              <a:effectLst/>
              <a:ea typeface="Times New Roman" panose="02020603050405020304" pitchFamily="18" charset="0"/>
            </a:endParaRPr>
          </a:p>
          <a:p>
            <a:pPr marL="896938" marR="0" indent="0">
              <a:lnSpc>
                <a:spcPct val="100000"/>
              </a:lnSpc>
              <a:spcBef>
                <a:spcPts val="0"/>
              </a:spcBef>
              <a:spcAft>
                <a:spcPts val="1200"/>
              </a:spcAft>
              <a:buNone/>
              <a:tabLst>
                <a:tab pos="228600" algn="l"/>
                <a:tab pos="685800" algn="l"/>
                <a:tab pos="806450" algn="l"/>
                <a:tab pos="914400" algn="l"/>
                <a:tab pos="1143000" algn="l"/>
                <a:tab pos="1371600" algn="l"/>
                <a:tab pos="1600200" algn="l"/>
                <a:tab pos="1828800" algn="l"/>
              </a:tabLst>
            </a:pPr>
            <a:r>
              <a:rPr lang="en-US" sz="3400" b="1" dirty="0">
                <a:solidFill>
                  <a:srgbClr val="FFFFCC"/>
                </a:solidFill>
                <a:effectLst/>
                <a:ea typeface="MS Gothic" panose="020B0609070205080204" pitchFamily="49" charset="-128"/>
              </a:rPr>
              <a:t>See Jonathan Grossman’s Cycle Structure in </a:t>
            </a:r>
            <a:r>
              <a:rPr lang="en-US" sz="3400" b="1" i="1" dirty="0">
                <a:solidFill>
                  <a:srgbClr val="FFFFCC"/>
                </a:solidFill>
                <a:effectLst/>
                <a:ea typeface="MS Gothic" panose="020B0609070205080204" pitchFamily="49" charset="-128"/>
              </a:rPr>
              <a:t>Abram to Abraham: A Literary Analysis of the Abraham Narrative </a:t>
            </a:r>
            <a:r>
              <a:rPr lang="en-US" sz="3400" b="1" dirty="0">
                <a:solidFill>
                  <a:srgbClr val="FFFFCC"/>
                </a:solidFill>
                <a:effectLst/>
                <a:ea typeface="MS Gothic" panose="020B0609070205080204" pitchFamily="49" charset="-128"/>
              </a:rPr>
              <a:t>(2016), 39–40, 505–6.</a:t>
            </a:r>
            <a:endParaRPr lang="en-US" sz="3400" b="1" dirty="0">
              <a:solidFill>
                <a:srgbClr val="FFFFCC"/>
              </a:solidFill>
              <a:effectLst/>
              <a:ea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2964011568"/>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69F8A-6D9D-3CB3-8B27-D46E2AA775A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A4DE7E4F-6959-E616-FB5D-0F11E71A01B6}"/>
              </a:ext>
            </a:extLst>
          </p:cNvPr>
          <p:cNvSpPr>
            <a:spLocks noGrp="1"/>
          </p:cNvSpPr>
          <p:nvPr>
            <p:ph idx="1"/>
          </p:nvPr>
        </p:nvSpPr>
        <p:spPr/>
        <p:txBody>
          <a:bodyPr/>
          <a:lstStyle/>
          <a:p>
            <a:endParaRPr lang="en-US"/>
          </a:p>
        </p:txBody>
      </p:sp>
      <p:pic>
        <p:nvPicPr>
          <p:cNvPr id="10" name="Picture 9">
            <a:extLst>
              <a:ext uri="{FF2B5EF4-FFF2-40B4-BE49-F238E27FC236}">
                <a16:creationId xmlns:a16="http://schemas.microsoft.com/office/drawing/2014/main" id="{91DC1929-B80C-B9DA-41D0-C3FD302901B3}"/>
              </a:ext>
            </a:extLst>
          </p:cNvPr>
          <p:cNvPicPr>
            <a:picLocks noChangeAspect="1"/>
          </p:cNvPicPr>
          <p:nvPr/>
        </p:nvPicPr>
        <p:blipFill>
          <a:blip r:embed="rId2"/>
          <a:stretch>
            <a:fillRect/>
          </a:stretch>
        </p:blipFill>
        <p:spPr>
          <a:xfrm>
            <a:off x="628650" y="0"/>
            <a:ext cx="10944225" cy="6953250"/>
          </a:xfrm>
          <a:prstGeom prst="rect">
            <a:avLst/>
          </a:prstGeom>
        </p:spPr>
      </p:pic>
    </p:spTree>
    <p:extLst>
      <p:ext uri="{BB962C8B-B14F-4D97-AF65-F5344CB8AC3E}">
        <p14:creationId xmlns:p14="http://schemas.microsoft.com/office/powerpoint/2010/main" val="897182680"/>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4C5777F-C1BF-7A79-951A-6A2E800D9E66}"/>
              </a:ext>
            </a:extLst>
          </p:cNvPr>
          <p:cNvSpPr>
            <a:spLocks noGrp="1"/>
          </p:cNvSpPr>
          <p:nvPr>
            <p:ph idx="1"/>
          </p:nvPr>
        </p:nvSpPr>
        <p:spPr>
          <a:xfrm>
            <a:off x="838199" y="421341"/>
            <a:ext cx="10860741" cy="5755622"/>
          </a:xfrm>
        </p:spPr>
        <p:txBody>
          <a:bodyPr>
            <a:normAutofit/>
          </a:bodyPr>
          <a:lstStyle/>
          <a:p>
            <a:pPr marL="0" marR="0" indent="0">
              <a:lnSpc>
                <a:spcPct val="100000"/>
              </a:lnSpc>
              <a:spcBef>
                <a:spcPts val="0"/>
              </a:spcBef>
              <a:spcAft>
                <a:spcPts val="1800"/>
              </a:spcAft>
              <a:buNone/>
              <a:tabLst>
                <a:tab pos="114300" algn="l"/>
                <a:tab pos="228600" algn="l"/>
                <a:tab pos="342900" algn="l"/>
                <a:tab pos="457200" algn="l"/>
                <a:tab pos="571500" algn="l"/>
                <a:tab pos="685800" algn="l"/>
                <a:tab pos="800100" algn="l"/>
                <a:tab pos="914400" algn="l"/>
                <a:tab pos="1028700" algn="l"/>
                <a:tab pos="1143000" algn="l"/>
                <a:tab pos="1257300" algn="l"/>
                <a:tab pos="1371600" algn="l"/>
                <a:tab pos="1485900" algn="l"/>
                <a:tab pos="1600200" algn="l"/>
                <a:tab pos="17145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Four Key Texts in the Abraham Cycle</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90563" marR="0" indent="-690563">
              <a:lnSpc>
                <a:spcPct val="100000"/>
              </a:lnSpc>
              <a:spcBef>
                <a:spcPts val="0"/>
              </a:spcBef>
              <a:spcAft>
                <a:spcPts val="1800"/>
              </a:spcAft>
              <a:buAutoNum type="alphaLcParenBoth"/>
              <a:tabLst>
                <a:tab pos="114300" algn="l"/>
                <a:tab pos="228600" algn="l"/>
                <a:tab pos="342900" algn="l"/>
                <a:tab pos="457200" algn="l"/>
                <a:tab pos="571500" algn="l"/>
                <a:tab pos="685800" algn="l"/>
                <a:tab pos="800100" algn="l"/>
                <a:tab pos="914400" algn="l"/>
                <a:tab pos="1028700" algn="l"/>
                <a:tab pos="1143000" algn="l"/>
                <a:tab pos="1257300" algn="l"/>
                <a:tab pos="1371600" algn="l"/>
                <a:tab pos="1485900" algn="l"/>
                <a:tab pos="1600200" algn="l"/>
                <a:tab pos="17145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Call of Abraham and His Response of Faith (12:1–9)</a:t>
            </a:r>
          </a:p>
          <a:p>
            <a:pPr marL="690563" marR="0" indent="-690563">
              <a:lnSpc>
                <a:spcPct val="100000"/>
              </a:lnSpc>
              <a:spcBef>
                <a:spcPts val="0"/>
              </a:spcBef>
              <a:spcAft>
                <a:spcPts val="1800"/>
              </a:spcAft>
              <a:buAutoNum type="alphaLcParenBoth"/>
              <a:tabLst>
                <a:tab pos="114300" algn="l"/>
                <a:tab pos="228600" algn="l"/>
                <a:tab pos="342900" algn="l"/>
                <a:tab pos="457200" algn="l"/>
                <a:tab pos="571500" algn="l"/>
                <a:tab pos="685800" algn="l"/>
                <a:tab pos="800100" algn="l"/>
                <a:tab pos="914400" algn="l"/>
                <a:tab pos="1028700" algn="l"/>
                <a:tab pos="1143000" algn="l"/>
                <a:tab pos="1257300" algn="l"/>
                <a:tab pos="1371600" algn="l"/>
                <a:tab pos="1485900" algn="l"/>
                <a:tab pos="1600200" algn="l"/>
                <a:tab pos="17145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YHWH’s Making (</a:t>
            </a:r>
            <a:r>
              <a:rPr lang="en-US" sz="3400" b="1" i="1" dirty="0" err="1">
                <a:solidFill>
                  <a:srgbClr val="FFFFCC"/>
                </a:solidFill>
                <a:effectLst/>
                <a:latin typeface="Calibri" panose="020F0502020204030204" pitchFamily="34" charset="0"/>
                <a:ea typeface="Calibri" panose="020F0502020204030204" pitchFamily="34" charset="0"/>
                <a:cs typeface="Calibri" panose="020F0502020204030204" pitchFamily="34" charset="0"/>
              </a:rPr>
              <a:t>kārat</a:t>
            </a: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v. 18) his Covenant with Abram (15:1–21)</a:t>
            </a:r>
            <a:endParaRPr lang="en-US" sz="34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690563" marR="0" indent="-690563">
              <a:lnSpc>
                <a:spcPct val="100000"/>
              </a:lnSpc>
              <a:spcBef>
                <a:spcPts val="0"/>
              </a:spcBef>
              <a:spcAft>
                <a:spcPts val="1800"/>
              </a:spcAft>
              <a:buAutoNum type="alphaLcParenBoth"/>
              <a:tabLst>
                <a:tab pos="114300" algn="l"/>
                <a:tab pos="228600" algn="l"/>
                <a:tab pos="342900" algn="l"/>
                <a:tab pos="457200" algn="l"/>
                <a:tab pos="571500" algn="l"/>
                <a:tab pos="685800" algn="l"/>
                <a:tab pos="800100" algn="l"/>
                <a:tab pos="914400" algn="l"/>
                <a:tab pos="1028700" algn="l"/>
                <a:tab pos="1143000" algn="l"/>
                <a:tab pos="1257300" algn="l"/>
                <a:tab pos="1371600" algn="l"/>
                <a:tab pos="1485900" algn="l"/>
                <a:tab pos="1600200" algn="l"/>
                <a:tab pos="17145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Abraham’s Signing on to YHWH’s Covenant (17:1–27)</a:t>
            </a:r>
            <a:endParaRPr lang="en-US" sz="34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690563" marR="0" indent="-690563">
              <a:lnSpc>
                <a:spcPct val="100000"/>
              </a:lnSpc>
              <a:spcBef>
                <a:spcPts val="0"/>
              </a:spcBef>
              <a:spcAft>
                <a:spcPts val="1800"/>
              </a:spcAft>
              <a:buAutoNum type="alphaLcParenBoth"/>
              <a:tabLst>
                <a:tab pos="114300" algn="l"/>
                <a:tab pos="228600" algn="l"/>
                <a:tab pos="342900" algn="l"/>
                <a:tab pos="457200" algn="l"/>
                <a:tab pos="571500" algn="l"/>
                <a:tab pos="685800" algn="l"/>
                <a:tab pos="800100" algn="l"/>
                <a:tab pos="914400" algn="l"/>
                <a:tab pos="1028700" algn="l"/>
                <a:tab pos="1143000" algn="l"/>
                <a:tab pos="1257300" algn="l"/>
                <a:tab pos="1371600" algn="l"/>
                <a:tab pos="1485900" algn="l"/>
                <a:tab pos="1600200" algn="l"/>
                <a:tab pos="17145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Climax of Abraham’s Life: The Test of His Faith in YHWH’s Covenant Promise </a:t>
            </a:r>
            <a:r>
              <a:rPr lang="en-US" sz="3400" dirty="0">
                <a:effectLst/>
                <a:latin typeface="Calibri" panose="020F0502020204030204" pitchFamily="34" charset="0"/>
                <a:ea typeface="Calibri" panose="020F0502020204030204" pitchFamily="34" charset="0"/>
                <a:cs typeface="Calibri" panose="020F0502020204030204" pitchFamily="34" charset="0"/>
              </a:rPr>
              <a:t>(</a:t>
            </a:r>
            <a:r>
              <a:rPr lang="en-US" sz="3500" dirty="0">
                <a:effectLst/>
                <a:latin typeface="Calibri" panose="020F0502020204030204" pitchFamily="34" charset="0"/>
                <a:ea typeface="Calibri" panose="020F0502020204030204" pitchFamily="34" charset="0"/>
                <a:cs typeface="Calibri" panose="020F0502020204030204" pitchFamily="34" charset="0"/>
              </a:rPr>
              <a:t>22:1–19)</a:t>
            </a:r>
            <a:endParaRPr lang="en-US" sz="3500" dirty="0">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3661136738"/>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4C5777F-C1BF-7A79-951A-6A2E800D9E66}"/>
              </a:ext>
            </a:extLst>
          </p:cNvPr>
          <p:cNvSpPr>
            <a:spLocks noGrp="1"/>
          </p:cNvSpPr>
          <p:nvPr>
            <p:ph idx="1"/>
          </p:nvPr>
        </p:nvSpPr>
        <p:spPr>
          <a:xfrm>
            <a:off x="838199" y="421340"/>
            <a:ext cx="10860741" cy="6436660"/>
          </a:xfrm>
        </p:spPr>
        <p:txBody>
          <a:bodyPr>
            <a:normAutofit fontScale="92500" lnSpcReduction="10000"/>
          </a:bodyPr>
          <a:lstStyle/>
          <a:p>
            <a:pPr marL="0" marR="0" indent="0">
              <a:lnSpc>
                <a:spcPct val="100000"/>
              </a:lnSpc>
              <a:spcBef>
                <a:spcPts val="0"/>
              </a:spcBef>
              <a:spcAft>
                <a:spcPts val="1200"/>
              </a:spcAft>
              <a:buNone/>
              <a:tabLst>
                <a:tab pos="114300" algn="l"/>
                <a:tab pos="228600" algn="l"/>
                <a:tab pos="342900" algn="l"/>
                <a:tab pos="457200" algn="l"/>
                <a:tab pos="571500" algn="l"/>
                <a:tab pos="685800" algn="l"/>
                <a:tab pos="800100" algn="l"/>
                <a:tab pos="914400" algn="l"/>
                <a:tab pos="1028700" algn="l"/>
                <a:tab pos="1143000" algn="l"/>
                <a:tab pos="1257300" algn="l"/>
                <a:tab pos="1371600" algn="l"/>
                <a:tab pos="1485900" algn="l"/>
                <a:tab pos="1600200" algn="l"/>
                <a:tab pos="1714500" algn="l"/>
              </a:tabLst>
            </a:pPr>
            <a:r>
              <a:rPr lang="en-US" sz="3400" b="1" dirty="0">
                <a:solidFill>
                  <a:srgbClr val="FFFFCC"/>
                </a:solidFill>
                <a:effectLst/>
                <a:ea typeface="Calibri" panose="020F0502020204030204" pitchFamily="34" charset="0"/>
                <a:cs typeface="Calibri" panose="020F0502020204030204" pitchFamily="34" charset="0"/>
              </a:rPr>
              <a:t>The Test of His Faith in YHWH’s Covenant Promise (22:1–19)</a:t>
            </a:r>
            <a:endParaRPr lang="en-US" sz="3400" b="1" dirty="0">
              <a:solidFill>
                <a:srgbClr val="FFFFCC"/>
              </a:solidFill>
              <a:effectLst/>
              <a:ea typeface="Calibri" panose="020F0502020204030204" pitchFamily="34" charset="0"/>
              <a:cs typeface="Arial" panose="020B0604020202020204" pitchFamily="34" charset="0"/>
            </a:endParaRP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	•		The Nature of the Test (22:1–2)</a:t>
            </a: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	•		Abraham’s Response to the Test (22:3–10)</a:t>
            </a: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			– 	The Journey (22:3–4)</a:t>
            </a: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			– 	The Dilemma (22:5–8)</a:t>
            </a: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	•		Abraham’s Incredible Act (22:9–10)</a:t>
            </a: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	•		YHWH’s Response to Abraham (22:11–18)</a:t>
            </a: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			– 	His Evaluation (22:11–12)</a:t>
            </a: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			– 	His Resolution (22:13–14)</a:t>
            </a: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			– 	His Reward (22:15–18)</a:t>
            </a: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	•		Epilogue to the Test (22:19)</a:t>
            </a:r>
          </a:p>
        </p:txBody>
      </p:sp>
    </p:spTree>
    <p:extLst>
      <p:ext uri="{BB962C8B-B14F-4D97-AF65-F5344CB8AC3E}">
        <p14:creationId xmlns:p14="http://schemas.microsoft.com/office/powerpoint/2010/main" val="40831389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22B3C5-5A7D-DF60-397C-BEE83F55456C}"/>
              </a:ext>
            </a:extLst>
          </p:cNvPr>
          <p:cNvSpPr>
            <a:spLocks noGrp="1"/>
          </p:cNvSpPr>
          <p:nvPr>
            <p:ph type="title"/>
          </p:nvPr>
        </p:nvSpPr>
        <p:spPr>
          <a:xfrm>
            <a:off x="371474" y="327025"/>
            <a:ext cx="11544301" cy="1101725"/>
          </a:xfrm>
        </p:spPr>
        <p:txBody>
          <a:bodyPr>
            <a:normAutofit/>
          </a:bodyPr>
          <a:lstStyle/>
          <a:p>
            <a:pPr>
              <a:tabLst>
                <a:tab pos="685800" algn="l"/>
              </a:tabLst>
            </a:pPr>
            <a:r>
              <a:rPr lang="en-US" sz="4000" b="1" dirty="0">
                <a:solidFill>
                  <a:srgbClr val="FFFFCC"/>
                </a:solidFill>
                <a:latin typeface="+mn-lt"/>
              </a:rPr>
              <a:t>2.	The Effects of the Problem</a:t>
            </a:r>
            <a:endParaRPr lang="en-US" sz="6000" b="1" dirty="0">
              <a:solidFill>
                <a:srgbClr val="FFFFCC"/>
              </a:solidFill>
              <a:latin typeface="+mn-lt"/>
            </a:endParaRPr>
          </a:p>
        </p:txBody>
      </p:sp>
      <p:sp>
        <p:nvSpPr>
          <p:cNvPr id="3" name="Content Placeholder 2">
            <a:extLst>
              <a:ext uri="{FF2B5EF4-FFF2-40B4-BE49-F238E27FC236}">
                <a16:creationId xmlns:a16="http://schemas.microsoft.com/office/drawing/2014/main" id="{35D0E5A5-D95F-3778-F775-9428EBA674FA}"/>
              </a:ext>
            </a:extLst>
          </p:cNvPr>
          <p:cNvSpPr>
            <a:spLocks noGrp="1"/>
          </p:cNvSpPr>
          <p:nvPr>
            <p:ph idx="1"/>
          </p:nvPr>
        </p:nvSpPr>
        <p:spPr>
          <a:xfrm>
            <a:off x="838200" y="1428750"/>
            <a:ext cx="10991850" cy="5102225"/>
          </a:xfrm>
        </p:spPr>
        <p:txBody>
          <a:bodyPr>
            <a:normAutofit/>
          </a:bodyPr>
          <a:lstStyle/>
          <a:p>
            <a:pPr marL="0" indent="0">
              <a:buNone/>
            </a:pPr>
            <a:r>
              <a:rPr lang="en-US" sz="3600" b="1" dirty="0">
                <a:solidFill>
                  <a:srgbClr val="FFFFCC"/>
                </a:solidFill>
              </a:rPr>
              <a:t>Why is this problem such a tragedy?</a:t>
            </a:r>
          </a:p>
          <a:p>
            <a:pPr marL="514350" indent="-514350">
              <a:buAutoNum type="alphaLcPeriod"/>
            </a:pPr>
            <a:r>
              <a:rPr lang="en-US" sz="3600" b="1" dirty="0">
                <a:solidFill>
                  <a:srgbClr val="FFFFCC"/>
                </a:solidFill>
              </a:rPr>
              <a:t>A Woeful Ignorance of the First Testament.</a:t>
            </a:r>
          </a:p>
          <a:p>
            <a:pPr marL="514350" indent="-514350">
              <a:buAutoNum type="alphaLcPeriod"/>
            </a:pPr>
            <a:r>
              <a:rPr lang="en-US" sz="3600" b="1" dirty="0">
                <a:solidFill>
                  <a:srgbClr val="FFFFCC"/>
                </a:solidFill>
              </a:rPr>
              <a:t>A Sorrowful Misunderstanding and Under-interpretation of the New Testament.</a:t>
            </a:r>
          </a:p>
          <a:p>
            <a:pPr marL="514350" indent="-514350">
              <a:buAutoNum type="alphaLcPeriod"/>
            </a:pPr>
            <a:r>
              <a:rPr lang="en-US" sz="3600" b="1" dirty="0">
                <a:solidFill>
                  <a:srgbClr val="FFFFCC"/>
                </a:solidFill>
              </a:rPr>
              <a:t>A Fundamentally Heretical and Marcionite Stance on Scripture.</a:t>
            </a:r>
          </a:p>
          <a:p>
            <a:pPr marL="514350" indent="-514350">
              <a:buAutoNum type="alphaLcPeriod"/>
            </a:pPr>
            <a:r>
              <a:rPr lang="en-US" sz="3600" b="1" dirty="0">
                <a:solidFill>
                  <a:srgbClr val="FFFFCC"/>
                </a:solidFill>
              </a:rPr>
              <a:t>An Impoverished Culture.</a:t>
            </a:r>
          </a:p>
          <a:p>
            <a:pPr marL="514350" indent="-514350">
              <a:buAutoNum type="alphaLcPeriod"/>
            </a:pPr>
            <a:r>
              <a:rPr lang="en-US" sz="3600" b="1" dirty="0">
                <a:solidFill>
                  <a:srgbClr val="FFFFCC"/>
                </a:solidFill>
              </a:rPr>
              <a:t>A Discredited Evangelical Christianity.</a:t>
            </a:r>
          </a:p>
          <a:p>
            <a:pPr marL="0" indent="0">
              <a:buNone/>
            </a:pPr>
            <a:endParaRPr lang="en-US" dirty="0"/>
          </a:p>
        </p:txBody>
      </p:sp>
    </p:spTree>
    <p:extLst>
      <p:ext uri="{BB962C8B-B14F-4D97-AF65-F5344CB8AC3E}">
        <p14:creationId xmlns:p14="http://schemas.microsoft.com/office/powerpoint/2010/main" val="177295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4C5777F-C1BF-7A79-951A-6A2E800D9E66}"/>
              </a:ext>
            </a:extLst>
          </p:cNvPr>
          <p:cNvSpPr>
            <a:spLocks noGrp="1"/>
          </p:cNvSpPr>
          <p:nvPr>
            <p:ph idx="1"/>
          </p:nvPr>
        </p:nvSpPr>
        <p:spPr>
          <a:xfrm>
            <a:off x="519953" y="421340"/>
            <a:ext cx="11178987" cy="6257365"/>
          </a:xfrm>
        </p:spPr>
        <p:txBody>
          <a:bodyPr>
            <a:normAutofit fontScale="92500"/>
          </a:bodyPr>
          <a:lstStyle/>
          <a:p>
            <a:pPr marL="0" marR="0" indent="0">
              <a:lnSpc>
                <a:spcPct val="100000"/>
              </a:lnSpc>
              <a:spcBef>
                <a:spcPts val="0"/>
              </a:spcBef>
              <a:spcAft>
                <a:spcPts val="18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The	Significance of this Text</a:t>
            </a:r>
          </a:p>
          <a:p>
            <a:pPr marL="514350" marR="0" indent="-514350">
              <a:lnSpc>
                <a:spcPct val="100000"/>
              </a:lnSpc>
              <a:spcBef>
                <a:spcPts val="0"/>
              </a:spcBef>
              <a:spcAft>
                <a:spcPts val="1800"/>
              </a:spcAft>
              <a:buAutoNum type="arabicPeriod"/>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While God’s demand of Abraham looks like a grotesque and cruel affirmation of child sacrifice, in the end such an act is repudiated.</a:t>
            </a:r>
          </a:p>
          <a:p>
            <a:pPr marL="514350" marR="0" indent="-514350">
              <a:lnSpc>
                <a:spcPct val="100000"/>
              </a:lnSpc>
              <a:spcBef>
                <a:spcPts val="0"/>
              </a:spcBef>
              <a:spcAft>
                <a:spcPts val="1800"/>
              </a:spcAft>
              <a:buAutoNum type="arabicPeriod"/>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God demands unqualified and unreserved obedience from those whom he chooses to grant the privilege of being bearers/agents of his message of grace and glory. God often deliberately pushes his servants into boxes without windows or doors, forcing them to cast themselves on him.</a:t>
            </a:r>
          </a:p>
          <a:p>
            <a:pPr marL="514350" marR="0" indent="-514350">
              <a:lnSpc>
                <a:spcPct val="100000"/>
              </a:lnSpc>
              <a:spcBef>
                <a:spcPts val="0"/>
              </a:spcBef>
              <a:spcAft>
                <a:spcPts val="1800"/>
              </a:spcAft>
              <a:buAutoNum type="arabicPeriod"/>
              <a:tabLst>
                <a:tab pos="228600" algn="l"/>
                <a:tab pos="457200" algn="l"/>
                <a:tab pos="685800" algn="l"/>
                <a:tab pos="914400" algn="l"/>
                <a:tab pos="1143000" algn="l"/>
                <a:tab pos="1371600" algn="l"/>
                <a:tab pos="1600200" algn="l"/>
                <a:tab pos="1828800" algn="l"/>
              </a:tabLst>
            </a:pPr>
            <a:r>
              <a:rPr lang="en-US" sz="3400" b="1" dirty="0">
                <a:solidFill>
                  <a:srgbClr val="FFFFCC"/>
                </a:solidFill>
                <a:ea typeface="Times New Roman" panose="02020603050405020304" pitchFamily="18" charset="0"/>
              </a:rPr>
              <a:t>F</a:t>
            </a:r>
            <a:r>
              <a:rPr lang="en-US" sz="3400" b="1" dirty="0">
                <a:solidFill>
                  <a:srgbClr val="FFFFCC"/>
                </a:solidFill>
                <a:effectLst/>
                <a:ea typeface="Times New Roman" panose="02020603050405020304" pitchFamily="18" charset="0"/>
              </a:rPr>
              <a:t>aith has not really been tested until we are asked to give up what is most precious to us.</a:t>
            </a:r>
          </a:p>
        </p:txBody>
      </p:sp>
    </p:spTree>
    <p:extLst>
      <p:ext uri="{BB962C8B-B14F-4D97-AF65-F5344CB8AC3E}">
        <p14:creationId xmlns:p14="http://schemas.microsoft.com/office/powerpoint/2010/main" val="2846710348"/>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4C5777F-C1BF-7A79-951A-6A2E800D9E66}"/>
              </a:ext>
            </a:extLst>
          </p:cNvPr>
          <p:cNvSpPr>
            <a:spLocks noGrp="1"/>
          </p:cNvSpPr>
          <p:nvPr>
            <p:ph idx="1"/>
          </p:nvPr>
        </p:nvSpPr>
        <p:spPr>
          <a:xfrm>
            <a:off x="313765" y="259976"/>
            <a:ext cx="11537576" cy="6598023"/>
          </a:xfrm>
        </p:spPr>
        <p:txBody>
          <a:bodyPr>
            <a:normAutofit fontScale="92500" lnSpcReduction="10000"/>
          </a:bodyPr>
          <a:lstStyle/>
          <a:p>
            <a:pPr marL="457200" marR="0" indent="-457200">
              <a:lnSpc>
                <a:spcPct val="110000"/>
              </a:lnSpc>
              <a:spcBef>
                <a:spcPts val="0"/>
              </a:spcBef>
              <a:spcAft>
                <a:spcPts val="1200"/>
              </a:spcAft>
              <a:buAutoNum type="arabicPeriod" startAt="4"/>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Times New Roman" panose="02020603050405020304" pitchFamily="18" charset="0"/>
              </a:rPr>
              <a:t>Faith is the assurance of things hoped for; the conviction of things not seen (Heb 11:1). God presented Abraham with two impossible choices both of which threw the promise in jeopardy. He could slay his son, thereby aborting the course on which he was traveling, or he could refuse to slay his son (ostensibly in the interest of the promise) and disqualify himself by his disobedience and unbelief. He chose the more difficult course, leaving the solution to this impossible puzzle with God.</a:t>
            </a:r>
          </a:p>
          <a:p>
            <a:pPr marL="457200" marR="0" indent="-457200">
              <a:lnSpc>
                <a:spcPct val="110000"/>
              </a:lnSpc>
              <a:spcBef>
                <a:spcPts val="0"/>
              </a:spcBef>
              <a:spcAft>
                <a:spcPts val="1200"/>
              </a:spcAft>
              <a:buAutoNum type="arabicPeriod" startAt="4"/>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Times New Roman" panose="02020603050405020304" pitchFamily="18" charset="0"/>
              </a:rPr>
              <a:t>If God’s promise is ever realized, from start to finish it is God’s work.</a:t>
            </a:r>
          </a:p>
          <a:p>
            <a:pPr marL="457200" marR="0" indent="-457200">
              <a:lnSpc>
                <a:spcPct val="110000"/>
              </a:lnSpc>
              <a:spcBef>
                <a:spcPts val="0"/>
              </a:spcBef>
              <a:spcAft>
                <a:spcPts val="1200"/>
              </a:spcAft>
              <a:buAutoNum type="arabicPeriod" startAt="4"/>
              <a:tabLst>
                <a:tab pos="228600" algn="l"/>
                <a:tab pos="457200" algn="l"/>
                <a:tab pos="685800" algn="l"/>
                <a:tab pos="914400" algn="l"/>
                <a:tab pos="1143000" algn="l"/>
                <a:tab pos="1371600" algn="l"/>
                <a:tab pos="1600200" algn="l"/>
                <a:tab pos="1828800" algn="l"/>
              </a:tabLst>
            </a:pPr>
            <a:r>
              <a:rPr lang="en-US" sz="3200" b="1" dirty="0">
                <a:solidFill>
                  <a:srgbClr val="FFFFCC"/>
                </a:solidFill>
                <a:effectLst/>
                <a:ea typeface="Times New Roman" panose="02020603050405020304" pitchFamily="18" charset="0"/>
              </a:rPr>
              <a:t>While the sacrifice of the ram caught in the thicket has nothing to do with atonement, with sin and forgiveness, its substitutionary function clearly foreshadows the Passover Lamb of the exodus and ultimately </a:t>
            </a:r>
            <a:r>
              <a:rPr lang="en-US" sz="3200" b="1" i="1" dirty="0">
                <a:solidFill>
                  <a:srgbClr val="FFFFCC"/>
                </a:solidFill>
                <a:effectLst/>
                <a:ea typeface="Times New Roman" panose="02020603050405020304" pitchFamily="18" charset="0"/>
              </a:rPr>
              <a:t>the</a:t>
            </a:r>
            <a:r>
              <a:rPr lang="en-US" sz="3200" b="1" dirty="0">
                <a:solidFill>
                  <a:srgbClr val="FFFFCC"/>
                </a:solidFill>
                <a:effectLst/>
                <a:ea typeface="Times New Roman" panose="02020603050405020304" pitchFamily="18" charset="0"/>
              </a:rPr>
              <a:t> Passover Lamb of Calvary.</a:t>
            </a:r>
          </a:p>
        </p:txBody>
      </p:sp>
    </p:spTree>
    <p:extLst>
      <p:ext uri="{BB962C8B-B14F-4D97-AF65-F5344CB8AC3E}">
        <p14:creationId xmlns:p14="http://schemas.microsoft.com/office/powerpoint/2010/main" val="1184269268"/>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4C5777F-C1BF-7A79-951A-6A2E800D9E66}"/>
              </a:ext>
            </a:extLst>
          </p:cNvPr>
          <p:cNvSpPr>
            <a:spLocks noGrp="1"/>
          </p:cNvSpPr>
          <p:nvPr>
            <p:ph idx="1"/>
          </p:nvPr>
        </p:nvSpPr>
        <p:spPr>
          <a:xfrm>
            <a:off x="313765" y="806824"/>
            <a:ext cx="11537576" cy="6051175"/>
          </a:xfrm>
        </p:spPr>
        <p:txBody>
          <a:bodyPr>
            <a:normAutofit/>
          </a:bodyPr>
          <a:lstStyle/>
          <a:p>
            <a:pPr marL="0" marR="0" indent="0">
              <a:lnSpc>
                <a:spcPct val="100000"/>
              </a:lnSpc>
              <a:spcBef>
                <a:spcPts val="0"/>
              </a:spcBef>
              <a:spcAft>
                <a:spcPts val="1800"/>
              </a:spcAft>
              <a:buNone/>
              <a:tabLst>
                <a:tab pos="228600" algn="l"/>
                <a:tab pos="457200" algn="l"/>
                <a:tab pos="685800" algn="l"/>
                <a:tab pos="914400" algn="l"/>
                <a:tab pos="1143000" algn="l"/>
                <a:tab pos="1371600" algn="l"/>
                <a:tab pos="1600200" algn="l"/>
              </a:tabLst>
            </a:pPr>
            <a:r>
              <a:rPr lang="en-US" sz="3400" b="1" dirty="0">
                <a:solidFill>
                  <a:srgbClr val="FFFFCC"/>
                </a:solidFill>
                <a:effectLst/>
                <a:ea typeface="Calibri" panose="020F0502020204030204" pitchFamily="34" charset="0"/>
                <a:cs typeface="Calibri" panose="020F0502020204030204" pitchFamily="34" charset="0"/>
              </a:rPr>
              <a:t>b.	Securing Abraham’s Legacy (23–25:11).</a:t>
            </a:r>
            <a:endParaRPr lang="en-US" sz="3400" b="1" dirty="0">
              <a:solidFill>
                <a:srgbClr val="FFFFCC"/>
              </a:solidFill>
              <a:effectLst/>
              <a:ea typeface="Calibri" panose="020F0502020204030204" pitchFamily="34" charset="0"/>
              <a:cs typeface="Arial" panose="020B0604020202020204" pitchFamily="34" charset="0"/>
            </a:endParaRPr>
          </a:p>
          <a:p>
            <a:pPr marL="1147763" marR="0" indent="-690563">
              <a:lnSpc>
                <a:spcPct val="100000"/>
              </a:lnSpc>
              <a:spcBef>
                <a:spcPts val="0"/>
              </a:spcBef>
              <a:spcAft>
                <a:spcPts val="1800"/>
              </a:spcAft>
              <a:buAutoNum type="arabicParenBoth"/>
              <a:tabLst>
                <a:tab pos="228600" algn="l"/>
                <a:tab pos="457200" algn="l"/>
                <a:tab pos="685800" algn="l"/>
                <a:tab pos="1143000" algn="l"/>
                <a:tab pos="1147763" algn="l"/>
                <a:tab pos="1371600" algn="l"/>
                <a:tab pos="1600200" algn="l"/>
                <a:tab pos="1828800" algn="l"/>
              </a:tabLst>
            </a:pPr>
            <a:r>
              <a:rPr lang="en-US" sz="3400" b="1" dirty="0">
                <a:solidFill>
                  <a:srgbClr val="FFFFCC"/>
                </a:solidFill>
                <a:effectLst/>
                <a:ea typeface="Times New Roman" panose="02020603050405020304" pitchFamily="18" charset="0"/>
              </a:rPr>
              <a:t>Machpelah: The Deposit for the Land Promise (The Death and Burial of Sarah (23:1–20)</a:t>
            </a:r>
          </a:p>
          <a:p>
            <a:pPr marL="1147763" marR="0" indent="-690563">
              <a:lnSpc>
                <a:spcPct val="100000"/>
              </a:lnSpc>
              <a:spcBef>
                <a:spcPts val="0"/>
              </a:spcBef>
              <a:spcAft>
                <a:spcPts val="1800"/>
              </a:spcAft>
              <a:buAutoNum type="arabicParenBoth"/>
              <a:tabLst>
                <a:tab pos="228600" algn="l"/>
                <a:tab pos="457200" algn="l"/>
                <a:tab pos="685800" algn="l"/>
                <a:tab pos="1143000" algn="l"/>
                <a:tab pos="1147763" algn="l"/>
                <a:tab pos="1371600" algn="l"/>
                <a:tab pos="1600200" algn="l"/>
                <a:tab pos="1828800" algn="l"/>
              </a:tabLst>
            </a:pPr>
            <a:r>
              <a:rPr lang="en-US" sz="3400" b="1" dirty="0">
                <a:solidFill>
                  <a:srgbClr val="FFFFCC"/>
                </a:solidFill>
                <a:effectLst/>
                <a:ea typeface="Times New Roman" panose="02020603050405020304" pitchFamily="18" charset="0"/>
              </a:rPr>
              <a:t>Finding a Wife for Isaac (24:P1–67)</a:t>
            </a:r>
          </a:p>
          <a:p>
            <a:pPr marL="1147763" marR="0" indent="-690563">
              <a:lnSpc>
                <a:spcPct val="100000"/>
              </a:lnSpc>
              <a:spcBef>
                <a:spcPts val="0"/>
              </a:spcBef>
              <a:spcAft>
                <a:spcPts val="1800"/>
              </a:spcAft>
              <a:buAutoNum type="arabicParenBoth"/>
              <a:tabLst>
                <a:tab pos="228600" algn="l"/>
                <a:tab pos="457200" algn="l"/>
                <a:tab pos="685800" algn="l"/>
                <a:tab pos="1143000" algn="l"/>
                <a:tab pos="1147763" algn="l"/>
                <a:tab pos="1371600" algn="l"/>
                <a:tab pos="1600200" algn="l"/>
                <a:tab pos="1828800" algn="l"/>
              </a:tabLst>
            </a:pPr>
            <a:r>
              <a:rPr lang="en-US" sz="3400" b="1" dirty="0">
                <a:solidFill>
                  <a:srgbClr val="FFFFCC"/>
                </a:solidFill>
                <a:effectLst/>
                <a:ea typeface="Times New Roman" panose="02020603050405020304" pitchFamily="18" charset="0"/>
              </a:rPr>
              <a:t>Putting the Ancestral House in Order: The Death of Abraham (25:1–11)</a:t>
            </a:r>
          </a:p>
          <a:p>
            <a:pPr marL="0" marR="0" indent="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1345806128"/>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4C5777F-C1BF-7A79-951A-6A2E800D9E66}"/>
              </a:ext>
            </a:extLst>
          </p:cNvPr>
          <p:cNvSpPr>
            <a:spLocks noGrp="1"/>
          </p:cNvSpPr>
          <p:nvPr>
            <p:ph idx="1"/>
          </p:nvPr>
        </p:nvSpPr>
        <p:spPr>
          <a:xfrm>
            <a:off x="313765" y="806825"/>
            <a:ext cx="11537576" cy="5540188"/>
          </a:xfrm>
        </p:spPr>
        <p:txBody>
          <a:bodyPr>
            <a:normAutofit/>
          </a:bodyPr>
          <a:lstStyle/>
          <a:p>
            <a:pPr marL="0" marR="0" indent="0">
              <a:lnSpc>
                <a:spcPct val="100000"/>
              </a:lnSpc>
              <a:spcBef>
                <a:spcPts val="0"/>
              </a:spcBef>
              <a:spcAft>
                <a:spcPts val="1800"/>
              </a:spcAft>
              <a:buNone/>
              <a:tabLst>
                <a:tab pos="4572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C.	The Ishmael Document (25:12–18)</a:t>
            </a:r>
          </a:p>
          <a:p>
            <a:pPr marL="0" marR="0" indent="0">
              <a:lnSpc>
                <a:spcPct val="100000"/>
              </a:lnSpc>
              <a:spcBef>
                <a:spcPts val="0"/>
              </a:spcBef>
              <a:spcAft>
                <a:spcPts val="1800"/>
              </a:spcAft>
              <a:buNone/>
              <a:tabLst>
                <a:tab pos="228600" algn="l"/>
                <a:tab pos="457200" algn="l"/>
                <a:tab pos="685800" algn="l"/>
                <a:tab pos="914400" algn="l"/>
                <a:tab pos="1143000" algn="l"/>
                <a:tab pos="1371600" algn="l"/>
                <a:tab pos="1600200" algn="l"/>
                <a:tab pos="1828800" algn="l"/>
              </a:tabLst>
            </a:pPr>
            <a:endParaRPr lang="en-US" sz="3400" b="1" dirty="0">
              <a:solidFill>
                <a:srgbClr val="FFFFCC"/>
              </a:solidFill>
              <a:effectLst/>
              <a:ea typeface="Times New Roman" panose="02020603050405020304" pitchFamily="18" charset="0"/>
            </a:endParaRPr>
          </a:p>
          <a:p>
            <a:pPr marL="457200" marR="0" indent="-457200">
              <a:lnSpc>
                <a:spcPct val="100000"/>
              </a:lnSpc>
              <a:spcBef>
                <a:spcPts val="0"/>
              </a:spcBef>
              <a:spcAft>
                <a:spcPts val="1800"/>
              </a:spcAft>
              <a:buNone/>
              <a:tabLst>
                <a:tab pos="4572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D.	Isaac: The Son of Promise [The Isaac Document]           (25:19–28:9)</a:t>
            </a:r>
          </a:p>
          <a:p>
            <a:pPr marL="0" marR="0" indent="0">
              <a:lnSpc>
                <a:spcPct val="100000"/>
              </a:lnSpc>
              <a:spcBef>
                <a:spcPts val="0"/>
              </a:spcBef>
              <a:spcAft>
                <a:spcPts val="18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a typeface="Times New Roman" panose="02020603050405020304" pitchFamily="18" charset="0"/>
              </a:rPr>
              <a:t>		1</a:t>
            </a:r>
            <a:r>
              <a:rPr lang="en-US" sz="3400" b="1" dirty="0">
                <a:solidFill>
                  <a:srgbClr val="FFFFCC"/>
                </a:solidFill>
                <a:effectLst/>
                <a:ea typeface="Times New Roman" panose="02020603050405020304" pitchFamily="18" charset="0"/>
              </a:rPr>
              <a:t>.	The Promise in Crisis (25:19–34)</a:t>
            </a:r>
          </a:p>
          <a:p>
            <a:pPr marL="0" marR="0" indent="0">
              <a:lnSpc>
                <a:spcPct val="100000"/>
              </a:lnSpc>
              <a:spcBef>
                <a:spcPts val="0"/>
              </a:spcBef>
              <a:spcAft>
                <a:spcPts val="18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a typeface="Times New Roman" panose="02020603050405020304" pitchFamily="18" charset="0"/>
              </a:rPr>
              <a:t>		2.	</a:t>
            </a:r>
            <a:r>
              <a:rPr lang="en-US" sz="3400" b="1" dirty="0">
                <a:solidFill>
                  <a:srgbClr val="FFFFCC"/>
                </a:solidFill>
                <a:effectLst/>
                <a:ea typeface="Times New Roman" panose="02020603050405020304" pitchFamily="18" charset="0"/>
              </a:rPr>
              <a:t>The Promise Confirmed (26:1–33)</a:t>
            </a:r>
          </a:p>
          <a:p>
            <a:pPr marL="0" marR="0" indent="0">
              <a:lnSpc>
                <a:spcPct val="100000"/>
              </a:lnSpc>
              <a:spcBef>
                <a:spcPts val="0"/>
              </a:spcBef>
              <a:spcAft>
                <a:spcPts val="18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		3.	The Promise Transmitted (26:34–28:9)</a:t>
            </a:r>
          </a:p>
          <a:p>
            <a:pPr marL="0" marR="0" indent="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1340476456"/>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4C5777F-C1BF-7A79-951A-6A2E800D9E66}"/>
              </a:ext>
            </a:extLst>
          </p:cNvPr>
          <p:cNvSpPr>
            <a:spLocks noGrp="1"/>
          </p:cNvSpPr>
          <p:nvPr>
            <p:ph idx="1"/>
          </p:nvPr>
        </p:nvSpPr>
        <p:spPr>
          <a:xfrm>
            <a:off x="546846" y="385482"/>
            <a:ext cx="11259671" cy="6364942"/>
          </a:xfrm>
        </p:spPr>
        <p:txBody>
          <a:bodyPr>
            <a:normAutofit lnSpcReduction="10000"/>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As in chapter 22, within the company of the Patriarchs Isaac is a rather passive figure. As with Abraham, in order for the promise to move forward God must overcome the barrenness of the Patriarch’s wife.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But when Rebekah conceived, she gave birth to twins—which complicated the plot. The second of whom in a pre-natal oracle YHWH identifies as the bearer of the promise (25:23).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Hereafter the primary issue in Isaac’s life is transferring the privilege of the promise from the elder to the younger son. In fact, except for chapter 26 (where the figure of Abraham towers over Isaac throughout), Jacob already plays a primary role.</a:t>
            </a:r>
          </a:p>
          <a:p>
            <a:pPr marL="0" marR="0" indent="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1453589849"/>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4C5777F-C1BF-7A79-951A-6A2E800D9E66}"/>
              </a:ext>
            </a:extLst>
          </p:cNvPr>
          <p:cNvSpPr>
            <a:spLocks noGrp="1"/>
          </p:cNvSpPr>
          <p:nvPr>
            <p:ph idx="1"/>
          </p:nvPr>
        </p:nvSpPr>
        <p:spPr>
          <a:xfrm>
            <a:off x="277906" y="197224"/>
            <a:ext cx="11770659" cy="6553200"/>
          </a:xfrm>
        </p:spPr>
        <p:txBody>
          <a:bodyPr>
            <a:normAutofit fontScale="25000" lnSpcReduction="20000"/>
          </a:bodyPr>
          <a:lstStyle/>
          <a:p>
            <a:pPr marL="0" marR="0" indent="0">
              <a:lnSpc>
                <a:spcPct val="100000"/>
              </a:lnSpc>
              <a:spcBef>
                <a:spcPts val="0"/>
              </a:spcBef>
              <a:spcAft>
                <a:spcPts val="1800"/>
              </a:spcAft>
              <a:buNone/>
              <a:tabLst>
                <a:tab pos="228600" algn="l"/>
                <a:tab pos="457200" algn="l"/>
                <a:tab pos="685800" algn="l"/>
                <a:tab pos="914400" algn="l"/>
                <a:tab pos="1143000" algn="l"/>
                <a:tab pos="1371600" algn="l"/>
                <a:tab pos="1600200" algn="l"/>
                <a:tab pos="1828800" algn="l"/>
              </a:tabLst>
            </a:pPr>
            <a:r>
              <a:rPr lang="en-US" sz="6200" b="1" dirty="0">
                <a:solidFill>
                  <a:srgbClr val="FFFFCC"/>
                </a:solidFill>
                <a:effectLst/>
                <a:ea typeface="Times New Roman" panose="02020603050405020304" pitchFamily="18" charset="0"/>
              </a:rPr>
              <a:t>Abraham the Model of Torah Faith (A Key Text: Genesis 26:3–5)</a:t>
            </a:r>
          </a:p>
          <a:p>
            <a:pPr marR="0" indent="0">
              <a:lnSpc>
                <a:spcPct val="120000"/>
              </a:lnSpc>
              <a:spcBef>
                <a:spcPts val="0"/>
              </a:spcBef>
              <a:spcAft>
                <a:spcPts val="1200"/>
              </a:spcAft>
              <a:buNone/>
            </a:pPr>
            <a:r>
              <a:rPr lang="en-US" sz="11600" b="1" baseline="30000" dirty="0">
                <a:solidFill>
                  <a:srgbClr val="FFFFCC"/>
                </a:solidFill>
                <a:effectLst/>
                <a:ea typeface="Calibri" panose="020F0502020204030204" pitchFamily="34" charset="0"/>
                <a:cs typeface="Calibri" panose="020F0502020204030204" pitchFamily="34" charset="0"/>
              </a:rPr>
              <a:t>3</a:t>
            </a:r>
            <a:r>
              <a:rPr lang="en-US" sz="11600" b="1" dirty="0">
                <a:solidFill>
                  <a:srgbClr val="FFFFCC"/>
                </a:solidFill>
                <a:effectLst/>
                <a:ea typeface="Calibri" panose="020F0502020204030204" pitchFamily="34" charset="0"/>
                <a:cs typeface="Calibri" panose="020F0502020204030204" pitchFamily="34" charset="0"/>
              </a:rPr>
              <a:t> Reside(</a:t>
            </a:r>
            <a:r>
              <a:rPr lang="en-US" sz="11600" b="1" i="1" dirty="0" err="1">
                <a:solidFill>
                  <a:srgbClr val="FFFFCC"/>
                </a:solidFill>
                <a:effectLst/>
                <a:ea typeface="Calibri" panose="020F0502020204030204" pitchFamily="34" charset="0"/>
                <a:cs typeface="Calibri" panose="020F0502020204030204" pitchFamily="34" charset="0"/>
              </a:rPr>
              <a:t>gûr</a:t>
            </a:r>
            <a:r>
              <a:rPr lang="en-US" sz="11600" b="1" dirty="0">
                <a:solidFill>
                  <a:srgbClr val="FFFFCC"/>
                </a:solidFill>
                <a:effectLst/>
                <a:ea typeface="Calibri" panose="020F0502020204030204" pitchFamily="34" charset="0"/>
                <a:cs typeface="Calibri" panose="020F0502020204030204" pitchFamily="34" charset="0"/>
              </a:rPr>
              <a:t>) in this land, and I will be with you and will bless you, for to you and to your descendants I will give all these lands, and I will establish the oath that I swore to Abraham your father. </a:t>
            </a:r>
            <a:r>
              <a:rPr lang="en-US" sz="11600" b="1" baseline="30000" dirty="0">
                <a:solidFill>
                  <a:srgbClr val="FFFFCC"/>
                </a:solidFill>
                <a:effectLst/>
                <a:ea typeface="Calibri" panose="020F0502020204030204" pitchFamily="34" charset="0"/>
                <a:cs typeface="Calibri" panose="020F0502020204030204" pitchFamily="34" charset="0"/>
              </a:rPr>
              <a:t>4</a:t>
            </a:r>
            <a:r>
              <a:rPr lang="en-US" sz="11600" b="1" dirty="0">
                <a:solidFill>
                  <a:srgbClr val="FFFFCC"/>
                </a:solidFill>
                <a:effectLst/>
                <a:ea typeface="Calibri" panose="020F0502020204030204" pitchFamily="34" charset="0"/>
                <a:cs typeface="Calibri" panose="020F0502020204030204" pitchFamily="34" charset="0"/>
              </a:rPr>
              <a:t> I will multiply your descendants as the stars of heaven and will give to your descendants all these lands. And in your descendants all the nations of the earth shall be blessed, </a:t>
            </a:r>
            <a:r>
              <a:rPr lang="en-US" sz="11600" b="1" baseline="30000" dirty="0">
                <a:solidFill>
                  <a:srgbClr val="FFFFCC"/>
                </a:solidFill>
                <a:effectLst/>
                <a:ea typeface="Calibri" panose="020F0502020204030204" pitchFamily="34" charset="0"/>
                <a:cs typeface="Calibri" panose="020F0502020204030204" pitchFamily="34" charset="0"/>
              </a:rPr>
              <a:t>5</a:t>
            </a:r>
            <a:r>
              <a:rPr lang="en-US" sz="11600" b="1" dirty="0">
                <a:solidFill>
                  <a:srgbClr val="FFFFCC"/>
                </a:solidFill>
                <a:effectLst/>
                <a:ea typeface="Calibri" panose="020F0502020204030204" pitchFamily="34" charset="0"/>
                <a:cs typeface="Calibri" panose="020F0502020204030204" pitchFamily="34" charset="0"/>
              </a:rPr>
              <a:t> because Abraham listened to my voice and kept my mandate (</a:t>
            </a:r>
            <a:r>
              <a:rPr lang="en-US" sz="11600" b="1" i="1" dirty="0" err="1">
                <a:solidFill>
                  <a:srgbClr val="FFFFCC"/>
                </a:solidFill>
                <a:effectLst/>
                <a:ea typeface="Calibri" panose="020F0502020204030204" pitchFamily="34" charset="0"/>
                <a:cs typeface="Calibri" panose="020F0502020204030204" pitchFamily="34" charset="0"/>
              </a:rPr>
              <a:t>mišmeret</a:t>
            </a:r>
            <a:r>
              <a:rPr lang="en-US" sz="11600" b="1" dirty="0">
                <a:solidFill>
                  <a:srgbClr val="FFFFCC"/>
                </a:solidFill>
                <a:effectLst/>
                <a:ea typeface="Calibri" panose="020F0502020204030204" pitchFamily="34" charset="0"/>
                <a:cs typeface="Calibri" panose="020F0502020204030204" pitchFamily="34" charset="0"/>
              </a:rPr>
              <a:t>), my commands (</a:t>
            </a:r>
            <a:r>
              <a:rPr lang="en-US" sz="11600" b="1" i="1" dirty="0" err="1">
                <a:solidFill>
                  <a:srgbClr val="FFFFCC"/>
                </a:solidFill>
                <a:effectLst/>
                <a:ea typeface="Calibri" panose="020F0502020204030204" pitchFamily="34" charset="0"/>
                <a:cs typeface="Calibri" panose="020F0502020204030204" pitchFamily="34" charset="0"/>
              </a:rPr>
              <a:t>miṣwôt</a:t>
            </a:r>
            <a:r>
              <a:rPr lang="en-US" sz="11600" b="1" dirty="0">
                <a:solidFill>
                  <a:srgbClr val="FFFFCC"/>
                </a:solidFill>
                <a:effectLst/>
                <a:ea typeface="Calibri" panose="020F0502020204030204" pitchFamily="34" charset="0"/>
                <a:cs typeface="Calibri" panose="020F0502020204030204" pitchFamily="34" charset="0"/>
              </a:rPr>
              <a:t>), my ordinances (</a:t>
            </a:r>
            <a:r>
              <a:rPr lang="en-US" sz="11600" b="1" i="1" dirty="0" err="1">
                <a:solidFill>
                  <a:srgbClr val="FFFFCC"/>
                </a:solidFill>
                <a:effectLst/>
                <a:ea typeface="Calibri" panose="020F0502020204030204" pitchFamily="34" charset="0"/>
                <a:cs typeface="Calibri" panose="020F0502020204030204" pitchFamily="34" charset="0"/>
              </a:rPr>
              <a:t>ḥuqqôt</a:t>
            </a:r>
            <a:r>
              <a:rPr lang="en-US" sz="11600" b="1" dirty="0">
                <a:solidFill>
                  <a:srgbClr val="FFFFCC"/>
                </a:solidFill>
                <a:effectLst/>
                <a:ea typeface="Calibri" panose="020F0502020204030204" pitchFamily="34" charset="0"/>
                <a:cs typeface="Calibri" panose="020F0502020204030204" pitchFamily="34" charset="0"/>
              </a:rPr>
              <a:t>), and my instructions (</a:t>
            </a:r>
            <a:r>
              <a:rPr lang="en-US" sz="11600" b="1" i="1" dirty="0" err="1">
                <a:solidFill>
                  <a:srgbClr val="FFFFCC"/>
                </a:solidFill>
                <a:effectLst/>
                <a:ea typeface="Calibri" panose="020F0502020204030204" pitchFamily="34" charset="0"/>
                <a:cs typeface="Calibri" panose="020F0502020204030204" pitchFamily="34" charset="0"/>
              </a:rPr>
              <a:t>tôrōt</a:t>
            </a:r>
            <a:r>
              <a:rPr lang="en-US" sz="11600" b="1" dirty="0">
                <a:solidFill>
                  <a:srgbClr val="FFFFCC"/>
                </a:solidFill>
                <a:effectLst/>
                <a:ea typeface="Calibri" panose="020F0502020204030204" pitchFamily="34" charset="0"/>
                <a:cs typeface="Calibri" panose="020F0502020204030204" pitchFamily="34" charset="0"/>
              </a:rPr>
              <a:t>)."</a:t>
            </a:r>
            <a:endParaRPr lang="en-US" sz="11600" b="1" dirty="0">
              <a:solidFill>
                <a:srgbClr val="FFFFCC"/>
              </a:solidFill>
              <a:effectLst/>
              <a:ea typeface="Calibri" panose="020F0502020204030204" pitchFamily="34" charset="0"/>
              <a:cs typeface="Arial" panose="020B0604020202020204" pitchFamily="34" charset="0"/>
            </a:endParaRPr>
          </a:p>
          <a:p>
            <a:pPr marL="0" marR="0" indent="0">
              <a:lnSpc>
                <a:spcPct val="120000"/>
              </a:lnSpc>
              <a:spcBef>
                <a:spcPts val="0"/>
              </a:spcBef>
              <a:spcAft>
                <a:spcPts val="1200"/>
              </a:spcAft>
              <a:buNone/>
            </a:pPr>
            <a:r>
              <a:rPr lang="en-US" sz="11600" b="1" dirty="0">
                <a:solidFill>
                  <a:srgbClr val="FFFFCC"/>
                </a:solidFill>
                <a:effectLst/>
                <a:ea typeface="Calibri" panose="020F0502020204030204" pitchFamily="34" charset="0"/>
                <a:cs typeface="Calibri" panose="020F0502020204030204" pitchFamily="34" charset="0"/>
              </a:rPr>
              <a:t>Cf. Deuteronomy 11:1</a:t>
            </a:r>
            <a:endParaRPr lang="en-US" sz="11600" b="1" dirty="0">
              <a:solidFill>
                <a:srgbClr val="FFFFCC"/>
              </a:solidFill>
              <a:effectLst/>
              <a:ea typeface="Calibri" panose="020F0502020204030204" pitchFamily="34" charset="0"/>
              <a:cs typeface="Arial" panose="020B0604020202020204" pitchFamily="34" charset="0"/>
            </a:endParaRPr>
          </a:p>
          <a:p>
            <a:pPr marR="0" indent="0">
              <a:lnSpc>
                <a:spcPct val="120000"/>
              </a:lnSpc>
              <a:spcBef>
                <a:spcPts val="0"/>
              </a:spcBef>
              <a:spcAft>
                <a:spcPts val="1200"/>
              </a:spcAft>
              <a:buNone/>
            </a:pPr>
            <a:r>
              <a:rPr lang="en-US" sz="11600" b="1" dirty="0">
                <a:solidFill>
                  <a:srgbClr val="FFFFCC"/>
                </a:solidFill>
                <a:effectLst/>
                <a:ea typeface="Calibri" panose="020F0502020204030204" pitchFamily="34" charset="0"/>
                <a:cs typeface="Calibri" panose="020F0502020204030204" pitchFamily="34" charset="0"/>
              </a:rPr>
              <a:t>So you must demonstrate love for YHWH your God and keep his mandate (</a:t>
            </a:r>
            <a:r>
              <a:rPr lang="en-US" sz="11600" b="1" i="1" dirty="0" err="1">
                <a:solidFill>
                  <a:srgbClr val="FFFFCC"/>
                </a:solidFill>
                <a:effectLst/>
                <a:ea typeface="Calibri" panose="020F0502020204030204" pitchFamily="34" charset="0"/>
                <a:cs typeface="Calibri" panose="020F0502020204030204" pitchFamily="34" charset="0"/>
              </a:rPr>
              <a:t>mišmeret</a:t>
            </a:r>
            <a:r>
              <a:rPr lang="en-US" sz="11600" b="1" dirty="0">
                <a:solidFill>
                  <a:srgbClr val="FFFFCC"/>
                </a:solidFill>
                <a:effectLst/>
                <a:ea typeface="Calibri" panose="020F0502020204030204" pitchFamily="34" charset="0"/>
                <a:cs typeface="Calibri" panose="020F0502020204030204" pitchFamily="34" charset="0"/>
              </a:rPr>
              <a:t>), his ordinances (</a:t>
            </a:r>
            <a:r>
              <a:rPr lang="en-US" sz="11600" b="1" i="1" dirty="0" err="1">
                <a:solidFill>
                  <a:srgbClr val="FFFFCC"/>
                </a:solidFill>
                <a:effectLst/>
                <a:ea typeface="Calibri" panose="020F0502020204030204" pitchFamily="34" charset="0"/>
                <a:cs typeface="Calibri" panose="020F0502020204030204" pitchFamily="34" charset="0"/>
              </a:rPr>
              <a:t>ḥuqqôt</a:t>
            </a:r>
            <a:r>
              <a:rPr lang="en-US" sz="11600" b="1" dirty="0">
                <a:solidFill>
                  <a:srgbClr val="FFFFCC"/>
                </a:solidFill>
                <a:effectLst/>
                <a:ea typeface="Calibri" panose="020F0502020204030204" pitchFamily="34" charset="0"/>
                <a:cs typeface="Calibri" panose="020F0502020204030204" pitchFamily="34" charset="0"/>
              </a:rPr>
              <a:t>), his stipulations (</a:t>
            </a:r>
            <a:r>
              <a:rPr lang="en-US" sz="11600" b="1" i="1" dirty="0" err="1">
                <a:solidFill>
                  <a:srgbClr val="FFFFCC"/>
                </a:solidFill>
                <a:effectLst/>
                <a:ea typeface="Calibri" panose="020F0502020204030204" pitchFamily="34" charset="0"/>
                <a:cs typeface="Calibri" panose="020F0502020204030204" pitchFamily="34" charset="0"/>
              </a:rPr>
              <a:t>mišpāṭîm</a:t>
            </a:r>
            <a:r>
              <a:rPr lang="en-US" sz="11600" b="1" dirty="0">
                <a:solidFill>
                  <a:srgbClr val="FFFFCC"/>
                </a:solidFill>
                <a:effectLst/>
                <a:ea typeface="Calibri" panose="020F0502020204030204" pitchFamily="34" charset="0"/>
                <a:cs typeface="Calibri" panose="020F0502020204030204" pitchFamily="34" charset="0"/>
              </a:rPr>
              <a:t>), and his commands (</a:t>
            </a:r>
            <a:r>
              <a:rPr lang="en-US" sz="11600" b="1" i="1" dirty="0" err="1">
                <a:solidFill>
                  <a:srgbClr val="FFFFCC"/>
                </a:solidFill>
                <a:effectLst/>
                <a:ea typeface="Calibri" panose="020F0502020204030204" pitchFamily="34" charset="0"/>
                <a:cs typeface="Calibri" panose="020F0502020204030204" pitchFamily="34" charset="0"/>
              </a:rPr>
              <a:t>miṣwôt</a:t>
            </a:r>
            <a:r>
              <a:rPr lang="en-US" sz="11600" b="1" dirty="0">
                <a:solidFill>
                  <a:srgbClr val="FFFFCC"/>
                </a:solidFill>
                <a:effectLst/>
                <a:ea typeface="Calibri" panose="020F0502020204030204" pitchFamily="34" charset="0"/>
                <a:cs typeface="Calibri" panose="020F0502020204030204" pitchFamily="34" charset="0"/>
              </a:rPr>
              <a:t>) always.</a:t>
            </a:r>
            <a:endParaRPr lang="en-US" sz="11600" b="1" dirty="0">
              <a:solidFill>
                <a:srgbClr val="FFFFCC"/>
              </a:solidFill>
              <a:effectLst/>
              <a:ea typeface="Calibri" panose="020F0502020204030204" pitchFamily="34" charset="0"/>
              <a:cs typeface="Arial" panose="020B0604020202020204" pitchFamily="34" charset="0"/>
            </a:endParaRPr>
          </a:p>
          <a:p>
            <a:pPr marL="0" marR="0" indent="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4146140571"/>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1C4793-7AAC-0DB9-1AD5-6012C65282E2}"/>
              </a:ext>
            </a:extLst>
          </p:cNvPr>
          <p:cNvSpPr>
            <a:spLocks noGrp="1"/>
          </p:cNvSpPr>
          <p:nvPr>
            <p:ph type="title"/>
          </p:nvPr>
        </p:nvSpPr>
        <p:spPr/>
        <p:txBody>
          <a:bodyPr/>
          <a:lstStyle/>
          <a:p>
            <a:endParaRPr lang="en-US"/>
          </a:p>
        </p:txBody>
      </p:sp>
      <p:pic>
        <p:nvPicPr>
          <p:cNvPr id="5" name="Content Placeholder 4" descr="A diagram of the infidelity&#10;&#10;Description automatically generated with low confidence">
            <a:extLst>
              <a:ext uri="{FF2B5EF4-FFF2-40B4-BE49-F238E27FC236}">
                <a16:creationId xmlns:a16="http://schemas.microsoft.com/office/drawing/2014/main" id="{FE71E8D0-8A57-D54D-76BF-8AD722471E5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365125"/>
            <a:ext cx="10515600" cy="6223284"/>
          </a:xfrm>
        </p:spPr>
      </p:pic>
    </p:spTree>
    <p:extLst>
      <p:ext uri="{BB962C8B-B14F-4D97-AF65-F5344CB8AC3E}">
        <p14:creationId xmlns:p14="http://schemas.microsoft.com/office/powerpoint/2010/main" val="1488571397"/>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4C5777F-C1BF-7A79-951A-6A2E800D9E66}"/>
              </a:ext>
            </a:extLst>
          </p:cNvPr>
          <p:cNvSpPr>
            <a:spLocks noGrp="1"/>
          </p:cNvSpPr>
          <p:nvPr>
            <p:ph idx="1"/>
          </p:nvPr>
        </p:nvSpPr>
        <p:spPr>
          <a:xfrm>
            <a:off x="519953" y="645458"/>
            <a:ext cx="11196918" cy="6104965"/>
          </a:xfrm>
        </p:spPr>
        <p:txBody>
          <a:bodyPr>
            <a:normAutofit/>
          </a:bodyPr>
          <a:lstStyle/>
          <a:p>
            <a:pPr marL="573088" marR="0" indent="-573088">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E.	 Jacob/Israel: The Nation of Promise [The Jacob Document] (28:10–35:29; 37:1–2a)</a:t>
            </a:r>
          </a:p>
          <a:p>
            <a:pPr marL="0" marR="0"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Unlike most of these titles, as in 2:4a, “These are the generations of Jacob” in 37:2a functions as a colophon ending a document, that is 28:10–35:29 (cf. also 10:28:5, 20, 31, 32). The Esau/Edom genealogies represent an editorial insertion, after which 37:1–2 necessarily links the Joseph stories that follow to the Jacob stories that precede. </a:t>
            </a:r>
          </a:p>
        </p:txBody>
      </p:sp>
    </p:spTree>
    <p:extLst>
      <p:ext uri="{BB962C8B-B14F-4D97-AF65-F5344CB8AC3E}">
        <p14:creationId xmlns:p14="http://schemas.microsoft.com/office/powerpoint/2010/main" val="208792478"/>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4C5777F-C1BF-7A79-951A-6A2E800D9E66}"/>
              </a:ext>
            </a:extLst>
          </p:cNvPr>
          <p:cNvSpPr>
            <a:spLocks noGrp="1"/>
          </p:cNvSpPr>
          <p:nvPr>
            <p:ph idx="1"/>
          </p:nvPr>
        </p:nvSpPr>
        <p:spPr>
          <a:xfrm>
            <a:off x="448235" y="582706"/>
            <a:ext cx="11376212" cy="6167718"/>
          </a:xfrm>
        </p:spPr>
        <p:txBody>
          <a:bodyPr>
            <a:normAutofit fontScale="32500" lnSpcReduction="20000"/>
          </a:bodyPr>
          <a:lstStyle/>
          <a:p>
            <a:pPr marL="0" marR="0"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10500" b="1" dirty="0">
                <a:solidFill>
                  <a:srgbClr val="FFFFCC"/>
                </a:solidFill>
                <a:effectLst/>
                <a:ea typeface="Times New Roman" panose="02020603050405020304" pitchFamily="18" charset="0"/>
              </a:rPr>
              <a:t>While the character of Joseph dominates the narrative from chapters 37–50, the prominence of Jacob and its ending with the death and state funeral of Jacob in the promised land remind us that the covenantal implications of the intervening events were uppermost in the author’s mind. </a:t>
            </a:r>
          </a:p>
          <a:p>
            <a:pPr marL="0" marR="0"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10500" b="1" dirty="0">
                <a:solidFill>
                  <a:srgbClr val="FFFFCC"/>
                </a:solidFill>
                <a:effectLst/>
                <a:ea typeface="Times New Roman" panose="02020603050405020304" pitchFamily="18" charset="0"/>
              </a:rPr>
              <a:t>After Jacob’s death, the people of the covenant and of the promises were all in Egypt, in danger of disappearing, and the promised land was in the hands of the Canaanites. </a:t>
            </a:r>
          </a:p>
          <a:p>
            <a:pPr marL="0" marR="0"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10500" b="1" dirty="0">
                <a:solidFill>
                  <a:srgbClr val="FFFFCC"/>
                </a:solidFill>
                <a:effectLst/>
                <a:ea typeface="Times New Roman" panose="02020603050405020304" pitchFamily="18" charset="0"/>
              </a:rPr>
              <a:t>The only link to what remained of the chosen family patriarchs was the site that housed their bones (cf. 50:1–21). </a:t>
            </a:r>
          </a:p>
          <a:p>
            <a:pPr marL="0" marR="0" indent="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3320905501"/>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4C5777F-C1BF-7A79-951A-6A2E800D9E66}"/>
              </a:ext>
            </a:extLst>
          </p:cNvPr>
          <p:cNvSpPr>
            <a:spLocks noGrp="1"/>
          </p:cNvSpPr>
          <p:nvPr>
            <p:ph idx="1"/>
          </p:nvPr>
        </p:nvSpPr>
        <p:spPr>
          <a:xfrm>
            <a:off x="448235" y="582706"/>
            <a:ext cx="11376212" cy="6167718"/>
          </a:xfrm>
        </p:spPr>
        <p:txBody>
          <a:bodyPr>
            <a:normAutofit/>
          </a:bodyPr>
          <a:lstStyle/>
          <a:p>
            <a:pPr marL="0" marR="0" indent="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600" b="1" dirty="0">
                <a:solidFill>
                  <a:srgbClr val="FFFFCC"/>
                </a:solidFill>
                <a:effectLst/>
                <a:ea typeface="Times New Roman" panose="02020603050405020304" pitchFamily="18" charset="0"/>
              </a:rPr>
              <a:t>Outline of the Jacob Document:</a:t>
            </a:r>
          </a:p>
          <a:p>
            <a:pPr marL="742950" marR="0" indent="-742950">
              <a:lnSpc>
                <a:spcPct val="100000"/>
              </a:lnSpc>
              <a:spcBef>
                <a:spcPts val="0"/>
              </a:spcBef>
              <a:spcAft>
                <a:spcPts val="1800"/>
              </a:spcAft>
              <a:buAutoNum type="arabicPeriod"/>
              <a:tabLst>
                <a:tab pos="228600" algn="l"/>
                <a:tab pos="457200" algn="l"/>
                <a:tab pos="685800" algn="l"/>
                <a:tab pos="914400" algn="l"/>
                <a:tab pos="1143000" algn="l"/>
                <a:tab pos="1371600" algn="l"/>
                <a:tab pos="1600200" algn="l"/>
                <a:tab pos="1828800" algn="l"/>
              </a:tabLst>
            </a:pPr>
            <a:r>
              <a:rPr lang="en-US" sz="3600" b="1" dirty="0">
                <a:solidFill>
                  <a:srgbClr val="FFFFCC"/>
                </a:solidFill>
                <a:effectLst/>
                <a:ea typeface="Times New Roman" panose="02020603050405020304" pitchFamily="18" charset="0"/>
              </a:rPr>
              <a:t>The Promise Given (28:10–22)</a:t>
            </a:r>
          </a:p>
          <a:p>
            <a:pPr marL="742950" marR="0" indent="-742950">
              <a:lnSpc>
                <a:spcPct val="100000"/>
              </a:lnSpc>
              <a:spcBef>
                <a:spcPts val="0"/>
              </a:spcBef>
              <a:spcAft>
                <a:spcPts val="1800"/>
              </a:spcAft>
              <a:buAutoNum type="arabicPeriod"/>
              <a:tabLst>
                <a:tab pos="228600" algn="l"/>
                <a:tab pos="457200" algn="l"/>
                <a:tab pos="685800" algn="l"/>
                <a:tab pos="914400" algn="l"/>
                <a:tab pos="1143000" algn="l"/>
                <a:tab pos="1371600" algn="l"/>
                <a:tab pos="1600200" algn="l"/>
                <a:tab pos="1828800" algn="l"/>
              </a:tabLst>
            </a:pPr>
            <a:r>
              <a:rPr lang="en-US" sz="3600" b="1" dirty="0">
                <a:solidFill>
                  <a:srgbClr val="FFFFCC"/>
                </a:solidFill>
                <a:effectLst/>
                <a:ea typeface="Times New Roman" panose="02020603050405020304" pitchFamily="18" charset="0"/>
              </a:rPr>
              <a:t>The Promise Applied (29:1–31:55)</a:t>
            </a:r>
          </a:p>
          <a:p>
            <a:pPr marL="742950" marR="0" indent="-742950">
              <a:lnSpc>
                <a:spcPct val="100000"/>
              </a:lnSpc>
              <a:spcBef>
                <a:spcPts val="0"/>
              </a:spcBef>
              <a:spcAft>
                <a:spcPts val="1800"/>
              </a:spcAft>
              <a:buAutoNum type="arabicPeriod"/>
              <a:tabLst>
                <a:tab pos="228600" algn="l"/>
                <a:tab pos="457200" algn="l"/>
                <a:tab pos="685800" algn="l"/>
                <a:tab pos="914400" algn="l"/>
                <a:tab pos="1143000" algn="l"/>
                <a:tab pos="1371600" algn="l"/>
                <a:tab pos="1600200" algn="l"/>
                <a:tab pos="1828800" algn="l"/>
              </a:tabLst>
            </a:pPr>
            <a:r>
              <a:rPr lang="en-US" sz="3600" b="1" dirty="0">
                <a:solidFill>
                  <a:srgbClr val="FFFFCC"/>
                </a:solidFill>
                <a:effectLst/>
                <a:ea typeface="Times New Roman" panose="02020603050405020304" pitchFamily="18" charset="0"/>
              </a:rPr>
              <a:t>The Promise Demanded (32:1–33:17)</a:t>
            </a:r>
          </a:p>
          <a:p>
            <a:pPr marL="742950" marR="0" indent="-742950">
              <a:lnSpc>
                <a:spcPct val="100000"/>
              </a:lnSpc>
              <a:spcBef>
                <a:spcPts val="0"/>
              </a:spcBef>
              <a:spcAft>
                <a:spcPts val="1800"/>
              </a:spcAft>
              <a:buAutoNum type="arabicPeriod"/>
              <a:tabLst>
                <a:tab pos="228600" algn="l"/>
                <a:tab pos="457200" algn="l"/>
                <a:tab pos="685800" algn="l"/>
                <a:tab pos="914400" algn="l"/>
                <a:tab pos="1143000" algn="l"/>
                <a:tab pos="1371600" algn="l"/>
                <a:tab pos="1600200" algn="l"/>
                <a:tab pos="1828800" algn="l"/>
              </a:tabLst>
            </a:pPr>
            <a:r>
              <a:rPr lang="en-US" sz="3600" b="1" dirty="0">
                <a:solidFill>
                  <a:srgbClr val="FFFFCC"/>
                </a:solidFill>
                <a:effectLst/>
                <a:ea typeface="Times New Roman" panose="02020603050405020304" pitchFamily="18" charset="0"/>
              </a:rPr>
              <a:t>The Promise Forgotten (33:18–34:31)</a:t>
            </a:r>
          </a:p>
          <a:p>
            <a:pPr marL="742950" marR="0" indent="-742950">
              <a:lnSpc>
                <a:spcPct val="100000"/>
              </a:lnSpc>
              <a:spcBef>
                <a:spcPts val="0"/>
              </a:spcBef>
              <a:spcAft>
                <a:spcPts val="1800"/>
              </a:spcAft>
              <a:buAutoNum type="arabicPeriod"/>
              <a:tabLst>
                <a:tab pos="228600" algn="l"/>
                <a:tab pos="457200" algn="l"/>
                <a:tab pos="685800" algn="l"/>
                <a:tab pos="914400" algn="l"/>
                <a:tab pos="1143000" algn="l"/>
                <a:tab pos="1371600" algn="l"/>
                <a:tab pos="1600200" algn="l"/>
                <a:tab pos="1828800" algn="l"/>
              </a:tabLst>
            </a:pPr>
            <a:r>
              <a:rPr lang="en-US" sz="3600" b="1" dirty="0">
                <a:solidFill>
                  <a:srgbClr val="FFFFCC"/>
                </a:solidFill>
                <a:effectLst/>
                <a:ea typeface="Times New Roman" panose="02020603050405020304" pitchFamily="18" charset="0"/>
              </a:rPr>
              <a:t>The Promise Renewed and Fulfilled (35:1–29)</a:t>
            </a:r>
          </a:p>
          <a:p>
            <a:pPr marL="0" marR="0" indent="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Lst>
            </a:pPr>
            <a:endParaRPr lang="en-US" sz="13600" b="1" dirty="0">
              <a:solidFill>
                <a:srgbClr val="FFFFCC"/>
              </a:solidFill>
              <a:effectLst/>
              <a:ea typeface="Times New Roman" panose="02020603050405020304" pitchFamily="18" charset="0"/>
            </a:endParaRPr>
          </a:p>
          <a:p>
            <a:pPr marL="0" marR="0" indent="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32060298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37DA2-965B-6ADB-E9C5-44BDC91A4D98}"/>
              </a:ext>
            </a:extLst>
          </p:cNvPr>
          <p:cNvSpPr>
            <a:spLocks noGrp="1"/>
          </p:cNvSpPr>
          <p:nvPr>
            <p:ph type="title"/>
          </p:nvPr>
        </p:nvSpPr>
        <p:spPr>
          <a:xfrm>
            <a:off x="838200" y="365125"/>
            <a:ext cx="10515600" cy="900149"/>
          </a:xfrm>
        </p:spPr>
        <p:txBody>
          <a:bodyPr/>
          <a:lstStyle/>
          <a:p>
            <a:pPr>
              <a:tabLst>
                <a:tab pos="690563" algn="l"/>
              </a:tabLst>
            </a:pPr>
            <a:r>
              <a:rPr lang="en-US" sz="4400" b="1" dirty="0">
                <a:solidFill>
                  <a:srgbClr val="FFFFCC"/>
                </a:solidFill>
                <a:effectLst/>
                <a:latin typeface="Calibri" panose="020F0502020204030204" pitchFamily="34" charset="0"/>
                <a:ea typeface="MS Mincho" panose="02020609040205080304" pitchFamily="49" charset="-128"/>
                <a:cs typeface="Calibri" panose="020F0502020204030204" pitchFamily="34" charset="0"/>
              </a:rPr>
              <a:t>B.	</a:t>
            </a:r>
            <a:r>
              <a:rPr lang="en-US" sz="4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Nature of the First Testament</a:t>
            </a:r>
            <a:endParaRPr lang="en-US" dirty="0"/>
          </a:p>
        </p:txBody>
      </p:sp>
      <p:sp>
        <p:nvSpPr>
          <p:cNvPr id="3" name="Content Placeholder 2">
            <a:extLst>
              <a:ext uri="{FF2B5EF4-FFF2-40B4-BE49-F238E27FC236}">
                <a16:creationId xmlns:a16="http://schemas.microsoft.com/office/drawing/2014/main" id="{4285948D-0974-D5A2-2BC9-B6E1F418D8EE}"/>
              </a:ext>
            </a:extLst>
          </p:cNvPr>
          <p:cNvSpPr>
            <a:spLocks noGrp="1"/>
          </p:cNvSpPr>
          <p:nvPr>
            <p:ph idx="1"/>
          </p:nvPr>
        </p:nvSpPr>
        <p:spPr>
          <a:xfrm>
            <a:off x="838200" y="1456660"/>
            <a:ext cx="10515600" cy="5114261"/>
          </a:xfrm>
        </p:spPr>
        <p:txBody>
          <a:bodyPr>
            <a:normAutofit/>
          </a:bodyPr>
          <a:lstStyle/>
          <a:p>
            <a:pPr marL="0" marR="0" indent="0">
              <a:lnSpc>
                <a:spcPct val="107000"/>
              </a:lnSpc>
              <a:spcBef>
                <a:spcPts val="0"/>
              </a:spcBef>
              <a:spcAft>
                <a:spcPts val="0"/>
              </a:spcAft>
              <a:buNone/>
              <a:tabLst>
                <a:tab pos="4572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	The Structure of the English First Testament</a:t>
            </a:r>
          </a:p>
          <a:p>
            <a:pPr marL="0" marR="0" indent="0">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endParaRPr lang="en-US" sz="2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1200"/>
              </a:spcAft>
              <a:buNone/>
              <a:tabLst>
                <a:tab pos="457200" algn="l"/>
                <a:tab pos="914400" algn="l"/>
                <a:tab pos="1371600" algn="l"/>
                <a:tab pos="1600200" algn="l"/>
                <a:tab pos="1828800" algn="l"/>
                <a:tab pos="2057400" algn="l"/>
                <a:tab pos="2286000" algn="l"/>
                <a:tab pos="2514600" algn="l"/>
              </a:tabLst>
            </a:pP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The Hebrew Canon: Torah, Prophets, Writings</a:t>
            </a:r>
          </a:p>
          <a:p>
            <a:pPr marL="0" marR="0" indent="0">
              <a:lnSpc>
                <a:spcPct val="100000"/>
              </a:lnSpc>
              <a:spcBef>
                <a:spcPts val="0"/>
              </a:spcBef>
              <a:spcAft>
                <a:spcPts val="1200"/>
              </a:spcAft>
              <a:buNone/>
              <a:tabLst>
                <a:tab pos="457200" algn="l"/>
                <a:tab pos="914400" algn="l"/>
                <a:tab pos="1371600" algn="l"/>
                <a:tab pos="1600200" algn="l"/>
                <a:tab pos="1828800" algn="l"/>
                <a:tab pos="2057400" algn="l"/>
                <a:tab pos="2286000" algn="l"/>
                <a:tab pos="2514600" algn="l"/>
              </a:tabLst>
            </a:pPr>
            <a:r>
              <a:rPr lang="en-US" sz="3600" b="1" dirty="0">
                <a:solidFill>
                  <a:srgbClr val="FFFFCC"/>
                </a:solidFill>
                <a:latin typeface="Calibri" panose="020F0502020204030204" pitchFamily="34" charset="0"/>
                <a:ea typeface="Calibri" panose="020F0502020204030204" pitchFamily="34" charset="0"/>
                <a:cs typeface="Calibri" panose="020F0502020204030204" pitchFamily="34" charset="0"/>
              </a:rPr>
              <a:t>	</a:t>
            </a: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b.	The Roman Catholic and Orthodox Canon: </a:t>
            </a:r>
          </a:p>
          <a:p>
            <a:pPr marL="0" marR="0" indent="0">
              <a:lnSpc>
                <a:spcPct val="100000"/>
              </a:lnSpc>
              <a:spcBef>
                <a:spcPts val="0"/>
              </a:spcBef>
              <a:spcAft>
                <a:spcPts val="1200"/>
              </a:spcAft>
              <a:buNone/>
              <a:tabLst>
                <a:tab pos="457200" algn="l"/>
                <a:tab pos="914400" algn="l"/>
                <a:tab pos="1371600" algn="l"/>
                <a:tab pos="1600200" algn="l"/>
                <a:tab pos="1828800" algn="l"/>
                <a:tab pos="2057400" algn="l"/>
                <a:tab pos="2286000" algn="l"/>
                <a:tab pos="2514600" algn="l"/>
              </a:tabLst>
            </a:pPr>
            <a:r>
              <a:rPr lang="en-US" sz="3600" b="1" dirty="0">
                <a:solidFill>
                  <a:srgbClr val="FFFFCC"/>
                </a:solidFill>
                <a:latin typeface="Calibri" panose="020F0502020204030204" pitchFamily="34" charset="0"/>
                <a:ea typeface="Calibri" panose="020F0502020204030204" pitchFamily="34" charset="0"/>
                <a:cs typeface="Calibri" panose="020F0502020204030204" pitchFamily="34" charset="0"/>
              </a:rPr>
              <a:t>		</a:t>
            </a: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Law, Historiography, Prophets + Apocrypha</a:t>
            </a:r>
            <a:endParaRPr lang="en-US" sz="36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1200"/>
              </a:spcAft>
              <a:buNone/>
              <a:tabLst>
                <a:tab pos="457200" algn="l"/>
                <a:tab pos="914400" algn="l"/>
                <a:tab pos="1371600" algn="l"/>
                <a:tab pos="1600200" algn="l"/>
                <a:tab pos="1828800" algn="l"/>
                <a:tab pos="2057400" algn="l"/>
                <a:tab pos="2286000" algn="l"/>
                <a:tab pos="2514600" algn="l"/>
              </a:tabLst>
            </a:pPr>
            <a:r>
              <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c.	The Protestant Canon: </a:t>
            </a:r>
          </a:p>
          <a:p>
            <a:pPr marL="0" marR="0" indent="0">
              <a:lnSpc>
                <a:spcPct val="100000"/>
              </a:lnSpc>
              <a:spcBef>
                <a:spcPts val="0"/>
              </a:spcBef>
              <a:spcAft>
                <a:spcPts val="1200"/>
              </a:spcAft>
              <a:buNone/>
              <a:tabLst>
                <a:tab pos="457200" algn="l"/>
                <a:tab pos="914400" algn="l"/>
                <a:tab pos="1371600" algn="l"/>
                <a:tab pos="1600200" algn="l"/>
                <a:tab pos="1828800" algn="l"/>
                <a:tab pos="2057400" algn="l"/>
                <a:tab pos="2286000" algn="l"/>
                <a:tab pos="2514600" algn="l"/>
              </a:tabLst>
            </a:pP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Traditionally the English Bible has been divided 			into four parts:</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457200" algn="l"/>
                <a:tab pos="914400" algn="l"/>
                <a:tab pos="1371600" algn="l"/>
                <a:tab pos="1600200" algn="l"/>
                <a:tab pos="1828800" algn="l"/>
                <a:tab pos="2057400" algn="l"/>
                <a:tab pos="2286000" algn="l"/>
                <a:tab pos="2514600" algn="l"/>
              </a:tabLst>
            </a:pP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3364448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4C5777F-C1BF-7A79-951A-6A2E800D9E66}"/>
              </a:ext>
            </a:extLst>
          </p:cNvPr>
          <p:cNvSpPr>
            <a:spLocks noGrp="1"/>
          </p:cNvSpPr>
          <p:nvPr>
            <p:ph idx="1"/>
          </p:nvPr>
        </p:nvSpPr>
        <p:spPr>
          <a:xfrm>
            <a:off x="448235" y="582706"/>
            <a:ext cx="11376212" cy="6167718"/>
          </a:xfrm>
        </p:spPr>
        <p:txBody>
          <a:bodyPr>
            <a:normAutofit/>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The promise of land in particular was jeopardized by the exile of Jacob (because of his own misdeeds) to Haran.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But as he left, through a special revelation at Bethel YHWH reassured Jacob of his presence as he and promised to bring him back. Ironically, while he was away the promise of numerous descendants began to be fulfilled.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Eventually Jacob had twelve sons who represented the ethnic foundations on which the nation would be built (as reflected in the family tree listed in 35:22–27). </a:t>
            </a:r>
            <a:endParaRPr lang="en-US" sz="32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1149828503"/>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4C5777F-C1BF-7A79-951A-6A2E800D9E66}"/>
              </a:ext>
            </a:extLst>
          </p:cNvPr>
          <p:cNvSpPr>
            <a:spLocks noGrp="1"/>
          </p:cNvSpPr>
          <p:nvPr>
            <p:ph idx="1"/>
          </p:nvPr>
        </p:nvSpPr>
        <p:spPr>
          <a:xfrm>
            <a:off x="448235" y="582706"/>
            <a:ext cx="11376212" cy="6167718"/>
          </a:xfrm>
        </p:spPr>
        <p:txBody>
          <a:bodyPr>
            <a:normAutofit/>
          </a:bodyPr>
          <a:lstStyle/>
          <a:p>
            <a:pPr marL="0" indent="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Much of the plot revolves around extricating himself from his father-in-law, Laban, and dealing with the guilt incurred when he cheated his brother Esau of the birthright and the Patriarchal blessing. But in the end (chapter 35) the promise was secured.</a:t>
            </a:r>
          </a:p>
          <a:p>
            <a:pPr marL="0" marR="0" indent="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1422317060"/>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4C5777F-C1BF-7A79-951A-6A2E800D9E66}"/>
              </a:ext>
            </a:extLst>
          </p:cNvPr>
          <p:cNvSpPr>
            <a:spLocks noGrp="1"/>
          </p:cNvSpPr>
          <p:nvPr>
            <p:ph idx="1"/>
          </p:nvPr>
        </p:nvSpPr>
        <p:spPr>
          <a:xfrm>
            <a:off x="448235" y="582706"/>
            <a:ext cx="11376212" cy="6167718"/>
          </a:xfrm>
        </p:spPr>
        <p:txBody>
          <a:bodyPr>
            <a:normAutofit/>
          </a:bodyPr>
          <a:lstStyle/>
          <a:p>
            <a:pPr marL="0" marR="0" indent="0">
              <a:lnSpc>
                <a:spcPct val="100000"/>
              </a:lnSpc>
              <a:spcBef>
                <a:spcPts val="0"/>
              </a:spcBef>
              <a:spcAft>
                <a:spcPts val="18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E.	The Esau/Edom Genealogical Documents (36:1–8; 36:9–43)</a:t>
            </a:r>
          </a:p>
          <a:p>
            <a:pPr marL="457200" marR="0" indent="0">
              <a:lnSpc>
                <a:spcPct val="100000"/>
              </a:lnSpc>
              <a:spcBef>
                <a:spcPts val="0"/>
              </a:spcBef>
              <a:spcAft>
                <a:spcPts val="18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Like Ishmael in 25:12–18, Esau represents a by-line to the covenant and its promises (36:1–43). </a:t>
            </a:r>
          </a:p>
          <a:p>
            <a:pPr marL="457200" marR="0" indent="0">
              <a:lnSpc>
                <a:spcPct val="100000"/>
              </a:lnSpc>
              <a:spcBef>
                <a:spcPts val="0"/>
              </a:spcBef>
              <a:spcAft>
                <a:spcPts val="18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As we have observed repeatedly, historical by-lines to the primary story are dealt with through genealogies. </a:t>
            </a:r>
          </a:p>
          <a:p>
            <a:pPr marL="457200" marR="0" indent="0">
              <a:lnSpc>
                <a:spcPct val="100000"/>
              </a:lnSpc>
              <a:spcBef>
                <a:spcPts val="0"/>
              </a:spcBef>
              <a:spcAft>
                <a:spcPts val="18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This text declares the fulfillment of God’s promise to Abraham that he will be the father of many nations. </a:t>
            </a:r>
          </a:p>
          <a:p>
            <a:pPr marL="0" marR="0" indent="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4274856655"/>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AA888B-B20E-6369-6701-F83BA29469AA}"/>
              </a:ext>
            </a:extLst>
          </p:cNvPr>
          <p:cNvSpPr>
            <a:spLocks noGrp="1"/>
          </p:cNvSpPr>
          <p:nvPr>
            <p:ph type="title"/>
          </p:nvPr>
        </p:nvSpPr>
        <p:spPr>
          <a:xfrm>
            <a:off x="564776" y="161365"/>
            <a:ext cx="10789024" cy="1210235"/>
          </a:xfrm>
        </p:spPr>
        <p:txBody>
          <a:bodyPr>
            <a:normAutofit/>
          </a:bodyPr>
          <a:lstStyle/>
          <a:p>
            <a:pPr marL="457200" indent="-457200"/>
            <a:r>
              <a:rPr lang="en-US" sz="3400" b="1" dirty="0">
                <a:solidFill>
                  <a:srgbClr val="FFFFCC"/>
                </a:solidFill>
                <a:effectLst/>
                <a:latin typeface="Calibri" panose="020F0502020204030204" pitchFamily="34" charset="0"/>
                <a:ea typeface="Times New Roman" panose="02020603050405020304" pitchFamily="18" charset="0"/>
              </a:rPr>
              <a:t>F.	Joseph: The Preserver of the Promise </a:t>
            </a:r>
            <a:br>
              <a:rPr lang="en-US" sz="3400" b="1" dirty="0">
                <a:solidFill>
                  <a:srgbClr val="FFFFCC"/>
                </a:solidFill>
                <a:effectLst/>
                <a:latin typeface="Calibri" panose="020F0502020204030204" pitchFamily="34" charset="0"/>
                <a:ea typeface="Times New Roman" panose="02020603050405020304" pitchFamily="18" charset="0"/>
              </a:rPr>
            </a:br>
            <a:r>
              <a:rPr lang="en-US" sz="3400" b="1" dirty="0">
                <a:solidFill>
                  <a:srgbClr val="FFFFCC"/>
                </a:solidFill>
                <a:effectLst/>
                <a:latin typeface="Calibri" panose="020F0502020204030204" pitchFamily="34" charset="0"/>
                <a:ea typeface="Times New Roman" panose="02020603050405020304" pitchFamily="18" charset="0"/>
              </a:rPr>
              <a:t>[Part 2 of the Jacob Document] (37:1–50:26)</a:t>
            </a:r>
            <a:endParaRPr lang="en-US" sz="3400" b="1" dirty="0">
              <a:solidFill>
                <a:srgbClr val="FFFFCC"/>
              </a:solidFill>
            </a:endParaRPr>
          </a:p>
        </p:txBody>
      </p:sp>
      <p:sp>
        <p:nvSpPr>
          <p:cNvPr id="3" name="Content Placeholder 2">
            <a:extLst>
              <a:ext uri="{FF2B5EF4-FFF2-40B4-BE49-F238E27FC236}">
                <a16:creationId xmlns:a16="http://schemas.microsoft.com/office/drawing/2014/main" id="{E532D34B-BAE3-6FB7-9681-64D1CFEDB077}"/>
              </a:ext>
            </a:extLst>
          </p:cNvPr>
          <p:cNvSpPr>
            <a:spLocks noGrp="1"/>
          </p:cNvSpPr>
          <p:nvPr>
            <p:ph idx="1"/>
          </p:nvPr>
        </p:nvSpPr>
        <p:spPr>
          <a:xfrm>
            <a:off x="1004046" y="1461247"/>
            <a:ext cx="10349753" cy="5307106"/>
          </a:xfrm>
        </p:spPr>
        <p:txBody>
          <a:bodyPr>
            <a:normAutofit fontScale="92500" lnSpcReduction="10000"/>
          </a:bodyPr>
          <a:lstStyle/>
          <a:p>
            <a:pPr marL="0" marR="0" indent="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latin typeface="Calibri" panose="020F0502020204030204" pitchFamily="34" charset="0"/>
                <a:ea typeface="Times New Roman" panose="02020603050405020304" pitchFamily="18" charset="0"/>
              </a:rPr>
              <a:t>1</a:t>
            </a:r>
            <a:r>
              <a:rPr lang="en-US" sz="3400" b="1" dirty="0">
                <a:solidFill>
                  <a:srgbClr val="FFFFCC"/>
                </a:solidFill>
                <a:effectLst/>
                <a:latin typeface="Calibri" panose="020F0502020204030204" pitchFamily="34" charset="0"/>
                <a:ea typeface="Times New Roman" panose="02020603050405020304" pitchFamily="18" charset="0"/>
              </a:rPr>
              <a:t>.	Setting the Stage (37:1–45:28)</a:t>
            </a:r>
            <a:endParaRPr lang="en-US" sz="3400" b="1" dirty="0">
              <a:solidFill>
                <a:srgbClr val="FFFFCC"/>
              </a:solidFill>
              <a:effectLst/>
              <a:latin typeface="Courier New" panose="02070309020205020404" pitchFamily="49" charset="0"/>
              <a:ea typeface="Times New Roman" panose="02020603050405020304" pitchFamily="18" charset="0"/>
            </a:endParaRPr>
          </a:p>
          <a:p>
            <a:pPr marL="971550" marR="0" indent="-514350">
              <a:lnSpc>
                <a:spcPct val="110000"/>
              </a:lnSpc>
              <a:spcBef>
                <a:spcPts val="0"/>
              </a:spcBef>
              <a:spcAft>
                <a:spcPts val="1200"/>
              </a:spcAft>
              <a:buAutoNum type="alphaLcPeriod"/>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Times New Roman" panose="02020603050405020304" pitchFamily="18" charset="0"/>
              </a:rPr>
              <a:t>The Treachery of Joseph’s Brothers (37:1–36)</a:t>
            </a:r>
          </a:p>
          <a:p>
            <a:pPr marL="971550" marR="0" indent="-514350">
              <a:lnSpc>
                <a:spcPct val="110000"/>
              </a:lnSpc>
              <a:spcBef>
                <a:spcPts val="0"/>
              </a:spcBef>
              <a:spcAft>
                <a:spcPts val="1200"/>
              </a:spcAft>
              <a:buAutoNum type="alphaLcPeriod"/>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Times New Roman" panose="02020603050405020304" pitchFamily="18" charset="0"/>
              </a:rPr>
              <a:t>Interlude: The Story of Judah (38:1–30)</a:t>
            </a:r>
          </a:p>
          <a:p>
            <a:pPr marL="971550" marR="0" indent="-514350">
              <a:lnSpc>
                <a:spcPct val="110000"/>
              </a:lnSpc>
              <a:spcBef>
                <a:spcPts val="0"/>
              </a:spcBef>
              <a:spcAft>
                <a:spcPts val="1200"/>
              </a:spcAft>
              <a:buAutoNum type="alphaLcPeriod"/>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latin typeface="Calibri" panose="020F0502020204030204" pitchFamily="34" charset="0"/>
                <a:ea typeface="Times New Roman" panose="02020603050405020304" pitchFamily="18" charset="0"/>
              </a:rPr>
              <a:t>The Blessing of YHWH (39:1–41:52)</a:t>
            </a:r>
          </a:p>
          <a:p>
            <a:pPr marL="971550" marR="0" indent="-514350">
              <a:lnSpc>
                <a:spcPct val="110000"/>
              </a:lnSpc>
              <a:spcBef>
                <a:spcPts val="0"/>
              </a:spcBef>
              <a:spcAft>
                <a:spcPts val="1200"/>
              </a:spcAft>
              <a:buAutoNum type="alphaLcPeriod"/>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The Famine (41:53–45:28)</a:t>
            </a:r>
            <a:endParaRPr lang="en-US" sz="3400" b="1" dirty="0">
              <a:solidFill>
                <a:srgbClr val="FFFFCC"/>
              </a:solidFill>
              <a:ea typeface="Times New Roman" panose="02020603050405020304" pitchFamily="18" charset="0"/>
            </a:endParaRPr>
          </a:p>
          <a:p>
            <a:pPr marL="514350" marR="0" indent="-514350">
              <a:lnSpc>
                <a:spcPct val="110000"/>
              </a:lnSpc>
              <a:spcBef>
                <a:spcPts val="0"/>
              </a:spcBef>
              <a:spcAft>
                <a:spcPts val="1200"/>
              </a:spcAft>
              <a:buAutoNum type="arabicPeriod" startAt="2"/>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The Preservation of the Promise (46:1–47:26)</a:t>
            </a:r>
          </a:p>
          <a:p>
            <a:pPr marL="514350" marR="0" indent="-514350">
              <a:lnSpc>
                <a:spcPct val="110000"/>
              </a:lnSpc>
              <a:spcBef>
                <a:spcPts val="0"/>
              </a:spcBef>
              <a:spcAft>
                <a:spcPts val="1200"/>
              </a:spcAft>
              <a:buAutoNum type="arabicPeriod" startAt="2"/>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The Transmission of the Promise (47:27–49:33)</a:t>
            </a:r>
          </a:p>
          <a:p>
            <a:pPr marL="514350" marR="0" indent="-514350">
              <a:lnSpc>
                <a:spcPct val="110000"/>
              </a:lnSpc>
              <a:spcBef>
                <a:spcPts val="0"/>
              </a:spcBef>
              <a:spcAft>
                <a:spcPts val="1200"/>
              </a:spcAft>
              <a:buAutoNum type="arabicPeriod" startAt="2"/>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Epilogue (50:1–26)</a:t>
            </a:r>
          </a:p>
          <a:p>
            <a:pPr marL="0" indent="0">
              <a:buNone/>
            </a:pPr>
            <a:endParaRPr lang="en-US" dirty="0"/>
          </a:p>
        </p:txBody>
      </p:sp>
    </p:spTree>
    <p:extLst>
      <p:ext uri="{BB962C8B-B14F-4D97-AF65-F5344CB8AC3E}">
        <p14:creationId xmlns:p14="http://schemas.microsoft.com/office/powerpoint/2010/main" val="1969370064"/>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4C5777F-C1BF-7A79-951A-6A2E800D9E66}"/>
              </a:ext>
            </a:extLst>
          </p:cNvPr>
          <p:cNvSpPr>
            <a:spLocks noGrp="1"/>
          </p:cNvSpPr>
          <p:nvPr>
            <p:ph idx="1"/>
          </p:nvPr>
        </p:nvSpPr>
        <p:spPr>
          <a:xfrm>
            <a:off x="448235" y="313765"/>
            <a:ext cx="11232777" cy="6418729"/>
          </a:xfrm>
        </p:spPr>
        <p:txBody>
          <a:bodyPr>
            <a:normAutofit/>
          </a:bodyPr>
          <a:lstStyle/>
          <a:p>
            <a:pPr marL="0" marR="0" indent="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Critical scholars tend to treat the story of Joseph as a separate literary unit. On the surface this long section looks like an independent </a:t>
            </a:r>
            <a:r>
              <a:rPr lang="en-US" sz="3400" b="1" i="1" dirty="0">
                <a:solidFill>
                  <a:srgbClr val="FFFFCC"/>
                </a:solidFill>
                <a:effectLst/>
                <a:ea typeface="Times New Roman" panose="02020603050405020304" pitchFamily="18" charset="0"/>
              </a:rPr>
              <a:t>novella </a:t>
            </a:r>
            <a:r>
              <a:rPr lang="en-US" sz="3400" b="1" dirty="0">
                <a:solidFill>
                  <a:srgbClr val="FFFFCC"/>
                </a:solidFill>
                <a:effectLst/>
                <a:ea typeface="Times New Roman" panose="02020603050405020304" pitchFamily="18" charset="0"/>
              </a:rPr>
              <a:t>(little novel) with an intriguing plot and a colorful cast of characters. </a:t>
            </a:r>
          </a:p>
          <a:p>
            <a:pPr marL="0" marR="0" indent="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But it is clear that the author’s primary interest lay in the implications of this story for the promise/blessing/ covenant/oath. </a:t>
            </a:r>
          </a:p>
          <a:p>
            <a:pPr marL="0" marR="0" indent="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The move of Jacob and his family to Egypt left the reader wondering what would become of God’s program of salvation. </a:t>
            </a:r>
          </a:p>
        </p:txBody>
      </p:sp>
    </p:spTree>
    <p:extLst>
      <p:ext uri="{BB962C8B-B14F-4D97-AF65-F5344CB8AC3E}">
        <p14:creationId xmlns:p14="http://schemas.microsoft.com/office/powerpoint/2010/main" val="3154156298"/>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4C5777F-C1BF-7A79-951A-6A2E800D9E66}"/>
              </a:ext>
            </a:extLst>
          </p:cNvPr>
          <p:cNvSpPr>
            <a:spLocks noGrp="1"/>
          </p:cNvSpPr>
          <p:nvPr>
            <p:ph idx="1"/>
          </p:nvPr>
        </p:nvSpPr>
        <p:spPr>
          <a:xfrm>
            <a:off x="448235" y="322729"/>
            <a:ext cx="11232777" cy="6364942"/>
          </a:xfrm>
        </p:spPr>
        <p:txBody>
          <a:bodyPr>
            <a:normAutofit lnSpcReduction="10000"/>
          </a:bodyPr>
          <a:lstStyle/>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Would the Israelites be swallowed up in the general population of Egypt like thousands of other immigrant families had been when they move to a new land? </a:t>
            </a: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But God’s hand was in it all. God was taking his chosen family down there so that they could grow and develop into the nation he wanted them to be.</a:t>
            </a: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 As Joseph declared to his brothers on two occasions (45:1–11; 50:19–21), he was God’s agent sent ahead to make arrangements so they could outlive the famine. </a:t>
            </a: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As it turned out they would outlive it by 400 years and eventually return to Canaan in fulfillment of God’s promise to Abraham in 15:12–21. </a:t>
            </a:r>
          </a:p>
        </p:txBody>
      </p:sp>
    </p:spTree>
    <p:extLst>
      <p:ext uri="{BB962C8B-B14F-4D97-AF65-F5344CB8AC3E}">
        <p14:creationId xmlns:p14="http://schemas.microsoft.com/office/powerpoint/2010/main" val="182105310"/>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4C5777F-C1BF-7A79-951A-6A2E800D9E66}"/>
              </a:ext>
            </a:extLst>
          </p:cNvPr>
          <p:cNvSpPr>
            <a:spLocks noGrp="1"/>
          </p:cNvSpPr>
          <p:nvPr>
            <p:ph idx="1"/>
          </p:nvPr>
        </p:nvSpPr>
        <p:spPr>
          <a:xfrm>
            <a:off x="448235" y="582706"/>
            <a:ext cx="11232777" cy="5862918"/>
          </a:xfrm>
        </p:spPr>
        <p:txBody>
          <a:bodyPr>
            <a:normAutofit lnSpcReduction="10000"/>
          </a:bodyPr>
          <a:lstStyle/>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Although Joseph had been brutally mistreated by his brothers, he never lost sight of the promise and requested that when the family returned to the land promised them, they took his bones with them and buried him in the homeland (50:21). </a:t>
            </a: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This request would be fulfilled many centuries later (see Exod 13:19; Josh 24:32). </a:t>
            </a: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endParaRPr lang="en-US" sz="1800" b="1" dirty="0">
              <a:solidFill>
                <a:srgbClr val="FFFFCC"/>
              </a:solidFill>
              <a:effectLst/>
              <a:ea typeface="Times New Roman" panose="02020603050405020304" pitchFamily="18" charset="0"/>
            </a:endParaRP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Lst>
            </a:pPr>
            <a:r>
              <a:rPr lang="en-US" sz="3400" b="1" dirty="0">
                <a:solidFill>
                  <a:srgbClr val="FFFFCC"/>
                </a:solidFill>
                <a:effectLst/>
                <a:ea typeface="Times New Roman" panose="02020603050405020304" pitchFamily="18" charset="0"/>
              </a:rPr>
              <a:t>From a Messianic perspective, Jacob’s final blessing of his sons (49:1–27) sent the first signal that Judah was being singled out for a special royal role (vv. 8–12).</a:t>
            </a:r>
          </a:p>
          <a:p>
            <a:pPr marL="0" marR="0" indent="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Lst>
            </a:pPr>
            <a:endParaRPr lang="en-US" sz="32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3515773088"/>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05DEE0-D6B9-9658-4D53-DC09C2D0C82A}"/>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C6294649-F327-6355-023D-84976EF3475E}"/>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34033158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823775564"/>
              </p:ext>
            </p:extLst>
          </p:nvPr>
        </p:nvGraphicFramePr>
        <p:xfrm>
          <a:off x="956930" y="202019"/>
          <a:ext cx="10313581" cy="6655981"/>
        </p:xfrm>
        <a:graphic>
          <a:graphicData uri="http://schemas.openxmlformats.org/drawingml/2006/table">
            <a:tbl>
              <a:tblPr firstRow="1" bandRow="1">
                <a:tableStyleId>{5C22544A-7EE6-4342-B048-85BDC9FD1C3A}</a:tableStyleId>
              </a:tblPr>
              <a:tblGrid>
                <a:gridCol w="2259165">
                  <a:extLst>
                    <a:ext uri="{9D8B030D-6E8A-4147-A177-3AD203B41FA5}">
                      <a16:colId xmlns:a16="http://schemas.microsoft.com/office/drawing/2014/main" val="20000"/>
                    </a:ext>
                  </a:extLst>
                </a:gridCol>
                <a:gridCol w="1964492">
                  <a:extLst>
                    <a:ext uri="{9D8B030D-6E8A-4147-A177-3AD203B41FA5}">
                      <a16:colId xmlns:a16="http://schemas.microsoft.com/office/drawing/2014/main" val="3204077607"/>
                    </a:ext>
                  </a:extLst>
                </a:gridCol>
                <a:gridCol w="982245">
                  <a:extLst>
                    <a:ext uri="{9D8B030D-6E8A-4147-A177-3AD203B41FA5}">
                      <a16:colId xmlns:a16="http://schemas.microsoft.com/office/drawing/2014/main" val="20002"/>
                    </a:ext>
                  </a:extLst>
                </a:gridCol>
                <a:gridCol w="1483990">
                  <a:extLst>
                    <a:ext uri="{9D8B030D-6E8A-4147-A177-3AD203B41FA5}">
                      <a16:colId xmlns:a16="http://schemas.microsoft.com/office/drawing/2014/main" val="34617409"/>
                    </a:ext>
                  </a:extLst>
                </a:gridCol>
                <a:gridCol w="278744">
                  <a:extLst>
                    <a:ext uri="{9D8B030D-6E8A-4147-A177-3AD203B41FA5}">
                      <a16:colId xmlns:a16="http://schemas.microsoft.com/office/drawing/2014/main" val="20004"/>
                    </a:ext>
                  </a:extLst>
                </a:gridCol>
                <a:gridCol w="889328">
                  <a:extLst>
                    <a:ext uri="{9D8B030D-6E8A-4147-A177-3AD203B41FA5}">
                      <a16:colId xmlns:a16="http://schemas.microsoft.com/office/drawing/2014/main" val="20005"/>
                    </a:ext>
                  </a:extLst>
                </a:gridCol>
                <a:gridCol w="1340635">
                  <a:extLst>
                    <a:ext uri="{9D8B030D-6E8A-4147-A177-3AD203B41FA5}">
                      <a16:colId xmlns:a16="http://schemas.microsoft.com/office/drawing/2014/main" val="20006"/>
                    </a:ext>
                  </a:extLst>
                </a:gridCol>
                <a:gridCol w="1114982">
                  <a:extLst>
                    <a:ext uri="{9D8B030D-6E8A-4147-A177-3AD203B41FA5}">
                      <a16:colId xmlns:a16="http://schemas.microsoft.com/office/drawing/2014/main" val="20007"/>
                    </a:ext>
                  </a:extLst>
                </a:gridCol>
              </a:tblGrid>
              <a:tr h="812333">
                <a:tc gridSpan="8">
                  <a:txBody>
                    <a:bodyPr/>
                    <a:lstStyle/>
                    <a:p>
                      <a:pPr algn="ctr"/>
                      <a:r>
                        <a:rPr lang="en-US" sz="2800" b="1" dirty="0"/>
                        <a:t>The Canons of Scripture</a:t>
                      </a:r>
                    </a:p>
                  </a:txBody>
                  <a:tcPr marT="45714" marB="45714"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solidFill>
                      <a:schemeClr val="tx2">
                        <a:lumMod val="75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tc>
                <a:extLst>
                  <a:ext uri="{0D108BD9-81ED-4DB2-BD59-A6C34878D82A}">
                    <a16:rowId xmlns:a16="http://schemas.microsoft.com/office/drawing/2014/main" val="10000"/>
                  </a:ext>
                </a:extLst>
              </a:tr>
              <a:tr h="538356">
                <a:tc gridSpan="7">
                  <a:txBody>
                    <a:bodyPr/>
                    <a:lstStyle/>
                    <a:p>
                      <a:pPr algn="ctr"/>
                      <a:r>
                        <a:rPr lang="en-US" sz="1800" b="1" dirty="0"/>
                        <a:t>The Hebrew Bible</a:t>
                      </a:r>
                    </a:p>
                  </a:txBody>
                  <a:tcPr marT="45714" marB="45714" anchor="ctr">
                    <a:lnL w="76200" cap="flat" cmpd="sng" algn="ctr">
                      <a:solidFill>
                        <a:schemeClr val="tx1"/>
                      </a:solidFill>
                      <a:prstDash val="solid"/>
                      <a:round/>
                      <a:headEnd type="none" w="med" len="med"/>
                      <a:tailEnd type="none" w="med" len="med"/>
                    </a:lnL>
                    <a:lnR w="76200" cap="flat" cmpd="sng" algn="ctr">
                      <a:noFill/>
                      <a:prstDash val="solid"/>
                      <a:round/>
                      <a:headEnd type="none" w="med" len="med"/>
                      <a:tailEnd type="none" w="med" len="med"/>
                    </a:lnR>
                    <a:lnT w="762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pPr algn="ctr"/>
                      <a:endParaRPr lang="en-US" dirty="0"/>
                    </a:p>
                  </a:txBody>
                  <a:tcPr anchor="ctr"/>
                </a:tc>
                <a:tc hMerge="1">
                  <a:txBody>
                    <a:bodyPr/>
                    <a:lstStyle/>
                    <a:p>
                      <a:endParaRPr lang="en-US"/>
                    </a:p>
                  </a:txBody>
                  <a:tcPr/>
                </a:tc>
                <a:tc hMerge="1">
                  <a:txBody>
                    <a:bodyPr/>
                    <a:lstStyle/>
                    <a:p>
                      <a:pPr algn="ctr"/>
                      <a:endParaRPr lang="en-US" dirty="0"/>
                    </a:p>
                  </a:txBody>
                  <a:tcPr anchor="ctr"/>
                </a:tc>
                <a:tc hMerge="1">
                  <a:txBody>
                    <a:bodyPr/>
                    <a:lstStyle/>
                    <a:p>
                      <a:pPr algn="ctr"/>
                      <a:endParaRPr lang="en-US" dirty="0"/>
                    </a:p>
                  </a:txBody>
                  <a:tcPr anchor="ctr"/>
                </a:tc>
                <a:tc hMerge="1">
                  <a:txBody>
                    <a:bodyPr/>
                    <a:lstStyle/>
                    <a:p>
                      <a:pPr algn="ctr"/>
                      <a:endParaRPr lang="en-US" dirty="0"/>
                    </a:p>
                  </a:txBody>
                  <a:tcPr anchor="ctr"/>
                </a:tc>
                <a:tc rowSpan="3">
                  <a:txBody>
                    <a:bodyPr/>
                    <a:lstStyle/>
                    <a:p>
                      <a:endParaRPr lang="en-US" sz="1800" dirty="0"/>
                    </a:p>
                  </a:txBody>
                  <a:tcPr marT="45714" marB="45714" anchor="ctr">
                    <a:lnL w="76200" cap="flat" cmpd="sng" algn="ctr">
                      <a:no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tx2">
                        <a:lumMod val="75000"/>
                      </a:schemeClr>
                    </a:solidFill>
                  </a:tcPr>
                </a:tc>
                <a:extLst>
                  <a:ext uri="{0D108BD9-81ED-4DB2-BD59-A6C34878D82A}">
                    <a16:rowId xmlns:a16="http://schemas.microsoft.com/office/drawing/2014/main" val="10001"/>
                  </a:ext>
                </a:extLst>
              </a:tr>
              <a:tr h="538356">
                <a:tc rowSpan="2">
                  <a:txBody>
                    <a:bodyPr/>
                    <a:lstStyle/>
                    <a:p>
                      <a:pPr algn="ctr"/>
                      <a:r>
                        <a:rPr lang="en-US" sz="1800" b="1" dirty="0"/>
                        <a:t>Torah</a:t>
                      </a:r>
                    </a:p>
                  </a:txBody>
                  <a:tcPr marT="45714" marB="45714" anchor="ctr">
                    <a:lnL w="762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ctr"/>
                      <a:r>
                        <a:rPr lang="en-US" sz="1800" b="1" dirty="0"/>
                        <a:t>The Prophets</a:t>
                      </a:r>
                    </a:p>
                  </a:txBody>
                  <a:tcPr marT="45714" marB="45714"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hMerge="1">
                  <a:txBody>
                    <a:bodyPr/>
                    <a:lstStyle/>
                    <a:p>
                      <a:pPr algn="ctr"/>
                      <a:endParaRPr lang="en-US" dirty="0"/>
                    </a:p>
                  </a:txBody>
                  <a:tcPr anchor="ctr"/>
                </a:tc>
                <a:tc hMerge="1">
                  <a:txBody>
                    <a:bodyPr/>
                    <a:lstStyle/>
                    <a:p>
                      <a:endParaRPr lang="en-US"/>
                    </a:p>
                  </a:txBody>
                  <a:tcPr/>
                </a:tc>
                <a:tc hMerge="1">
                  <a:txBody>
                    <a:bodyPr/>
                    <a:lstStyle/>
                    <a:p>
                      <a:pPr algn="ctr"/>
                      <a:endParaRPr lang="en-US" dirty="0"/>
                    </a:p>
                  </a:txBody>
                  <a:tcPr anchor="ctr">
                    <a:lnR w="76200" cap="flat" cmpd="sng" algn="ctr">
                      <a:solidFill>
                        <a:schemeClr val="tx1"/>
                      </a:solidFill>
                      <a:prstDash val="solid"/>
                      <a:round/>
                      <a:headEnd type="none" w="med" len="med"/>
                      <a:tailEnd type="none" w="med" len="med"/>
                    </a:lnR>
                  </a:tcPr>
                </a:tc>
                <a:tc rowSpan="2" gridSpan="2">
                  <a:txBody>
                    <a:bodyPr/>
                    <a:lstStyle/>
                    <a:p>
                      <a:pPr algn="ctr"/>
                      <a:r>
                        <a:rPr lang="en-US" sz="1800" b="1" dirty="0"/>
                        <a:t>Writings</a:t>
                      </a:r>
                    </a:p>
                  </a:txBody>
                  <a:tcPr marT="45714" marB="45714" anchor="ctr">
                    <a:lnL w="38100" cap="flat" cmpd="sng" algn="ctr">
                      <a:solidFill>
                        <a:schemeClr val="tx1"/>
                      </a:solidFill>
                      <a:prstDash val="solid"/>
                      <a:round/>
                      <a:headEnd type="none" w="med" len="med"/>
                      <a:tailEnd type="none" w="med" len="med"/>
                    </a:lnL>
                    <a:lnR w="38100" cap="flat" cmpd="sng" algn="ctr">
                      <a:no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hMerge="1">
                  <a:txBody>
                    <a:bodyPr/>
                    <a:lstStyle/>
                    <a:p>
                      <a:pPr algn="ctr"/>
                      <a:endParaRPr lang="en-US" dirty="0"/>
                    </a:p>
                  </a:txBody>
                  <a:tcPr anchor="ctr"/>
                </a:tc>
                <a:tc vMerge="1">
                  <a:txBody>
                    <a:bodyPr/>
                    <a:lstStyle/>
                    <a:p>
                      <a:pPr algn="ctr"/>
                      <a:endParaRPr lang="en-US" b="1" dirty="0"/>
                    </a:p>
                  </a:txBody>
                  <a:tcPr anchor="ctr">
                    <a:lnL w="381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75000"/>
                      </a:schemeClr>
                    </a:solidFill>
                  </a:tcPr>
                </a:tc>
                <a:extLst>
                  <a:ext uri="{0D108BD9-81ED-4DB2-BD59-A6C34878D82A}">
                    <a16:rowId xmlns:a16="http://schemas.microsoft.com/office/drawing/2014/main" val="10002"/>
                  </a:ext>
                </a:extLst>
              </a:tr>
              <a:tr h="538356">
                <a:tc vMerge="1">
                  <a:txBody>
                    <a:bodyPr/>
                    <a:lstStyle/>
                    <a:p>
                      <a:pPr algn="ctr"/>
                      <a:endParaRPr lang="en-US" dirty="0"/>
                    </a:p>
                  </a:txBody>
                  <a:tcPr anchor="ctr">
                    <a:lnR w="76200" cap="flat" cmpd="sng" algn="ctr">
                      <a:solidFill>
                        <a:schemeClr val="tx1"/>
                      </a:solidFill>
                      <a:prstDash val="solid"/>
                      <a:round/>
                      <a:headEnd type="none" w="med" len="med"/>
                      <a:tailEnd type="none" w="med" len="med"/>
                    </a:lnR>
                  </a:tcPr>
                </a:tc>
                <a:tc>
                  <a:txBody>
                    <a:bodyPr/>
                    <a:lstStyle/>
                    <a:p>
                      <a:pPr algn="ctr"/>
                      <a:r>
                        <a:rPr lang="en-US" sz="1800" b="1" dirty="0"/>
                        <a:t>Former</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ctr"/>
                      <a:r>
                        <a:rPr lang="en-US" sz="1800" b="1" dirty="0"/>
                        <a:t>Latter</a:t>
                      </a:r>
                    </a:p>
                  </a:txBody>
                  <a:tcPr marT="45714" marB="45714"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pPr algn="ctr"/>
                      <a:endParaRPr lang="en-US" dirty="0"/>
                    </a:p>
                  </a:txBody>
                  <a:tcPr anchor="ctr">
                    <a:lnR w="76200" cap="flat" cmpd="sng" algn="ctr">
                      <a:solidFill>
                        <a:schemeClr val="tx1"/>
                      </a:solidFill>
                      <a:prstDash val="solid"/>
                      <a:round/>
                      <a:headEnd type="none" w="med" len="med"/>
                      <a:tailEnd type="none" w="med" len="med"/>
                    </a:lnR>
                  </a:tcPr>
                </a:tc>
                <a:tc gridSpan="2" vMerge="1">
                  <a:txBody>
                    <a:bodyPr/>
                    <a:lstStyle/>
                    <a:p>
                      <a:pPr algn="ctr"/>
                      <a:endParaRPr lang="en-US" dirty="0"/>
                    </a:p>
                  </a:txBody>
                  <a:tcPr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tcPr>
                </a:tc>
                <a:tc hMerge="1" vMerge="1">
                  <a:txBody>
                    <a:bodyPr/>
                    <a:lstStyle/>
                    <a:p>
                      <a:pPr algn="ctr"/>
                      <a:endParaRPr lang="en-US" dirty="0"/>
                    </a:p>
                  </a:txBody>
                  <a:tcPr anchor="ctr"/>
                </a:tc>
                <a:tc vMerge="1">
                  <a:txBody>
                    <a:bodyPr/>
                    <a:lstStyle/>
                    <a:p>
                      <a:pPr algn="ctr"/>
                      <a:endParaRPr lang="en-US" b="1" dirty="0"/>
                    </a:p>
                  </a:txBody>
                  <a:tcPr anchor="ctr">
                    <a:lnL w="76200" cap="flat" cmpd="sng" algn="ctr">
                      <a:solidFill>
                        <a:schemeClr val="tx1"/>
                      </a:solidFill>
                      <a:prstDash val="solid"/>
                      <a:round/>
                      <a:headEnd type="none" w="med" len="med"/>
                      <a:tailEnd type="none" w="med" len="med"/>
                    </a:lnL>
                    <a:lnR w="12700" cmpd="sng">
                      <a:noFill/>
                    </a:lnR>
                    <a:lnT w="12700" cmpd="sng">
                      <a:noFill/>
                    </a:lnT>
                  </a:tcPr>
                </a:tc>
                <a:extLst>
                  <a:ext uri="{0D108BD9-81ED-4DB2-BD59-A6C34878D82A}">
                    <a16:rowId xmlns:a16="http://schemas.microsoft.com/office/drawing/2014/main" val="10003"/>
                  </a:ext>
                </a:extLst>
              </a:tr>
              <a:tr h="538356">
                <a:tc gridSpan="8">
                  <a:txBody>
                    <a:bodyPr/>
                    <a:lstStyle/>
                    <a:p>
                      <a:pPr algn="ctr"/>
                      <a:endParaRPr lang="en-US" sz="1800" b="1" dirty="0"/>
                    </a:p>
                  </a:txBody>
                  <a:tcPr marT="45714" marB="45714"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solidFill>
                      <a:schemeClr val="tx2">
                        <a:lumMod val="75000"/>
                      </a:schemeClr>
                    </a:solidFill>
                  </a:tcPr>
                </a:tc>
                <a:tc hMerge="1">
                  <a:txBody>
                    <a:bodyPr/>
                    <a:lstStyle/>
                    <a:p>
                      <a:endParaRPr lang="en-US"/>
                    </a:p>
                  </a:txBody>
                  <a:tcPr/>
                </a:tc>
                <a:tc hMerge="1">
                  <a:txBody>
                    <a:bodyPr/>
                    <a:lstStyle/>
                    <a:p>
                      <a:pPr algn="ctr"/>
                      <a:endParaRPr lang="en-US" b="1" dirty="0"/>
                    </a:p>
                  </a:txBody>
                  <a:tcPr anchor="ctr">
                    <a:lnT w="12700" cap="flat" cmpd="sng" algn="ctr">
                      <a:solidFill>
                        <a:schemeClr val="tx1"/>
                      </a:solidFill>
                      <a:prstDash val="solid"/>
                      <a:round/>
                      <a:headEnd type="none" w="med" len="med"/>
                      <a:tailEnd type="none" w="med" len="med"/>
                    </a:lnT>
                  </a:tcPr>
                </a:tc>
                <a:tc hMerge="1">
                  <a:txBody>
                    <a:bodyPr/>
                    <a:lstStyle/>
                    <a:p>
                      <a:endParaRPr lang="en-US"/>
                    </a:p>
                  </a:txBody>
                  <a:tcPr/>
                </a:tc>
                <a:tc hMerge="1">
                  <a:txBody>
                    <a:bodyPr/>
                    <a:lstStyle/>
                    <a:p>
                      <a:pPr algn="ctr"/>
                      <a:endParaRPr lang="en-US" b="1" dirty="0"/>
                    </a:p>
                  </a:txBody>
                  <a:tcPr anchor="ctr">
                    <a:lnT w="12700" cap="flat" cmpd="sng" algn="ctr">
                      <a:solidFill>
                        <a:schemeClr val="tx1"/>
                      </a:solidFill>
                      <a:prstDash val="solid"/>
                      <a:round/>
                      <a:headEnd type="none" w="med" len="med"/>
                      <a:tailEnd type="none" w="med" len="med"/>
                    </a:lnT>
                  </a:tcPr>
                </a:tc>
                <a:tc hMerge="1">
                  <a:txBody>
                    <a:bodyPr/>
                    <a:lstStyle/>
                    <a:p>
                      <a:pPr algn="ctr"/>
                      <a:endParaRPr lang="en-US" b="1" dirty="0"/>
                    </a:p>
                  </a:txBody>
                  <a:tcPr anchor="ctr">
                    <a:lnT w="12700" cap="flat" cmpd="sng" algn="ctr">
                      <a:solidFill>
                        <a:schemeClr val="tx1"/>
                      </a:solidFill>
                      <a:prstDash val="solid"/>
                      <a:round/>
                      <a:headEnd type="none" w="med" len="med"/>
                      <a:tailEnd type="none" w="med" len="med"/>
                    </a:lnT>
                  </a:tcPr>
                </a:tc>
                <a:tc hMerge="1">
                  <a:txBody>
                    <a:bodyPr/>
                    <a:lstStyle/>
                    <a:p>
                      <a:pPr algn="ctr"/>
                      <a:endParaRPr lang="en-US" b="1" dirty="0"/>
                    </a:p>
                  </a:txBody>
                  <a:tcPr anchor="ctr">
                    <a:lnT w="12700" cap="flat" cmpd="sng" algn="ctr">
                      <a:solidFill>
                        <a:schemeClr val="tx1"/>
                      </a:solidFill>
                      <a:prstDash val="solid"/>
                      <a:round/>
                      <a:headEnd type="none" w="med" len="med"/>
                      <a:tailEnd type="none" w="med" len="med"/>
                    </a:lnT>
                  </a:tcPr>
                </a:tc>
                <a:tc hMerge="1">
                  <a:txBody>
                    <a:bodyPr/>
                    <a:lstStyle/>
                    <a:p>
                      <a:pPr algn="ctr"/>
                      <a:endParaRPr lang="en-US" b="1" dirty="0"/>
                    </a:p>
                  </a:txBody>
                  <a:tcPr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7"/>
                  </a:ext>
                </a:extLst>
              </a:tr>
              <a:tr h="538356">
                <a:tc gridSpan="8">
                  <a:txBody>
                    <a:bodyPr/>
                    <a:lstStyle/>
                    <a:p>
                      <a:pPr algn="ctr"/>
                      <a:r>
                        <a:rPr lang="en-US" sz="1800" b="1" dirty="0"/>
                        <a:t>The Roman Catholic First Testament</a:t>
                      </a:r>
                    </a:p>
                  </a:txBody>
                  <a:tcPr marT="45714" marB="45714"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pPr algn="ctr"/>
                      <a:endParaRPr lang="en-US" dirty="0"/>
                    </a:p>
                  </a:txBody>
                  <a:tcPr anchor="ctr"/>
                </a:tc>
                <a:tc hMerge="1">
                  <a:txBody>
                    <a:bodyPr/>
                    <a:lstStyle/>
                    <a:p>
                      <a:endParaRPr lang="en-US"/>
                    </a:p>
                  </a:txBody>
                  <a:tcPr/>
                </a:tc>
                <a:tc hMerge="1">
                  <a:txBody>
                    <a:bodyPr/>
                    <a:lstStyle/>
                    <a:p>
                      <a:pPr algn="ctr"/>
                      <a:endParaRPr lang="en-US" dirty="0"/>
                    </a:p>
                  </a:txBody>
                  <a:tcPr anchor="ctr"/>
                </a:tc>
                <a:tc hMerge="1">
                  <a:txBody>
                    <a:bodyPr/>
                    <a:lstStyle/>
                    <a:p>
                      <a:pPr algn="ctr"/>
                      <a:endParaRPr lang="en-US" dirty="0"/>
                    </a:p>
                  </a:txBody>
                  <a:tcPr anchor="ctr"/>
                </a:tc>
                <a:tc hMerge="1">
                  <a:txBody>
                    <a:bodyPr/>
                    <a:lstStyle/>
                    <a:p>
                      <a:pPr algn="ctr"/>
                      <a:endParaRPr lang="en-US" dirty="0"/>
                    </a:p>
                  </a:txBody>
                  <a:tcPr anchor="ctr"/>
                </a:tc>
                <a:tc hMerge="1">
                  <a:txBody>
                    <a:bodyPr/>
                    <a:lstStyle/>
                    <a:p>
                      <a:pPr algn="ctr"/>
                      <a:endParaRPr lang="en-US" dirty="0"/>
                    </a:p>
                  </a:txBody>
                  <a:tcPr anchor="ctr"/>
                </a:tc>
                <a:extLst>
                  <a:ext uri="{0D108BD9-81ED-4DB2-BD59-A6C34878D82A}">
                    <a16:rowId xmlns:a16="http://schemas.microsoft.com/office/drawing/2014/main" val="10008"/>
                  </a:ext>
                </a:extLst>
              </a:tr>
              <a:tr h="1076715">
                <a:tc>
                  <a:txBody>
                    <a:bodyPr/>
                    <a:lstStyle/>
                    <a:p>
                      <a:pPr algn="ctr"/>
                      <a:r>
                        <a:rPr lang="en-US" sz="1800" b="1" dirty="0"/>
                        <a:t>Law</a:t>
                      </a:r>
                    </a:p>
                  </a:txBody>
                  <a:tcPr marT="45714" marB="45714" anchor="ctr">
                    <a:lnL w="762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ctr"/>
                      <a:r>
                        <a:rPr lang="en-US" sz="1800" b="1" dirty="0"/>
                        <a:t>History</a:t>
                      </a:r>
                    </a:p>
                  </a:txBody>
                  <a:tcPr marT="45714" marB="45714"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dirty="0"/>
                    </a:p>
                  </a:txBody>
                  <a:tcPr anchor="ctr"/>
                </a:tc>
                <a:tc hMerge="1">
                  <a:txBody>
                    <a:bodyPr/>
                    <a:lstStyle/>
                    <a:p>
                      <a:endParaRPr lang="en-US"/>
                    </a:p>
                  </a:txBody>
                  <a:tcPr/>
                </a:tc>
                <a:tc gridSpan="2">
                  <a:txBody>
                    <a:bodyPr/>
                    <a:lstStyle/>
                    <a:p>
                      <a:pPr algn="ctr"/>
                      <a:r>
                        <a:rPr lang="en-US" sz="1800" b="1" dirty="0"/>
                        <a:t>Poetry</a:t>
                      </a:r>
                    </a:p>
                  </a:txBody>
                  <a:tcPr marT="45714" marB="45714"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dirty="0"/>
                    </a:p>
                  </a:txBody>
                  <a:tcPr anchor="ctr">
                    <a:lnR w="76200" cap="flat" cmpd="sng" algn="ctr">
                      <a:noFill/>
                      <a:prstDash val="solid"/>
                      <a:round/>
                      <a:headEnd type="none" w="med" len="med"/>
                      <a:tailEnd type="none" w="med" len="med"/>
                    </a:lnR>
                  </a:tcPr>
                </a:tc>
                <a:tc gridSpan="2">
                  <a:txBody>
                    <a:bodyPr/>
                    <a:lstStyle/>
                    <a:p>
                      <a:pPr algn="ctr"/>
                      <a:r>
                        <a:rPr lang="en-US" sz="1800" b="1" dirty="0"/>
                        <a:t>Prophets</a:t>
                      </a:r>
                    </a:p>
                  </a:txBody>
                  <a:tcPr marT="45714" marB="45714" anchor="ctr">
                    <a:lnL w="381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dirty="0"/>
                    </a:p>
                  </a:txBody>
                  <a:tcPr anchor="ctr"/>
                </a:tc>
                <a:extLst>
                  <a:ext uri="{0D108BD9-81ED-4DB2-BD59-A6C34878D82A}">
                    <a16:rowId xmlns:a16="http://schemas.microsoft.com/office/drawing/2014/main" val="10009"/>
                  </a:ext>
                </a:extLst>
              </a:tr>
              <a:tr h="539336">
                <a:tc gridSpan="8">
                  <a:txBody>
                    <a:bodyPr/>
                    <a:lstStyle/>
                    <a:p>
                      <a:pPr algn="ctr"/>
                      <a:endParaRPr lang="en-US" sz="1800" b="1" dirty="0">
                        <a:solidFill>
                          <a:sysClr val="windowText" lastClr="000000"/>
                        </a:solidFill>
                      </a:endParaRPr>
                    </a:p>
                  </a:txBody>
                  <a:tcPr marT="45714" marB="45714" anchor="ctr">
                    <a:lnL w="762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a:endParaRPr lang="en-US" sz="1800" dirty="0"/>
                    </a:p>
                  </a:txBody>
                  <a:tcPr marT="45714" marB="45714" anchor="ctr">
                    <a:lnL w="762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581714417"/>
                  </a:ext>
                </a:extLst>
              </a:tr>
              <a:tr h="529299">
                <a:tc gridSpan="7">
                  <a:txBody>
                    <a:bodyPr/>
                    <a:lstStyle/>
                    <a:p>
                      <a:pPr algn="ctr"/>
                      <a:r>
                        <a:rPr lang="en-US" sz="1800" b="1" dirty="0"/>
                        <a:t>The Protestant First Testament</a:t>
                      </a:r>
                    </a:p>
                  </a:txBody>
                  <a:tcPr marT="45714" marB="45714" anchor="ctr">
                    <a:lnL w="76200" cap="flat" cmpd="sng" algn="ctr">
                      <a:solidFill>
                        <a:schemeClr val="tx1"/>
                      </a:solidFill>
                      <a:prstDash val="solid"/>
                      <a:round/>
                      <a:headEnd type="none" w="med" len="med"/>
                      <a:tailEnd type="none" w="med" len="med"/>
                    </a:lnL>
                    <a:lnR w="762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hMerge="1">
                  <a:txBody>
                    <a:bodyPr/>
                    <a:lstStyle/>
                    <a:p>
                      <a:pPr algn="ctr"/>
                      <a:endParaRPr lang="en-US" dirty="0"/>
                    </a:p>
                  </a:txBody>
                  <a:tcPr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dirty="0"/>
                    </a:p>
                  </a:txBody>
                  <a:tcPr anchor="ctr"/>
                </a:tc>
                <a:tc hMerge="1">
                  <a:txBody>
                    <a:bodyPr/>
                    <a:lstStyle/>
                    <a:p>
                      <a:endParaRPr lang="en-US"/>
                    </a:p>
                  </a:txBody>
                  <a:tcPr/>
                </a:tc>
                <a:tc hMerge="1">
                  <a:txBody>
                    <a:bodyPr/>
                    <a:lstStyle/>
                    <a:p>
                      <a:pPr algn="ctr"/>
                      <a:endParaRPr lang="en-US" dirty="0"/>
                    </a:p>
                  </a:txBody>
                  <a:tcPr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dirty="0"/>
                    </a:p>
                  </a:txBody>
                  <a:tcPr anchor="ctr"/>
                </a:tc>
                <a:tc hMerge="1">
                  <a:txBody>
                    <a:bodyPr/>
                    <a:lstStyle/>
                    <a:p>
                      <a:pPr algn="ctr"/>
                      <a:endParaRPr lang="en-US" dirty="0"/>
                    </a:p>
                  </a:txBody>
                  <a:tcPr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800" dirty="0">
                        <a:solidFill>
                          <a:sysClr val="windowText" lastClr="000000"/>
                        </a:solidFill>
                      </a:endParaRPr>
                    </a:p>
                  </a:txBody>
                  <a:tcPr marT="45714" marB="45714" anchor="ctr">
                    <a:lnL w="12700" cmpd="sng">
                      <a:noFill/>
                    </a:lnL>
                    <a:lnR w="12700" cmpd="sng">
                      <a:noFill/>
                    </a:lnR>
                    <a:lnT w="12700" cmpd="sng">
                      <a:noFill/>
                    </a:lnT>
                    <a:lnB w="12700" cmpd="sng">
                      <a:noFill/>
                    </a:lnB>
                    <a:solidFill>
                      <a:schemeClr val="tx1"/>
                    </a:solidFill>
                  </a:tcPr>
                </a:tc>
                <a:extLst>
                  <a:ext uri="{0D108BD9-81ED-4DB2-BD59-A6C34878D82A}">
                    <a16:rowId xmlns:a16="http://schemas.microsoft.com/office/drawing/2014/main" val="3028180406"/>
                  </a:ext>
                </a:extLst>
              </a:tr>
              <a:tr h="1006518">
                <a:tc>
                  <a:txBody>
                    <a:bodyPr/>
                    <a:lstStyle/>
                    <a:p>
                      <a:pPr algn="ctr"/>
                      <a:r>
                        <a:rPr lang="en-US" sz="1800" b="1" dirty="0"/>
                        <a:t>Law</a:t>
                      </a:r>
                    </a:p>
                  </a:txBody>
                  <a:tcPr marT="45714" marB="45714" anchor="ctr">
                    <a:lnL w="762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r>
                        <a:rPr lang="en-US" sz="1800" b="1" dirty="0"/>
                        <a:t>History</a:t>
                      </a:r>
                    </a:p>
                  </a:txBody>
                  <a:tcPr marT="45714" marB="45714"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800" b="1" dirty="0"/>
                    </a:p>
                  </a:txBody>
                  <a:tcPr marT="45714" marB="45714"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dirty="0"/>
                        <a:t>Poetry</a:t>
                      </a:r>
                    </a:p>
                  </a:txBody>
                  <a:tcPr marT="45714" marB="45714"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dirty="0"/>
                        <a:t>Prophets</a:t>
                      </a:r>
                    </a:p>
                  </a:txBody>
                  <a:tcPr marT="45714" marB="45714" anchor="ctr">
                    <a:lnL w="381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1800" b="1" dirty="0"/>
                    </a:p>
                  </a:txBody>
                  <a:tcPr marT="45714" marB="4571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hMerge="1">
                  <a:txBody>
                    <a:bodyPr/>
                    <a:lstStyle/>
                    <a:p>
                      <a:pPr algn="ctr"/>
                      <a:endParaRPr lang="en-US" dirty="0"/>
                    </a:p>
                  </a:txBody>
                  <a:tcPr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ctr"/>
                      <a:endParaRPr lang="en-US" sz="1800" dirty="0">
                        <a:solidFill>
                          <a:sysClr val="windowText" lastClr="000000"/>
                        </a:solidFill>
                      </a:endParaRPr>
                    </a:p>
                  </a:txBody>
                  <a:tcPr marT="45714" marB="45714" anchor="ctr">
                    <a:lnL w="12700" cap="flat" cmpd="sng" algn="ctr">
                      <a:noFill/>
                      <a:prstDash val="solid"/>
                      <a:round/>
                      <a:headEnd type="none" w="med" len="med"/>
                      <a:tailEnd type="none" w="med" len="med"/>
                    </a:lnL>
                    <a:lnR w="12700" cmpd="sng">
                      <a:noFill/>
                    </a:lnR>
                    <a:lnT w="12700" cmpd="sng">
                      <a:noFill/>
                    </a:lnT>
                    <a:lnB w="12700" cmpd="sng">
                      <a:noFill/>
                    </a:lnB>
                    <a:solidFill>
                      <a:schemeClr val="tx1"/>
                    </a:solidFill>
                  </a:tcPr>
                </a:tc>
                <a:extLst>
                  <a:ext uri="{0D108BD9-81ED-4DB2-BD59-A6C34878D82A}">
                    <a16:rowId xmlns:a16="http://schemas.microsoft.com/office/drawing/2014/main" val="3900933734"/>
                  </a:ext>
                </a:extLst>
              </a:tr>
            </a:tbl>
          </a:graphicData>
        </a:graphic>
      </p:graphicFrame>
    </p:spTree>
    <p:extLst>
      <p:ext uri="{BB962C8B-B14F-4D97-AF65-F5344CB8AC3E}">
        <p14:creationId xmlns:p14="http://schemas.microsoft.com/office/powerpoint/2010/main" val="26079202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37DA2-965B-6ADB-E9C5-44BDC91A4D98}"/>
              </a:ext>
            </a:extLst>
          </p:cNvPr>
          <p:cNvSpPr>
            <a:spLocks noGrp="1"/>
          </p:cNvSpPr>
          <p:nvPr>
            <p:ph type="title"/>
          </p:nvPr>
        </p:nvSpPr>
        <p:spPr>
          <a:xfrm>
            <a:off x="838200" y="365125"/>
            <a:ext cx="10515600" cy="900149"/>
          </a:xfrm>
        </p:spPr>
        <p:txBody>
          <a:bodyPr>
            <a:normAutofit/>
          </a:bodyPr>
          <a:lstStyle/>
          <a:p>
            <a:pPr>
              <a:tabLst>
                <a:tab pos="690563" algn="l"/>
              </a:tabLst>
            </a:pPr>
            <a:r>
              <a:rPr lang="en-US" b="1" dirty="0">
                <a:solidFill>
                  <a:srgbClr val="FFFFCC"/>
                </a:solidFill>
                <a:latin typeface="Calibri" panose="020F0502020204030204" pitchFamily="34" charset="0"/>
                <a:ea typeface="MS Mincho" panose="02020609040205080304" pitchFamily="49" charset="-128"/>
                <a:cs typeface="Calibri" panose="020F0502020204030204" pitchFamily="34" charset="0"/>
              </a:rPr>
              <a:t>c.</a:t>
            </a:r>
            <a:r>
              <a:rPr lang="en-US" sz="4400" b="1" dirty="0">
                <a:solidFill>
                  <a:srgbClr val="FFFFCC"/>
                </a:solidFill>
                <a:effectLst/>
                <a:latin typeface="Calibri" panose="020F0502020204030204" pitchFamily="34" charset="0"/>
                <a:ea typeface="MS Mincho" panose="02020609040205080304" pitchFamily="49" charset="-128"/>
                <a:cs typeface="Calibri" panose="020F0502020204030204" pitchFamily="34" charset="0"/>
              </a:rPr>
              <a:t>	</a:t>
            </a:r>
            <a:r>
              <a:rPr lang="en-US" sz="4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Protestant Canon</a:t>
            </a:r>
            <a:endParaRPr lang="en-US" dirty="0"/>
          </a:p>
        </p:txBody>
      </p:sp>
      <p:sp>
        <p:nvSpPr>
          <p:cNvPr id="3" name="Content Placeholder 2">
            <a:extLst>
              <a:ext uri="{FF2B5EF4-FFF2-40B4-BE49-F238E27FC236}">
                <a16:creationId xmlns:a16="http://schemas.microsoft.com/office/drawing/2014/main" id="{4285948D-0974-D5A2-2BC9-B6E1F418D8EE}"/>
              </a:ext>
            </a:extLst>
          </p:cNvPr>
          <p:cNvSpPr>
            <a:spLocks noGrp="1"/>
          </p:cNvSpPr>
          <p:nvPr>
            <p:ph idx="1"/>
          </p:nvPr>
        </p:nvSpPr>
        <p:spPr>
          <a:xfrm>
            <a:off x="838200" y="1456660"/>
            <a:ext cx="10515600" cy="5114261"/>
          </a:xfrm>
        </p:spPr>
        <p:txBody>
          <a:bodyPr>
            <a:normAutofit/>
          </a:bodyPr>
          <a:lstStyle/>
          <a:p>
            <a:pPr marL="914400" indent="-914400">
              <a:lnSpc>
                <a:spcPct val="100000"/>
              </a:lnSpc>
              <a:spcAft>
                <a:spcPts val="1800"/>
              </a:spcAft>
              <a:buAutoNum type="arabicParenBoth"/>
            </a:pPr>
            <a:r>
              <a:rPr lang="en-US" sz="3600" b="1" dirty="0">
                <a:solidFill>
                  <a:srgbClr val="FFFFCC"/>
                </a:solidFill>
              </a:rPr>
              <a:t>The Torah (Genesis–Deuteronomy)</a:t>
            </a:r>
          </a:p>
          <a:p>
            <a:pPr marL="914400" indent="-914400">
              <a:lnSpc>
                <a:spcPct val="100000"/>
              </a:lnSpc>
              <a:spcAft>
                <a:spcPts val="1800"/>
              </a:spcAft>
              <a:buAutoNum type="arabicParenBoth"/>
            </a:pPr>
            <a:r>
              <a:rPr lang="en-US" sz="3600" b="1" dirty="0">
                <a:solidFill>
                  <a:srgbClr val="FFFFCC"/>
                </a:solidFill>
              </a:rPr>
              <a:t>The Historiography (Joshua–Esther)</a:t>
            </a:r>
          </a:p>
          <a:p>
            <a:pPr marL="914400" indent="-914400">
              <a:lnSpc>
                <a:spcPct val="100000"/>
              </a:lnSpc>
              <a:spcAft>
                <a:spcPts val="1800"/>
              </a:spcAft>
              <a:buAutoNum type="arabicParenBoth"/>
            </a:pPr>
            <a:r>
              <a:rPr lang="en-US" sz="3600" b="1" dirty="0">
                <a:solidFill>
                  <a:srgbClr val="FFFFCC"/>
                </a:solidFill>
              </a:rPr>
              <a:t>The Poetry of Israel (Job–Song of Songs)</a:t>
            </a:r>
          </a:p>
          <a:p>
            <a:pPr marL="914400" indent="-914400">
              <a:lnSpc>
                <a:spcPct val="100000"/>
              </a:lnSpc>
              <a:spcAft>
                <a:spcPts val="1800"/>
              </a:spcAft>
              <a:buAutoNum type="arabicParenBoth"/>
            </a:pPr>
            <a:r>
              <a:rPr lang="en-US" sz="3600" b="1" dirty="0">
                <a:solidFill>
                  <a:srgbClr val="FFFFCC"/>
                </a:solidFill>
              </a:rPr>
              <a:t>The Prophets (Isaiah–Malachi)</a:t>
            </a:r>
          </a:p>
          <a:p>
            <a:pPr marL="0" marR="0" indent="0">
              <a:lnSpc>
                <a:spcPct val="107000"/>
              </a:lnSpc>
              <a:spcBef>
                <a:spcPts val="0"/>
              </a:spcBef>
              <a:spcAft>
                <a:spcPts val="0"/>
              </a:spcAft>
              <a:buNone/>
              <a:tabLst>
                <a:tab pos="457200" algn="l"/>
                <a:tab pos="914400" algn="l"/>
                <a:tab pos="1371600" algn="l"/>
                <a:tab pos="1600200" algn="l"/>
                <a:tab pos="1828800" algn="l"/>
                <a:tab pos="2057400" algn="l"/>
                <a:tab pos="2286000" algn="l"/>
                <a:tab pos="2514600" algn="l"/>
              </a:tabLst>
            </a:pPr>
            <a:endParaRPr lang="en-US" sz="3600" b="1" dirty="0">
              <a:solidFill>
                <a:srgbClr val="FFFFCC"/>
              </a:solidFill>
              <a:effectLst/>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27823422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A3373627-B976-3D1B-4E82-B926CE01429E}"/>
              </a:ext>
            </a:extLst>
          </p:cNvPr>
          <p:cNvSpPr>
            <a:spLocks noGrp="1"/>
          </p:cNvSpPr>
          <p:nvPr>
            <p:ph idx="1"/>
          </p:nvPr>
        </p:nvSpPr>
        <p:spPr>
          <a:xfrm>
            <a:off x="838200" y="796413"/>
            <a:ext cx="10515600" cy="5380550"/>
          </a:xfrm>
        </p:spPr>
        <p:txBody>
          <a:bodyPr>
            <a:noAutofit/>
          </a:bodyPr>
          <a:lstStyle/>
          <a:p>
            <a:pPr marL="0" indent="0" algn="ctr">
              <a:buNone/>
            </a:pPr>
            <a:r>
              <a:rPr lang="en-US" sz="3200" b="1" dirty="0">
                <a:solidFill>
                  <a:srgbClr val="FFFFCC"/>
                </a:solidFill>
              </a:rPr>
              <a:t>A Survey of the First Testament </a:t>
            </a:r>
          </a:p>
          <a:p>
            <a:pPr marL="0" indent="0" algn="ctr">
              <a:buNone/>
            </a:pPr>
            <a:endParaRPr lang="en-US" sz="1800" dirty="0">
              <a:solidFill>
                <a:srgbClr val="FFFFCC"/>
              </a:solidFill>
            </a:endParaRPr>
          </a:p>
          <a:p>
            <a:pPr marL="0" marR="0" indent="0" algn="ctr">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4400" b="1" dirty="0">
                <a:solidFill>
                  <a:srgbClr val="FFFFCC"/>
                </a:solidFill>
                <a:effectLst/>
                <a:ea typeface="Calibri" panose="020F0502020204030204" pitchFamily="34" charset="0"/>
                <a:cs typeface="Arial" panose="020B0604020202020204" pitchFamily="34" charset="0"/>
              </a:rPr>
              <a:t>Discovering the Grace and the Glory of God:</a:t>
            </a:r>
            <a:endParaRPr lang="en-US" sz="4400" dirty="0">
              <a:solidFill>
                <a:srgbClr val="FFFFCC"/>
              </a:solidFill>
              <a:effectLst/>
              <a:ea typeface="Calibri" panose="020F0502020204030204" pitchFamily="34" charset="0"/>
              <a:cs typeface="Arial" panose="020B0604020202020204" pitchFamily="34" charset="0"/>
            </a:endParaRPr>
          </a:p>
          <a:p>
            <a:pPr marL="0" marR="0" indent="0" algn="ctr">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4400" b="1" dirty="0">
                <a:solidFill>
                  <a:srgbClr val="FFFFCC"/>
                </a:solidFill>
                <a:effectLst/>
                <a:ea typeface="Calibri" panose="020F0502020204030204" pitchFamily="34" charset="0"/>
                <a:cs typeface="Arial" panose="020B0604020202020204" pitchFamily="34" charset="0"/>
              </a:rPr>
              <a:t>The Gospel </a:t>
            </a:r>
          </a:p>
          <a:p>
            <a:pPr marL="0" marR="0" indent="0" algn="ctr">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4400" b="1" dirty="0">
                <a:solidFill>
                  <a:srgbClr val="FFFFCC"/>
                </a:solidFill>
                <a:ea typeface="Calibri" panose="020F0502020204030204" pitchFamily="34" charset="0"/>
                <a:cs typeface="Arial" panose="020B0604020202020204" pitchFamily="34" charset="0"/>
              </a:rPr>
              <a:t>a</a:t>
            </a:r>
            <a:r>
              <a:rPr lang="en-US" sz="4400" b="1" dirty="0">
                <a:solidFill>
                  <a:srgbClr val="FFFFCC"/>
                </a:solidFill>
                <a:effectLst/>
                <a:ea typeface="Calibri" panose="020F0502020204030204" pitchFamily="34" charset="0"/>
                <a:cs typeface="Arial" panose="020B0604020202020204" pitchFamily="34" charset="0"/>
              </a:rPr>
              <a:t>ccording to the First Testament</a:t>
            </a:r>
            <a:endParaRPr lang="en-US" sz="1600" b="1" dirty="0">
              <a:solidFill>
                <a:srgbClr val="FFFFCC"/>
              </a:solidFill>
              <a:effectLst/>
              <a:ea typeface="Calibri" panose="020F0502020204030204" pitchFamily="34" charset="0"/>
              <a:cs typeface="Arial" panose="020B0604020202020204" pitchFamily="34" charset="0"/>
            </a:endParaRPr>
          </a:p>
          <a:p>
            <a:pPr marL="0" marR="0" indent="0" algn="ctr">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endParaRPr lang="en-US" sz="1400" dirty="0">
              <a:solidFill>
                <a:srgbClr val="FFFFCC"/>
              </a:solidFill>
              <a:effectLst/>
              <a:ea typeface="Calibri" panose="020F0502020204030204" pitchFamily="34" charset="0"/>
              <a:cs typeface="Arial" panose="020B0604020202020204" pitchFamily="34" charset="0"/>
            </a:endParaRPr>
          </a:p>
          <a:p>
            <a:pPr marL="0" indent="0" algn="ctr">
              <a:buNone/>
            </a:pPr>
            <a:r>
              <a:rPr lang="en-US" sz="3200" b="1" dirty="0">
                <a:solidFill>
                  <a:srgbClr val="FFFFCC"/>
                </a:solidFill>
              </a:rPr>
              <a:t>Daniel I. Block</a:t>
            </a:r>
          </a:p>
          <a:p>
            <a:pPr marL="0" indent="0" algn="ctr">
              <a:buNone/>
            </a:pPr>
            <a:endParaRPr lang="en-US" sz="1800" b="1" dirty="0">
              <a:solidFill>
                <a:srgbClr val="FFFFCC"/>
              </a:solidFill>
            </a:endParaRPr>
          </a:p>
          <a:p>
            <a:pPr marL="0" indent="0" algn="ctr">
              <a:buNone/>
            </a:pPr>
            <a:r>
              <a:rPr lang="en-US" sz="3200" b="1" dirty="0">
                <a:solidFill>
                  <a:srgbClr val="FFFFCC"/>
                </a:solidFill>
              </a:rPr>
              <a:t>BiblicalTraining.org</a:t>
            </a:r>
          </a:p>
          <a:p>
            <a:pPr marL="0" indent="0" algn="ctr">
              <a:buNone/>
            </a:pPr>
            <a:r>
              <a:rPr lang="en-US" sz="3200" b="1" dirty="0">
                <a:solidFill>
                  <a:srgbClr val="FFFFCC"/>
                </a:solidFill>
              </a:rPr>
              <a:t>2023</a:t>
            </a:r>
            <a:endParaRPr lang="en-US" sz="4400" b="1" dirty="0">
              <a:solidFill>
                <a:srgbClr val="FFFFCC"/>
              </a:solidFill>
            </a:endParaRPr>
          </a:p>
        </p:txBody>
      </p:sp>
    </p:spTree>
    <p:extLst>
      <p:ext uri="{BB962C8B-B14F-4D97-AF65-F5344CB8AC3E}">
        <p14:creationId xmlns:p14="http://schemas.microsoft.com/office/powerpoint/2010/main" val="13103807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E594F9-5B93-0FE0-6E13-547C34E79583}"/>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AE8FAE53-55D5-5828-497C-AF26E87CA394}"/>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A1585940-0577-FA60-7017-11BA4855B236}"/>
              </a:ext>
            </a:extLst>
          </p:cNvPr>
          <p:cNvPicPr>
            <a:picLocks noChangeAspect="1"/>
          </p:cNvPicPr>
          <p:nvPr/>
        </p:nvPicPr>
        <p:blipFill>
          <a:blip r:embed="rId2"/>
          <a:stretch>
            <a:fillRect/>
          </a:stretch>
        </p:blipFill>
        <p:spPr>
          <a:xfrm>
            <a:off x="468086" y="182857"/>
            <a:ext cx="11299371" cy="6522856"/>
          </a:xfrm>
          <a:prstGeom prst="rect">
            <a:avLst/>
          </a:prstGeom>
        </p:spPr>
      </p:pic>
    </p:spTree>
    <p:extLst>
      <p:ext uri="{BB962C8B-B14F-4D97-AF65-F5344CB8AC3E}">
        <p14:creationId xmlns:p14="http://schemas.microsoft.com/office/powerpoint/2010/main" val="37214672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58F59-4E37-43A3-BE14-00E1BCFC9B7D}"/>
              </a:ext>
            </a:extLst>
          </p:cNvPr>
          <p:cNvSpPr>
            <a:spLocks noGrp="1"/>
          </p:cNvSpPr>
          <p:nvPr>
            <p:ph type="title"/>
          </p:nvPr>
        </p:nvSpPr>
        <p:spPr>
          <a:xfrm>
            <a:off x="838200" y="365126"/>
            <a:ext cx="10515600" cy="761926"/>
          </a:xfrm>
        </p:spPr>
        <p:txBody>
          <a:bodyPr/>
          <a:lstStyle/>
          <a:p>
            <a:r>
              <a:rPr lang="en-US" sz="4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	The Diversity of the First Testament</a:t>
            </a:r>
            <a:endParaRPr lang="en-US" b="1" dirty="0">
              <a:solidFill>
                <a:srgbClr val="FFFFCC"/>
              </a:solidFill>
            </a:endParaRPr>
          </a:p>
        </p:txBody>
      </p:sp>
      <p:sp>
        <p:nvSpPr>
          <p:cNvPr id="3" name="Content Placeholder 2">
            <a:extLst>
              <a:ext uri="{FF2B5EF4-FFF2-40B4-BE49-F238E27FC236}">
                <a16:creationId xmlns:a16="http://schemas.microsoft.com/office/drawing/2014/main" id="{D9686085-3CF2-F346-1FB1-EFFF9BC53C00}"/>
              </a:ext>
            </a:extLst>
          </p:cNvPr>
          <p:cNvSpPr>
            <a:spLocks noGrp="1"/>
          </p:cNvSpPr>
          <p:nvPr>
            <p:ph idx="1"/>
          </p:nvPr>
        </p:nvSpPr>
        <p:spPr>
          <a:xfrm>
            <a:off x="838200" y="1275907"/>
            <a:ext cx="10857614" cy="5216968"/>
          </a:xfrm>
        </p:spPr>
        <p:txBody>
          <a:bodyPr>
            <a:normAutofit fontScale="92500" lnSpcReduction="20000"/>
          </a:bodyPr>
          <a:lstStyle/>
          <a:p>
            <a:pPr marL="52388" marR="0" indent="0">
              <a:lnSpc>
                <a:spcPct val="107000"/>
              </a:lnSpc>
              <a:spcBef>
                <a:spcPts val="0"/>
              </a:spcBef>
              <a:spcAft>
                <a:spcPts val="0"/>
              </a:spcAft>
              <a:buNone/>
              <a:tabLst>
                <a:tab pos="0" algn="l"/>
                <a:tab pos="457200" algn="l"/>
                <a:tab pos="685800" algn="l"/>
                <a:tab pos="914400" algn="l"/>
                <a:tab pos="1143000" algn="l"/>
                <a:tab pos="1371600" algn="l"/>
                <a:tab pos="1600200" algn="l"/>
                <a:tab pos="1828800" algn="l"/>
                <a:tab pos="2057400" algn="l"/>
                <a:tab pos="2286000" algn="l"/>
                <a:tab pos="2514600" algn="l"/>
              </a:tabLst>
            </a:pPr>
            <a:r>
              <a:rPr lang="en-US" sz="39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First Testament is in fact a vast library whose volumes were written over a period of more than 1000 years and whose collection contains of a fascinating literary variety of writings:</a:t>
            </a:r>
          </a:p>
          <a:p>
            <a:pPr marL="52388" marR="0" indent="0">
              <a:lnSpc>
                <a:spcPct val="107000"/>
              </a:lnSpc>
              <a:spcBef>
                <a:spcPts val="0"/>
              </a:spcBef>
              <a:spcAft>
                <a:spcPts val="0"/>
              </a:spcAft>
              <a:buNone/>
              <a:tabLst>
                <a:tab pos="0" algn="l"/>
                <a:tab pos="457200" algn="l"/>
                <a:tab pos="685800" algn="l"/>
                <a:tab pos="914400" algn="l"/>
                <a:tab pos="1143000" algn="l"/>
                <a:tab pos="1371600" algn="l"/>
                <a:tab pos="1600200" algn="l"/>
                <a:tab pos="1828800" algn="l"/>
                <a:tab pos="2057400" algn="l"/>
                <a:tab pos="2286000" algn="l"/>
                <a:tab pos="2514600" algn="l"/>
              </a:tabLst>
            </a:pPr>
            <a:endParaRPr lang="en-US" sz="2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endParaRPr>
          </a:p>
          <a:p>
            <a:pPr marL="52388" marR="0" indent="0">
              <a:lnSpc>
                <a:spcPct val="107000"/>
              </a:lnSpc>
              <a:spcBef>
                <a:spcPts val="0"/>
              </a:spcBef>
              <a:spcAft>
                <a:spcPts val="0"/>
              </a:spcAft>
              <a:buNone/>
              <a:tabLst>
                <a:tab pos="0" algn="l"/>
                <a:tab pos="457200" algn="l"/>
                <a:tab pos="685800" algn="l"/>
                <a:tab pos="5434013" algn="l"/>
              </a:tabLst>
            </a:pPr>
            <a:r>
              <a:rPr lang="en-US" sz="39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Stories from history	Hymns</a:t>
            </a:r>
            <a:endParaRPr lang="en-US" sz="39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52388" marR="0" indent="0">
              <a:lnSpc>
                <a:spcPct val="107000"/>
              </a:lnSpc>
              <a:spcBef>
                <a:spcPts val="0"/>
              </a:spcBef>
              <a:spcAft>
                <a:spcPts val="0"/>
              </a:spcAft>
              <a:buNone/>
              <a:tabLst>
                <a:tab pos="0" algn="l"/>
                <a:tab pos="457200" algn="l"/>
                <a:tab pos="685800" algn="l"/>
                <a:tab pos="5434013" algn="l"/>
              </a:tabLst>
            </a:pPr>
            <a:r>
              <a:rPr lang="en-US" sz="39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Love Songs		Sermons</a:t>
            </a:r>
          </a:p>
          <a:p>
            <a:pPr marL="52388" marR="0" indent="0">
              <a:lnSpc>
                <a:spcPct val="107000"/>
              </a:lnSpc>
              <a:spcBef>
                <a:spcPts val="0"/>
              </a:spcBef>
              <a:spcAft>
                <a:spcPts val="0"/>
              </a:spcAft>
              <a:buNone/>
              <a:tabLst>
                <a:tab pos="0" algn="l"/>
                <a:tab pos="457200" algn="l"/>
                <a:tab pos="685800" algn="l"/>
                <a:tab pos="5434013" algn="l"/>
              </a:tabLst>
            </a:pPr>
            <a:r>
              <a:rPr lang="en-US" sz="39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Prayers	Genealogies</a:t>
            </a:r>
          </a:p>
          <a:p>
            <a:pPr marL="52388" marR="0" indent="0">
              <a:lnSpc>
                <a:spcPct val="107000"/>
              </a:lnSpc>
              <a:spcBef>
                <a:spcPts val="0"/>
              </a:spcBef>
              <a:spcAft>
                <a:spcPts val="0"/>
              </a:spcAft>
              <a:buNone/>
              <a:tabLst>
                <a:tab pos="0" algn="l"/>
                <a:tab pos="457200" algn="l"/>
                <a:tab pos="685800" algn="l"/>
                <a:tab pos="5434013" algn="l"/>
              </a:tabLst>
            </a:pPr>
            <a:r>
              <a:rPr lang="en-US" sz="39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Fables	Laws</a:t>
            </a:r>
          </a:p>
          <a:p>
            <a:pPr marL="52388" marR="0" indent="0">
              <a:lnSpc>
                <a:spcPct val="107000"/>
              </a:lnSpc>
              <a:spcBef>
                <a:spcPts val="0"/>
              </a:spcBef>
              <a:spcAft>
                <a:spcPts val="0"/>
              </a:spcAft>
              <a:buNone/>
              <a:tabLst>
                <a:tab pos="0" algn="l"/>
                <a:tab pos="457200" algn="l"/>
                <a:tab pos="685800" algn="l"/>
                <a:tab pos="5434013" algn="l"/>
              </a:tabLst>
            </a:pPr>
            <a:r>
              <a:rPr lang="en-US" sz="39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Riddles	Proverbs</a:t>
            </a:r>
            <a:endParaRPr lang="en-US" sz="39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1049589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F0CC93-9956-CF91-AD44-27CDCCD597D6}"/>
              </a:ext>
            </a:extLst>
          </p:cNvPr>
          <p:cNvSpPr>
            <a:spLocks noGrp="1"/>
          </p:cNvSpPr>
          <p:nvPr>
            <p:ph type="title"/>
          </p:nvPr>
        </p:nvSpPr>
        <p:spPr>
          <a:xfrm>
            <a:off x="838200" y="365126"/>
            <a:ext cx="10515600" cy="719603"/>
          </a:xfrm>
        </p:spPr>
        <p:txBody>
          <a:bodyPr>
            <a:normAutofit/>
          </a:bodyPr>
          <a:lstStyle/>
          <a:p>
            <a:r>
              <a:rPr lang="en-US" sz="40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3.	The Unity of the First Testament</a:t>
            </a:r>
            <a:endParaRPr lang="en-US" sz="4000" b="1" dirty="0"/>
          </a:p>
        </p:txBody>
      </p:sp>
      <p:sp>
        <p:nvSpPr>
          <p:cNvPr id="3" name="Content Placeholder 2">
            <a:extLst>
              <a:ext uri="{FF2B5EF4-FFF2-40B4-BE49-F238E27FC236}">
                <a16:creationId xmlns:a16="http://schemas.microsoft.com/office/drawing/2014/main" id="{911E642D-DBD1-5819-517B-BD2D88C5CA66}"/>
              </a:ext>
            </a:extLst>
          </p:cNvPr>
          <p:cNvSpPr>
            <a:spLocks noGrp="1"/>
          </p:cNvSpPr>
          <p:nvPr>
            <p:ph idx="1"/>
          </p:nvPr>
        </p:nvSpPr>
        <p:spPr>
          <a:xfrm>
            <a:off x="838200" y="1158948"/>
            <a:ext cx="10515600" cy="5333925"/>
          </a:xfrm>
        </p:spPr>
        <p:txBody>
          <a:bodyPr>
            <a:normAutofit lnSpcReduction="10000"/>
          </a:bodyPr>
          <a:lstStyle/>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For all its literary diversity, the First Testament has a remarkably unified message, the same message that is presented by the New Testament in general and represented by Jesus Christ in particular, as summed up in John 1:14–18. </a:t>
            </a: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First Testament is the written word of God declaring to all who read and hear it the glory and the grace of God.</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5742818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
            <a:extLst>
              <a:ext uri="{FF2B5EF4-FFF2-40B4-BE49-F238E27FC236}">
                <a16:creationId xmlns:a16="http://schemas.microsoft.com/office/drawing/2014/main" id="{1D753CED-5C7F-4E3E-860F-29540FAFDDAF}"/>
              </a:ext>
            </a:extLst>
          </p:cNvPr>
          <p:cNvSpPr>
            <a:spLocks noGrp="1" noChangeArrowheads="1"/>
          </p:cNvSpPr>
          <p:nvPr>
            <p:ph type="body" idx="1"/>
          </p:nvPr>
        </p:nvSpPr>
        <p:spPr>
          <a:xfrm>
            <a:off x="1981200" y="609601"/>
            <a:ext cx="4114800" cy="5516563"/>
          </a:xfrm>
        </p:spPr>
        <p:txBody>
          <a:bodyPr/>
          <a:lstStyle/>
          <a:p>
            <a:pPr marL="0" indent="0" algn="ctr">
              <a:buNone/>
            </a:pPr>
            <a:endParaRPr lang="en-US" altLang="en-US" dirty="0"/>
          </a:p>
          <a:p>
            <a:pPr marL="0" indent="0" algn="ctr">
              <a:buNone/>
            </a:pPr>
            <a:endParaRPr lang="en-US" altLang="en-US" sz="4000" b="1" dirty="0"/>
          </a:p>
          <a:p>
            <a:pPr marL="0" indent="0" algn="ctr">
              <a:buNone/>
            </a:pPr>
            <a:r>
              <a:rPr lang="en-US" altLang="en-US" sz="4000" b="1" dirty="0">
                <a:solidFill>
                  <a:srgbClr val="FFFFCC"/>
                </a:solidFill>
              </a:rPr>
              <a:t>Organic</a:t>
            </a:r>
          </a:p>
          <a:p>
            <a:pPr marL="0" indent="0" algn="ctr">
              <a:buNone/>
            </a:pPr>
            <a:r>
              <a:rPr lang="en-US" altLang="en-US" sz="4000" b="1" dirty="0">
                <a:solidFill>
                  <a:srgbClr val="FFFFCC"/>
                </a:solidFill>
              </a:rPr>
              <a:t> Progression </a:t>
            </a:r>
          </a:p>
          <a:p>
            <a:pPr marL="0" indent="0" algn="ctr">
              <a:buNone/>
            </a:pPr>
            <a:r>
              <a:rPr lang="en-US" altLang="en-US" sz="4000" b="1" dirty="0">
                <a:solidFill>
                  <a:srgbClr val="FFFFCC"/>
                </a:solidFill>
              </a:rPr>
              <a:t>of </a:t>
            </a:r>
          </a:p>
          <a:p>
            <a:pPr marL="0" indent="0" algn="ctr">
              <a:buNone/>
            </a:pPr>
            <a:r>
              <a:rPr lang="en-US" altLang="en-US" sz="4000" b="1" dirty="0">
                <a:solidFill>
                  <a:srgbClr val="FFFFCC"/>
                </a:solidFill>
              </a:rPr>
              <a:t>Revelation</a:t>
            </a:r>
          </a:p>
        </p:txBody>
      </p:sp>
      <p:pic>
        <p:nvPicPr>
          <p:cNvPr id="5123" name="Picture 19" descr="MCNA00032_0000[1]">
            <a:extLst>
              <a:ext uri="{FF2B5EF4-FFF2-40B4-BE49-F238E27FC236}">
                <a16:creationId xmlns:a16="http://schemas.microsoft.com/office/drawing/2014/main" id="{27687AB2-4282-48EF-B735-DFFC02E2BC7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4601" y="381001"/>
            <a:ext cx="3451225" cy="600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A4E102BA-4BC0-4B37-9D19-746126D26AEF}"/>
              </a:ext>
            </a:extLst>
          </p:cNvPr>
          <p:cNvSpPr>
            <a:spLocks noGrp="1" noChangeArrowheads="1"/>
          </p:cNvSpPr>
          <p:nvPr>
            <p:ph type="title"/>
          </p:nvPr>
        </p:nvSpPr>
        <p:spPr>
          <a:xfrm>
            <a:off x="8147050" y="274638"/>
            <a:ext cx="3202268" cy="6202362"/>
          </a:xfrm>
        </p:spPr>
        <p:txBody>
          <a:bodyPr/>
          <a:lstStyle/>
          <a:p>
            <a:pPr eaLnBrk="1" hangingPunct="1"/>
            <a:r>
              <a:rPr lang="en-US" altLang="en-US" sz="3600" b="1" dirty="0">
                <a:solidFill>
                  <a:srgbClr val="FFFFCC"/>
                </a:solidFill>
                <a:latin typeface="+mn-lt"/>
              </a:rPr>
              <a:t>The Character </a:t>
            </a:r>
            <a:br>
              <a:rPr lang="en-US" altLang="en-US" sz="3600" b="1" dirty="0">
                <a:solidFill>
                  <a:srgbClr val="FFFFCC"/>
                </a:solidFill>
                <a:latin typeface="+mn-lt"/>
              </a:rPr>
            </a:br>
            <a:r>
              <a:rPr lang="en-US" altLang="en-US" sz="3600" b="1" dirty="0">
                <a:solidFill>
                  <a:srgbClr val="FFFFCC"/>
                </a:solidFill>
                <a:latin typeface="+mn-lt"/>
              </a:rPr>
              <a:t>of God </a:t>
            </a:r>
            <a:br>
              <a:rPr lang="en-US" altLang="en-US" sz="3600" b="1" dirty="0">
                <a:solidFill>
                  <a:srgbClr val="FFFFCC"/>
                </a:solidFill>
                <a:latin typeface="+mn-lt"/>
              </a:rPr>
            </a:br>
            <a:r>
              <a:rPr lang="en-US" altLang="en-US" sz="3600" b="1" dirty="0">
                <a:solidFill>
                  <a:srgbClr val="FFFFCC"/>
                </a:solidFill>
                <a:latin typeface="+mn-lt"/>
              </a:rPr>
              <a:t>as Revealed </a:t>
            </a:r>
            <a:br>
              <a:rPr lang="en-US" altLang="en-US" sz="3600" b="1" dirty="0">
                <a:solidFill>
                  <a:srgbClr val="FFFFCC"/>
                </a:solidFill>
                <a:latin typeface="+mn-lt"/>
              </a:rPr>
            </a:br>
            <a:r>
              <a:rPr lang="en-US" altLang="en-US" sz="3600" b="1" dirty="0">
                <a:solidFill>
                  <a:srgbClr val="FFFFCC"/>
                </a:solidFill>
                <a:latin typeface="+mn-lt"/>
              </a:rPr>
              <a:t>in the </a:t>
            </a:r>
            <a:br>
              <a:rPr lang="en-US" altLang="en-US" sz="3600" b="1" dirty="0">
                <a:solidFill>
                  <a:srgbClr val="FFFFCC"/>
                </a:solidFill>
                <a:latin typeface="+mn-lt"/>
              </a:rPr>
            </a:br>
            <a:r>
              <a:rPr lang="en-US" altLang="en-US" sz="3600" b="1" dirty="0">
                <a:solidFill>
                  <a:srgbClr val="FFFFCC"/>
                </a:solidFill>
                <a:latin typeface="+mn-lt"/>
              </a:rPr>
              <a:t>New Testament</a:t>
            </a:r>
            <a:br>
              <a:rPr lang="en-US" altLang="en-US" sz="2800" b="1" dirty="0">
                <a:solidFill>
                  <a:srgbClr val="FFFFCC"/>
                </a:solidFill>
              </a:rPr>
            </a:br>
            <a:r>
              <a:rPr lang="en-US" altLang="en-US" dirty="0">
                <a:solidFill>
                  <a:srgbClr val="FFFFCC"/>
                </a:solidFill>
              </a:rPr>
              <a:t> </a:t>
            </a:r>
          </a:p>
        </p:txBody>
      </p:sp>
      <p:sp>
        <p:nvSpPr>
          <p:cNvPr id="7171" name="Oval 3">
            <a:extLst>
              <a:ext uri="{FF2B5EF4-FFF2-40B4-BE49-F238E27FC236}">
                <a16:creationId xmlns:a16="http://schemas.microsoft.com/office/drawing/2014/main" id="{B42053FD-C839-4FFD-803C-670FF0909934}"/>
              </a:ext>
            </a:extLst>
          </p:cNvPr>
          <p:cNvSpPr>
            <a:spLocks noChangeArrowheads="1"/>
          </p:cNvSpPr>
          <p:nvPr/>
        </p:nvSpPr>
        <p:spPr bwMode="auto">
          <a:xfrm>
            <a:off x="1905000" y="533400"/>
            <a:ext cx="5937250" cy="5943600"/>
          </a:xfrm>
          <a:prstGeom prst="ellipse">
            <a:avLst/>
          </a:prstGeom>
          <a:solidFill>
            <a:srgbClr val="FF0000"/>
          </a:solidFill>
          <a:ln w="76200">
            <a:solidFill>
              <a:srgbClr val="000000"/>
            </a:solidFill>
            <a:round/>
            <a:headEnd/>
            <a:tailEnd/>
          </a:ln>
        </p:spPr>
        <p:txBody>
          <a:bodyPr/>
          <a:lstStyle>
            <a:lvl1pPr>
              <a:defRPr sz="800">
                <a:solidFill>
                  <a:schemeClr val="tx1"/>
                </a:solidFill>
                <a:latin typeface="Arial" panose="020B0604020202020204" pitchFamily="34" charset="0"/>
                <a:cs typeface="Arial" panose="020B0604020202020204" pitchFamily="34" charset="0"/>
              </a:defRPr>
            </a:lvl1pPr>
            <a:lvl2pPr marL="742950" indent="-285750">
              <a:defRPr sz="800">
                <a:solidFill>
                  <a:schemeClr val="tx1"/>
                </a:solidFill>
                <a:latin typeface="Arial" panose="020B0604020202020204" pitchFamily="34" charset="0"/>
                <a:cs typeface="Arial" panose="020B0604020202020204" pitchFamily="34" charset="0"/>
              </a:defRPr>
            </a:lvl2pPr>
            <a:lvl3pPr marL="1143000" indent="-228600">
              <a:defRPr sz="800">
                <a:solidFill>
                  <a:schemeClr val="tx1"/>
                </a:solidFill>
                <a:latin typeface="Arial" panose="020B0604020202020204" pitchFamily="34" charset="0"/>
                <a:cs typeface="Arial" panose="020B0604020202020204" pitchFamily="34" charset="0"/>
              </a:defRPr>
            </a:lvl3pPr>
            <a:lvl4pPr marL="1600200" indent="-228600">
              <a:defRPr sz="800">
                <a:solidFill>
                  <a:schemeClr val="tx1"/>
                </a:solidFill>
                <a:latin typeface="Arial" panose="020B0604020202020204" pitchFamily="34" charset="0"/>
                <a:cs typeface="Arial" panose="020B0604020202020204" pitchFamily="34" charset="0"/>
              </a:defRPr>
            </a:lvl4pPr>
            <a:lvl5pPr marL="2057400" indent="-228600">
              <a:defRPr sz="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7172" name="Text Box 4">
            <a:extLst>
              <a:ext uri="{FF2B5EF4-FFF2-40B4-BE49-F238E27FC236}">
                <a16:creationId xmlns:a16="http://schemas.microsoft.com/office/drawing/2014/main" id="{D20246F5-5819-4476-A391-E65E492E8FC7}"/>
              </a:ext>
            </a:extLst>
          </p:cNvPr>
          <p:cNvSpPr txBox="1">
            <a:spLocks noChangeArrowheads="1"/>
          </p:cNvSpPr>
          <p:nvPr/>
        </p:nvSpPr>
        <p:spPr bwMode="auto">
          <a:xfrm>
            <a:off x="4060825" y="952500"/>
            <a:ext cx="1544638" cy="571500"/>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800">
                <a:solidFill>
                  <a:schemeClr val="tx1"/>
                </a:solidFill>
                <a:latin typeface="Arial" panose="020B0604020202020204" pitchFamily="34" charset="0"/>
                <a:cs typeface="Arial" panose="020B0604020202020204" pitchFamily="34" charset="0"/>
              </a:defRPr>
            </a:lvl1pPr>
            <a:lvl2pPr marL="742950" indent="-285750">
              <a:defRPr sz="800">
                <a:solidFill>
                  <a:schemeClr val="tx1"/>
                </a:solidFill>
                <a:latin typeface="Arial" panose="020B0604020202020204" pitchFamily="34" charset="0"/>
                <a:cs typeface="Arial" panose="020B0604020202020204" pitchFamily="34" charset="0"/>
              </a:defRPr>
            </a:lvl2pPr>
            <a:lvl3pPr marL="1143000" indent="-228600">
              <a:defRPr sz="800">
                <a:solidFill>
                  <a:schemeClr val="tx1"/>
                </a:solidFill>
                <a:latin typeface="Arial" panose="020B0604020202020204" pitchFamily="34" charset="0"/>
                <a:cs typeface="Arial" panose="020B0604020202020204" pitchFamily="34" charset="0"/>
              </a:defRPr>
            </a:lvl3pPr>
            <a:lvl4pPr marL="1600200" indent="-228600">
              <a:defRPr sz="800">
                <a:solidFill>
                  <a:schemeClr val="tx1"/>
                </a:solidFill>
                <a:latin typeface="Arial" panose="020B0604020202020204" pitchFamily="34" charset="0"/>
                <a:cs typeface="Arial" panose="020B0604020202020204" pitchFamily="34" charset="0"/>
              </a:defRPr>
            </a:lvl4pPr>
            <a:lvl5pPr marL="2057400" indent="-228600">
              <a:defRPr sz="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9pPr>
          </a:lstStyle>
          <a:p>
            <a:pPr algn="ctr" eaLnBrk="1" hangingPunct="1"/>
            <a:endParaRPr lang="en-US" altLang="en-US" sz="300" b="1" dirty="0">
              <a:latin typeface="Futura Md BT" pitchFamily="34" charset="0"/>
            </a:endParaRPr>
          </a:p>
          <a:p>
            <a:pPr algn="ctr" eaLnBrk="1" hangingPunct="1"/>
            <a:r>
              <a:rPr lang="en-US" altLang="en-US" sz="2400" b="1" dirty="0">
                <a:solidFill>
                  <a:srgbClr val="FFFF05"/>
                </a:solidFill>
                <a:latin typeface="Futura Md BT" pitchFamily="34" charset="0"/>
              </a:rPr>
              <a:t>Faithful</a:t>
            </a:r>
            <a:endParaRPr lang="en-US" altLang="en-US" sz="1800" dirty="0">
              <a:solidFill>
                <a:srgbClr val="FFFF05"/>
              </a:solidFill>
            </a:endParaRPr>
          </a:p>
        </p:txBody>
      </p:sp>
      <p:sp>
        <p:nvSpPr>
          <p:cNvPr id="7173" name="Text Box 5">
            <a:extLst>
              <a:ext uri="{FF2B5EF4-FFF2-40B4-BE49-F238E27FC236}">
                <a16:creationId xmlns:a16="http://schemas.microsoft.com/office/drawing/2014/main" id="{42669677-A6B8-4561-B765-69EC663AF34F}"/>
              </a:ext>
            </a:extLst>
          </p:cNvPr>
          <p:cNvSpPr txBox="1">
            <a:spLocks noChangeArrowheads="1"/>
          </p:cNvSpPr>
          <p:nvPr/>
        </p:nvSpPr>
        <p:spPr bwMode="auto">
          <a:xfrm>
            <a:off x="5707063" y="2057400"/>
            <a:ext cx="1662112" cy="571500"/>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800">
                <a:solidFill>
                  <a:schemeClr val="tx1"/>
                </a:solidFill>
                <a:latin typeface="Arial" panose="020B0604020202020204" pitchFamily="34" charset="0"/>
                <a:cs typeface="Arial" panose="020B0604020202020204" pitchFamily="34" charset="0"/>
              </a:defRPr>
            </a:lvl1pPr>
            <a:lvl2pPr marL="742950" indent="-285750">
              <a:defRPr sz="800">
                <a:solidFill>
                  <a:schemeClr val="tx1"/>
                </a:solidFill>
                <a:latin typeface="Arial" panose="020B0604020202020204" pitchFamily="34" charset="0"/>
                <a:cs typeface="Arial" panose="020B0604020202020204" pitchFamily="34" charset="0"/>
              </a:defRPr>
            </a:lvl2pPr>
            <a:lvl3pPr marL="1143000" indent="-228600">
              <a:defRPr sz="800">
                <a:solidFill>
                  <a:schemeClr val="tx1"/>
                </a:solidFill>
                <a:latin typeface="Arial" panose="020B0604020202020204" pitchFamily="34" charset="0"/>
                <a:cs typeface="Arial" panose="020B0604020202020204" pitchFamily="34" charset="0"/>
              </a:defRPr>
            </a:lvl3pPr>
            <a:lvl4pPr marL="1600200" indent="-228600">
              <a:defRPr sz="800">
                <a:solidFill>
                  <a:schemeClr val="tx1"/>
                </a:solidFill>
                <a:latin typeface="Arial" panose="020B0604020202020204" pitchFamily="34" charset="0"/>
                <a:cs typeface="Arial" panose="020B0604020202020204" pitchFamily="34" charset="0"/>
              </a:defRPr>
            </a:lvl4pPr>
            <a:lvl5pPr marL="2057400" indent="-228600">
              <a:defRPr sz="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9pPr>
          </a:lstStyle>
          <a:p>
            <a:pPr algn="ctr" eaLnBrk="1" hangingPunct="1"/>
            <a:endParaRPr lang="en-US" altLang="en-US" sz="300" b="1">
              <a:latin typeface="Futura Md BT" pitchFamily="34" charset="0"/>
            </a:endParaRPr>
          </a:p>
          <a:p>
            <a:pPr algn="ctr" eaLnBrk="1" hangingPunct="1"/>
            <a:r>
              <a:rPr lang="en-US" altLang="en-US" sz="2400" b="1">
                <a:solidFill>
                  <a:srgbClr val="FFFF05"/>
                </a:solidFill>
                <a:latin typeface="Futura Md BT" pitchFamily="34" charset="0"/>
              </a:rPr>
              <a:t>Patient</a:t>
            </a:r>
            <a:endParaRPr lang="en-US" altLang="en-US" sz="1800">
              <a:solidFill>
                <a:srgbClr val="FFFF05"/>
              </a:solidFill>
            </a:endParaRPr>
          </a:p>
        </p:txBody>
      </p:sp>
      <p:sp>
        <p:nvSpPr>
          <p:cNvPr id="7174" name="Text Box 6">
            <a:extLst>
              <a:ext uri="{FF2B5EF4-FFF2-40B4-BE49-F238E27FC236}">
                <a16:creationId xmlns:a16="http://schemas.microsoft.com/office/drawing/2014/main" id="{555BCFC3-3FC2-450B-BF75-539216E9FCE6}"/>
              </a:ext>
            </a:extLst>
          </p:cNvPr>
          <p:cNvSpPr txBox="1">
            <a:spLocks noChangeArrowheads="1"/>
          </p:cNvSpPr>
          <p:nvPr/>
        </p:nvSpPr>
        <p:spPr bwMode="auto">
          <a:xfrm>
            <a:off x="5791201" y="3619500"/>
            <a:ext cx="1781175" cy="571500"/>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800">
                <a:solidFill>
                  <a:schemeClr val="tx1"/>
                </a:solidFill>
                <a:latin typeface="Arial" panose="020B0604020202020204" pitchFamily="34" charset="0"/>
                <a:cs typeface="Arial" panose="020B0604020202020204" pitchFamily="34" charset="0"/>
              </a:defRPr>
            </a:lvl1pPr>
            <a:lvl2pPr marL="742950" indent="-285750">
              <a:defRPr sz="800">
                <a:solidFill>
                  <a:schemeClr val="tx1"/>
                </a:solidFill>
                <a:latin typeface="Arial" panose="020B0604020202020204" pitchFamily="34" charset="0"/>
                <a:cs typeface="Arial" panose="020B0604020202020204" pitchFamily="34" charset="0"/>
              </a:defRPr>
            </a:lvl2pPr>
            <a:lvl3pPr marL="1143000" indent="-228600">
              <a:defRPr sz="800">
                <a:solidFill>
                  <a:schemeClr val="tx1"/>
                </a:solidFill>
                <a:latin typeface="Arial" panose="020B0604020202020204" pitchFamily="34" charset="0"/>
                <a:cs typeface="Arial" panose="020B0604020202020204" pitchFamily="34" charset="0"/>
              </a:defRPr>
            </a:lvl3pPr>
            <a:lvl4pPr marL="1600200" indent="-228600">
              <a:defRPr sz="800">
                <a:solidFill>
                  <a:schemeClr val="tx1"/>
                </a:solidFill>
                <a:latin typeface="Arial" panose="020B0604020202020204" pitchFamily="34" charset="0"/>
                <a:cs typeface="Arial" panose="020B0604020202020204" pitchFamily="34" charset="0"/>
              </a:defRPr>
            </a:lvl4pPr>
            <a:lvl5pPr marL="2057400" indent="-228600">
              <a:defRPr sz="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9pPr>
          </a:lstStyle>
          <a:p>
            <a:pPr algn="ctr" eaLnBrk="1" hangingPunct="1"/>
            <a:endParaRPr lang="en-US" altLang="en-US" sz="300" b="1">
              <a:latin typeface="Futura Md BT" pitchFamily="34" charset="0"/>
            </a:endParaRPr>
          </a:p>
          <a:p>
            <a:pPr algn="ctr" eaLnBrk="1" hangingPunct="1"/>
            <a:r>
              <a:rPr lang="en-US" altLang="en-US" sz="2400" b="1">
                <a:solidFill>
                  <a:srgbClr val="FFFF05"/>
                </a:solidFill>
                <a:latin typeface="Futura Md BT" pitchFamily="34" charset="0"/>
              </a:rPr>
              <a:t>Forgiving</a:t>
            </a:r>
            <a:endParaRPr lang="en-US" altLang="en-US" sz="1800">
              <a:solidFill>
                <a:srgbClr val="FFFF05"/>
              </a:solidFill>
            </a:endParaRPr>
          </a:p>
        </p:txBody>
      </p:sp>
      <p:sp>
        <p:nvSpPr>
          <p:cNvPr id="7175" name="Text Box 7">
            <a:extLst>
              <a:ext uri="{FF2B5EF4-FFF2-40B4-BE49-F238E27FC236}">
                <a16:creationId xmlns:a16="http://schemas.microsoft.com/office/drawing/2014/main" id="{DEC71156-0719-43FC-BFD2-60DD457DB574}"/>
              </a:ext>
            </a:extLst>
          </p:cNvPr>
          <p:cNvSpPr txBox="1">
            <a:spLocks noChangeArrowheads="1"/>
          </p:cNvSpPr>
          <p:nvPr/>
        </p:nvSpPr>
        <p:spPr bwMode="auto">
          <a:xfrm>
            <a:off x="5129214" y="5105400"/>
            <a:ext cx="1423987" cy="571500"/>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800">
                <a:solidFill>
                  <a:schemeClr val="tx1"/>
                </a:solidFill>
                <a:latin typeface="Arial" panose="020B0604020202020204" pitchFamily="34" charset="0"/>
                <a:cs typeface="Arial" panose="020B0604020202020204" pitchFamily="34" charset="0"/>
              </a:defRPr>
            </a:lvl1pPr>
            <a:lvl2pPr marL="742950" indent="-285750">
              <a:defRPr sz="800">
                <a:solidFill>
                  <a:schemeClr val="tx1"/>
                </a:solidFill>
                <a:latin typeface="Arial" panose="020B0604020202020204" pitchFamily="34" charset="0"/>
                <a:cs typeface="Arial" panose="020B0604020202020204" pitchFamily="34" charset="0"/>
              </a:defRPr>
            </a:lvl2pPr>
            <a:lvl3pPr marL="1143000" indent="-228600">
              <a:defRPr sz="800">
                <a:solidFill>
                  <a:schemeClr val="tx1"/>
                </a:solidFill>
                <a:latin typeface="Arial" panose="020B0604020202020204" pitchFamily="34" charset="0"/>
                <a:cs typeface="Arial" panose="020B0604020202020204" pitchFamily="34" charset="0"/>
              </a:defRPr>
            </a:lvl3pPr>
            <a:lvl4pPr marL="1600200" indent="-228600">
              <a:defRPr sz="800">
                <a:solidFill>
                  <a:schemeClr val="tx1"/>
                </a:solidFill>
                <a:latin typeface="Arial" panose="020B0604020202020204" pitchFamily="34" charset="0"/>
                <a:cs typeface="Arial" panose="020B0604020202020204" pitchFamily="34" charset="0"/>
              </a:defRPr>
            </a:lvl4pPr>
            <a:lvl5pPr marL="2057400" indent="-228600">
              <a:defRPr sz="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9pPr>
          </a:lstStyle>
          <a:p>
            <a:pPr algn="ctr" eaLnBrk="1" hangingPunct="1"/>
            <a:endParaRPr lang="en-US" altLang="en-US" sz="300" b="1">
              <a:latin typeface="Futura Md BT" pitchFamily="34" charset="0"/>
            </a:endParaRPr>
          </a:p>
          <a:p>
            <a:pPr algn="ctr" eaLnBrk="1" hangingPunct="1"/>
            <a:r>
              <a:rPr lang="en-US" altLang="en-US" sz="2400" b="1">
                <a:solidFill>
                  <a:srgbClr val="FFFF05"/>
                </a:solidFill>
                <a:latin typeface="Futura Md BT" pitchFamily="34" charset="0"/>
              </a:rPr>
              <a:t>Merciful</a:t>
            </a:r>
            <a:endParaRPr lang="en-US" altLang="en-US" sz="1800">
              <a:solidFill>
                <a:srgbClr val="FFFF05"/>
              </a:solidFill>
            </a:endParaRPr>
          </a:p>
        </p:txBody>
      </p:sp>
      <p:sp>
        <p:nvSpPr>
          <p:cNvPr id="7176" name="Text Box 8">
            <a:extLst>
              <a:ext uri="{FF2B5EF4-FFF2-40B4-BE49-F238E27FC236}">
                <a16:creationId xmlns:a16="http://schemas.microsoft.com/office/drawing/2014/main" id="{F1935FA6-F2FE-478B-87E8-3FFA234E9F17}"/>
              </a:ext>
            </a:extLst>
          </p:cNvPr>
          <p:cNvSpPr txBox="1">
            <a:spLocks noChangeArrowheads="1"/>
          </p:cNvSpPr>
          <p:nvPr/>
        </p:nvSpPr>
        <p:spPr bwMode="auto">
          <a:xfrm>
            <a:off x="3352800" y="5105400"/>
            <a:ext cx="1423988" cy="571500"/>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800">
                <a:solidFill>
                  <a:schemeClr val="tx1"/>
                </a:solidFill>
                <a:latin typeface="Arial" panose="020B0604020202020204" pitchFamily="34" charset="0"/>
                <a:cs typeface="Arial" panose="020B0604020202020204" pitchFamily="34" charset="0"/>
              </a:defRPr>
            </a:lvl1pPr>
            <a:lvl2pPr marL="742950" indent="-285750">
              <a:defRPr sz="800">
                <a:solidFill>
                  <a:schemeClr val="tx1"/>
                </a:solidFill>
                <a:latin typeface="Arial" panose="020B0604020202020204" pitchFamily="34" charset="0"/>
                <a:cs typeface="Arial" panose="020B0604020202020204" pitchFamily="34" charset="0"/>
              </a:defRPr>
            </a:lvl2pPr>
            <a:lvl3pPr marL="1143000" indent="-228600">
              <a:defRPr sz="800">
                <a:solidFill>
                  <a:schemeClr val="tx1"/>
                </a:solidFill>
                <a:latin typeface="Arial" panose="020B0604020202020204" pitchFamily="34" charset="0"/>
                <a:cs typeface="Arial" panose="020B0604020202020204" pitchFamily="34" charset="0"/>
              </a:defRPr>
            </a:lvl3pPr>
            <a:lvl4pPr marL="1600200" indent="-228600">
              <a:defRPr sz="800">
                <a:solidFill>
                  <a:schemeClr val="tx1"/>
                </a:solidFill>
                <a:latin typeface="Arial" panose="020B0604020202020204" pitchFamily="34" charset="0"/>
                <a:cs typeface="Arial" panose="020B0604020202020204" pitchFamily="34" charset="0"/>
              </a:defRPr>
            </a:lvl4pPr>
            <a:lvl5pPr marL="2057400" indent="-228600">
              <a:defRPr sz="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9pPr>
          </a:lstStyle>
          <a:p>
            <a:pPr algn="ctr" eaLnBrk="1" hangingPunct="1"/>
            <a:r>
              <a:rPr lang="en-US" altLang="en-US" sz="2400" b="1">
                <a:solidFill>
                  <a:srgbClr val="FFFF05"/>
                </a:solidFill>
                <a:latin typeface="Futura Md BT" pitchFamily="34" charset="0"/>
              </a:rPr>
              <a:t>Kind</a:t>
            </a:r>
            <a:endParaRPr lang="en-US" altLang="en-US" sz="1800">
              <a:solidFill>
                <a:srgbClr val="FFFF05"/>
              </a:solidFill>
            </a:endParaRPr>
          </a:p>
        </p:txBody>
      </p:sp>
      <p:sp>
        <p:nvSpPr>
          <p:cNvPr id="7177" name="Text Box 9">
            <a:extLst>
              <a:ext uri="{FF2B5EF4-FFF2-40B4-BE49-F238E27FC236}">
                <a16:creationId xmlns:a16="http://schemas.microsoft.com/office/drawing/2014/main" id="{53297270-90F6-4144-9D03-F48ED6C62273}"/>
              </a:ext>
            </a:extLst>
          </p:cNvPr>
          <p:cNvSpPr txBox="1">
            <a:spLocks noChangeArrowheads="1"/>
          </p:cNvSpPr>
          <p:nvPr/>
        </p:nvSpPr>
        <p:spPr bwMode="auto">
          <a:xfrm>
            <a:off x="2209800" y="3619500"/>
            <a:ext cx="1663700" cy="571500"/>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800">
                <a:solidFill>
                  <a:schemeClr val="tx1"/>
                </a:solidFill>
                <a:latin typeface="Arial" panose="020B0604020202020204" pitchFamily="34" charset="0"/>
                <a:cs typeface="Arial" panose="020B0604020202020204" pitchFamily="34" charset="0"/>
              </a:defRPr>
            </a:lvl1pPr>
            <a:lvl2pPr marL="742950" indent="-285750">
              <a:defRPr sz="800">
                <a:solidFill>
                  <a:schemeClr val="tx1"/>
                </a:solidFill>
                <a:latin typeface="Arial" panose="020B0604020202020204" pitchFamily="34" charset="0"/>
                <a:cs typeface="Arial" panose="020B0604020202020204" pitchFamily="34" charset="0"/>
              </a:defRPr>
            </a:lvl2pPr>
            <a:lvl3pPr marL="1143000" indent="-228600">
              <a:defRPr sz="800">
                <a:solidFill>
                  <a:schemeClr val="tx1"/>
                </a:solidFill>
                <a:latin typeface="Arial" panose="020B0604020202020204" pitchFamily="34" charset="0"/>
                <a:cs typeface="Arial" panose="020B0604020202020204" pitchFamily="34" charset="0"/>
              </a:defRPr>
            </a:lvl3pPr>
            <a:lvl4pPr marL="1600200" indent="-228600">
              <a:defRPr sz="800">
                <a:solidFill>
                  <a:schemeClr val="tx1"/>
                </a:solidFill>
                <a:latin typeface="Arial" panose="020B0604020202020204" pitchFamily="34" charset="0"/>
                <a:cs typeface="Arial" panose="020B0604020202020204" pitchFamily="34" charset="0"/>
              </a:defRPr>
            </a:lvl4pPr>
            <a:lvl5pPr marL="2057400" indent="-228600">
              <a:defRPr sz="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9pPr>
          </a:lstStyle>
          <a:p>
            <a:pPr algn="ctr" eaLnBrk="1" hangingPunct="1"/>
            <a:endParaRPr lang="en-US" altLang="en-US" sz="300" b="1">
              <a:latin typeface="Futura Md BT" pitchFamily="34" charset="0"/>
            </a:endParaRPr>
          </a:p>
          <a:p>
            <a:pPr algn="ctr" eaLnBrk="1" hangingPunct="1"/>
            <a:r>
              <a:rPr lang="en-US" altLang="en-US" sz="2400" b="1">
                <a:solidFill>
                  <a:srgbClr val="FFFF05"/>
                </a:solidFill>
                <a:latin typeface="Futura Md BT" pitchFamily="34" charset="0"/>
              </a:rPr>
              <a:t>Gracious</a:t>
            </a:r>
            <a:endParaRPr lang="en-US" altLang="en-US" sz="1800">
              <a:solidFill>
                <a:srgbClr val="FFFF05"/>
              </a:solidFill>
            </a:endParaRPr>
          </a:p>
        </p:txBody>
      </p:sp>
      <p:sp>
        <p:nvSpPr>
          <p:cNvPr id="7178" name="Text Box 10">
            <a:extLst>
              <a:ext uri="{FF2B5EF4-FFF2-40B4-BE49-F238E27FC236}">
                <a16:creationId xmlns:a16="http://schemas.microsoft.com/office/drawing/2014/main" id="{24716EBD-B326-4850-9ED8-5D9E4E92A3D0}"/>
              </a:ext>
            </a:extLst>
          </p:cNvPr>
          <p:cNvSpPr txBox="1">
            <a:spLocks noChangeArrowheads="1"/>
          </p:cNvSpPr>
          <p:nvPr/>
        </p:nvSpPr>
        <p:spPr bwMode="auto">
          <a:xfrm>
            <a:off x="2373313" y="2057400"/>
            <a:ext cx="1738312" cy="571500"/>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800">
                <a:solidFill>
                  <a:schemeClr val="tx1"/>
                </a:solidFill>
                <a:latin typeface="Arial" panose="020B0604020202020204" pitchFamily="34" charset="0"/>
                <a:cs typeface="Arial" panose="020B0604020202020204" pitchFamily="34" charset="0"/>
              </a:defRPr>
            </a:lvl1pPr>
            <a:lvl2pPr marL="742950" indent="-285750">
              <a:defRPr sz="800">
                <a:solidFill>
                  <a:schemeClr val="tx1"/>
                </a:solidFill>
                <a:latin typeface="Arial" panose="020B0604020202020204" pitchFamily="34" charset="0"/>
                <a:cs typeface="Arial" panose="020B0604020202020204" pitchFamily="34" charset="0"/>
              </a:defRPr>
            </a:lvl2pPr>
            <a:lvl3pPr marL="1143000" indent="-228600">
              <a:defRPr sz="800">
                <a:solidFill>
                  <a:schemeClr val="tx1"/>
                </a:solidFill>
                <a:latin typeface="Arial" panose="020B0604020202020204" pitchFamily="34" charset="0"/>
                <a:cs typeface="Arial" panose="020B0604020202020204" pitchFamily="34" charset="0"/>
              </a:defRPr>
            </a:lvl3pPr>
            <a:lvl4pPr marL="1600200" indent="-228600">
              <a:defRPr sz="800">
                <a:solidFill>
                  <a:schemeClr val="tx1"/>
                </a:solidFill>
                <a:latin typeface="Arial" panose="020B0604020202020204" pitchFamily="34" charset="0"/>
                <a:cs typeface="Arial" panose="020B0604020202020204" pitchFamily="34" charset="0"/>
              </a:defRPr>
            </a:lvl4pPr>
            <a:lvl5pPr marL="2057400" indent="-228600">
              <a:defRPr sz="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9pPr>
          </a:lstStyle>
          <a:p>
            <a:pPr algn="ctr" eaLnBrk="1" hangingPunct="1"/>
            <a:endParaRPr lang="en-US" altLang="en-US" sz="300" b="1">
              <a:latin typeface="Futura Md BT" pitchFamily="34" charset="0"/>
            </a:endParaRPr>
          </a:p>
          <a:p>
            <a:pPr algn="ctr" eaLnBrk="1" hangingPunct="1"/>
            <a:r>
              <a:rPr lang="en-US" altLang="en-US" sz="2400" b="1">
                <a:solidFill>
                  <a:srgbClr val="FFFF05"/>
                </a:solidFill>
                <a:latin typeface="Futura Md BT" pitchFamily="34" charset="0"/>
              </a:rPr>
              <a:t>Loving</a:t>
            </a:r>
            <a:endParaRPr lang="en-US" altLang="en-US" sz="1800">
              <a:solidFill>
                <a:srgbClr val="FFFF05"/>
              </a:solidFill>
            </a:endParaRPr>
          </a:p>
        </p:txBody>
      </p:sp>
      <p:sp>
        <p:nvSpPr>
          <p:cNvPr id="7179" name="Line 11">
            <a:extLst>
              <a:ext uri="{FF2B5EF4-FFF2-40B4-BE49-F238E27FC236}">
                <a16:creationId xmlns:a16="http://schemas.microsoft.com/office/drawing/2014/main" id="{3564EB1A-9C82-4EFF-A444-FCD1A9112FE2}"/>
              </a:ext>
            </a:extLst>
          </p:cNvPr>
          <p:cNvSpPr>
            <a:spLocks noChangeShapeType="1"/>
          </p:cNvSpPr>
          <p:nvPr/>
        </p:nvSpPr>
        <p:spPr bwMode="auto">
          <a:xfrm flipH="1">
            <a:off x="4876800" y="838200"/>
            <a:ext cx="1187450" cy="2743200"/>
          </a:xfrm>
          <a:prstGeom prst="line">
            <a:avLst/>
          </a:prstGeom>
          <a:noFill/>
          <a:ln w="571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80" name="Line 12">
            <a:extLst>
              <a:ext uri="{FF2B5EF4-FFF2-40B4-BE49-F238E27FC236}">
                <a16:creationId xmlns:a16="http://schemas.microsoft.com/office/drawing/2014/main" id="{8D3EAE15-5834-49C9-88B2-A7C4F0A784E9}"/>
              </a:ext>
            </a:extLst>
          </p:cNvPr>
          <p:cNvSpPr>
            <a:spLocks noChangeShapeType="1"/>
          </p:cNvSpPr>
          <p:nvPr/>
        </p:nvSpPr>
        <p:spPr bwMode="auto">
          <a:xfrm flipV="1">
            <a:off x="4876801" y="2884488"/>
            <a:ext cx="2849563" cy="685800"/>
          </a:xfrm>
          <a:prstGeom prst="line">
            <a:avLst/>
          </a:prstGeom>
          <a:noFill/>
          <a:ln w="571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81" name="Line 13">
            <a:extLst>
              <a:ext uri="{FF2B5EF4-FFF2-40B4-BE49-F238E27FC236}">
                <a16:creationId xmlns:a16="http://schemas.microsoft.com/office/drawing/2014/main" id="{8D6DAF29-5176-4E10-B230-A660718EF737}"/>
              </a:ext>
            </a:extLst>
          </p:cNvPr>
          <p:cNvSpPr>
            <a:spLocks noChangeShapeType="1"/>
          </p:cNvSpPr>
          <p:nvPr/>
        </p:nvSpPr>
        <p:spPr bwMode="auto">
          <a:xfrm>
            <a:off x="4876800" y="3549650"/>
            <a:ext cx="2255838" cy="1943100"/>
          </a:xfrm>
          <a:prstGeom prst="line">
            <a:avLst/>
          </a:prstGeom>
          <a:noFill/>
          <a:ln w="571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82" name="Line 14">
            <a:extLst>
              <a:ext uri="{FF2B5EF4-FFF2-40B4-BE49-F238E27FC236}">
                <a16:creationId xmlns:a16="http://schemas.microsoft.com/office/drawing/2014/main" id="{C70FC558-4D2C-4C87-9038-34ED39A08FEB}"/>
              </a:ext>
            </a:extLst>
          </p:cNvPr>
          <p:cNvSpPr>
            <a:spLocks noChangeShapeType="1"/>
          </p:cNvSpPr>
          <p:nvPr/>
        </p:nvSpPr>
        <p:spPr bwMode="auto">
          <a:xfrm>
            <a:off x="4876800" y="3505200"/>
            <a:ext cx="0" cy="2971800"/>
          </a:xfrm>
          <a:prstGeom prst="line">
            <a:avLst/>
          </a:prstGeom>
          <a:noFill/>
          <a:ln w="571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83" name="Line 15">
            <a:extLst>
              <a:ext uri="{FF2B5EF4-FFF2-40B4-BE49-F238E27FC236}">
                <a16:creationId xmlns:a16="http://schemas.microsoft.com/office/drawing/2014/main" id="{95521209-8446-434F-B63A-A37D2DC15967}"/>
              </a:ext>
            </a:extLst>
          </p:cNvPr>
          <p:cNvSpPr>
            <a:spLocks noChangeShapeType="1"/>
          </p:cNvSpPr>
          <p:nvPr/>
        </p:nvSpPr>
        <p:spPr bwMode="auto">
          <a:xfrm flipV="1">
            <a:off x="2609850" y="3554413"/>
            <a:ext cx="2255838" cy="1943100"/>
          </a:xfrm>
          <a:prstGeom prst="line">
            <a:avLst/>
          </a:prstGeom>
          <a:noFill/>
          <a:ln w="571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84" name="Line 16">
            <a:extLst>
              <a:ext uri="{FF2B5EF4-FFF2-40B4-BE49-F238E27FC236}">
                <a16:creationId xmlns:a16="http://schemas.microsoft.com/office/drawing/2014/main" id="{B9593E4B-B344-4A55-8811-1A3FD046D879}"/>
              </a:ext>
            </a:extLst>
          </p:cNvPr>
          <p:cNvSpPr>
            <a:spLocks noChangeShapeType="1"/>
          </p:cNvSpPr>
          <p:nvPr/>
        </p:nvSpPr>
        <p:spPr bwMode="auto">
          <a:xfrm flipH="1" flipV="1">
            <a:off x="2027238" y="2874963"/>
            <a:ext cx="2849562" cy="685800"/>
          </a:xfrm>
          <a:prstGeom prst="line">
            <a:avLst/>
          </a:prstGeom>
          <a:noFill/>
          <a:ln w="571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85" name="Line 17">
            <a:extLst>
              <a:ext uri="{FF2B5EF4-FFF2-40B4-BE49-F238E27FC236}">
                <a16:creationId xmlns:a16="http://schemas.microsoft.com/office/drawing/2014/main" id="{EB9D4A3B-1C2E-4434-A89D-45871EA93920}"/>
              </a:ext>
            </a:extLst>
          </p:cNvPr>
          <p:cNvSpPr>
            <a:spLocks noChangeShapeType="1"/>
          </p:cNvSpPr>
          <p:nvPr/>
        </p:nvSpPr>
        <p:spPr bwMode="auto">
          <a:xfrm>
            <a:off x="3570288" y="838200"/>
            <a:ext cx="1306512" cy="2743200"/>
          </a:xfrm>
          <a:prstGeom prst="line">
            <a:avLst/>
          </a:prstGeom>
          <a:noFill/>
          <a:ln w="571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565F11B-D3ED-41BD-A6D3-7A52F6062FC1}"/>
              </a:ext>
            </a:extLst>
          </p:cNvPr>
          <p:cNvSpPr>
            <a:spLocks noGrp="1" noChangeArrowheads="1"/>
          </p:cNvSpPr>
          <p:nvPr>
            <p:ph type="title"/>
          </p:nvPr>
        </p:nvSpPr>
        <p:spPr>
          <a:xfrm>
            <a:off x="8070848" y="274638"/>
            <a:ext cx="3538446" cy="6202362"/>
          </a:xfrm>
        </p:spPr>
        <p:txBody>
          <a:bodyPr/>
          <a:lstStyle/>
          <a:p>
            <a:pPr eaLnBrk="1" hangingPunct="1"/>
            <a:r>
              <a:rPr lang="en-US" altLang="en-US" sz="3600" b="1" dirty="0">
                <a:solidFill>
                  <a:srgbClr val="FFFFCC"/>
                </a:solidFill>
                <a:latin typeface="+mn-lt"/>
              </a:rPr>
              <a:t>The Common Perception </a:t>
            </a:r>
            <a:br>
              <a:rPr lang="en-US" altLang="en-US" sz="3600" b="1" dirty="0">
                <a:solidFill>
                  <a:srgbClr val="FFFFCC"/>
                </a:solidFill>
                <a:latin typeface="+mn-lt"/>
              </a:rPr>
            </a:br>
            <a:r>
              <a:rPr lang="en-US" altLang="en-US" sz="3600" b="1" dirty="0">
                <a:solidFill>
                  <a:srgbClr val="FFFFCC"/>
                </a:solidFill>
                <a:latin typeface="+mn-lt"/>
              </a:rPr>
              <a:t>of the Character </a:t>
            </a:r>
            <a:br>
              <a:rPr lang="en-US" altLang="en-US" sz="3600" b="1" dirty="0">
                <a:solidFill>
                  <a:srgbClr val="FFFFCC"/>
                </a:solidFill>
                <a:latin typeface="+mn-lt"/>
              </a:rPr>
            </a:br>
            <a:r>
              <a:rPr lang="en-US" altLang="en-US" sz="3600" b="1" dirty="0">
                <a:solidFill>
                  <a:srgbClr val="FFFFCC"/>
                </a:solidFill>
                <a:latin typeface="+mn-lt"/>
              </a:rPr>
              <a:t>of God </a:t>
            </a:r>
            <a:br>
              <a:rPr lang="en-US" altLang="en-US" sz="3600" b="1" dirty="0">
                <a:solidFill>
                  <a:srgbClr val="FFFFCC"/>
                </a:solidFill>
                <a:latin typeface="+mn-lt"/>
              </a:rPr>
            </a:br>
            <a:r>
              <a:rPr lang="en-US" altLang="en-US" sz="3600" b="1" dirty="0">
                <a:solidFill>
                  <a:srgbClr val="FFFFCC"/>
                </a:solidFill>
                <a:latin typeface="+mn-lt"/>
              </a:rPr>
              <a:t>in the Old Testament</a:t>
            </a:r>
            <a:br>
              <a:rPr lang="en-US" altLang="en-US" sz="2800" b="1" dirty="0">
                <a:solidFill>
                  <a:srgbClr val="FFFF05"/>
                </a:solidFill>
              </a:rPr>
            </a:br>
            <a:r>
              <a:rPr lang="en-US" altLang="en-US" dirty="0"/>
              <a:t> </a:t>
            </a:r>
          </a:p>
        </p:txBody>
      </p:sp>
      <p:sp>
        <p:nvSpPr>
          <p:cNvPr id="9219" name="Oval 3">
            <a:extLst>
              <a:ext uri="{FF2B5EF4-FFF2-40B4-BE49-F238E27FC236}">
                <a16:creationId xmlns:a16="http://schemas.microsoft.com/office/drawing/2014/main" id="{2CDC3101-6881-4BD5-A531-AF4CBE8ACFDE}"/>
              </a:ext>
            </a:extLst>
          </p:cNvPr>
          <p:cNvSpPr>
            <a:spLocks noChangeArrowheads="1"/>
          </p:cNvSpPr>
          <p:nvPr/>
        </p:nvSpPr>
        <p:spPr bwMode="auto">
          <a:xfrm>
            <a:off x="1905000" y="533400"/>
            <a:ext cx="5937250" cy="5943600"/>
          </a:xfrm>
          <a:prstGeom prst="ellipse">
            <a:avLst/>
          </a:prstGeom>
          <a:solidFill>
            <a:srgbClr val="993300"/>
          </a:solidFill>
          <a:ln w="76200">
            <a:solidFill>
              <a:srgbClr val="000000"/>
            </a:solidFill>
            <a:round/>
            <a:headEnd/>
            <a:tailEnd/>
          </a:ln>
        </p:spPr>
        <p:txBody>
          <a:bodyPr/>
          <a:lstStyle>
            <a:lvl1pPr>
              <a:defRPr sz="800">
                <a:solidFill>
                  <a:schemeClr val="tx1"/>
                </a:solidFill>
                <a:latin typeface="Arial" panose="020B0604020202020204" pitchFamily="34" charset="0"/>
                <a:cs typeface="Arial" panose="020B0604020202020204" pitchFamily="34" charset="0"/>
              </a:defRPr>
            </a:lvl1pPr>
            <a:lvl2pPr marL="742950" indent="-285750">
              <a:defRPr sz="800">
                <a:solidFill>
                  <a:schemeClr val="tx1"/>
                </a:solidFill>
                <a:latin typeface="Arial" panose="020B0604020202020204" pitchFamily="34" charset="0"/>
                <a:cs typeface="Arial" panose="020B0604020202020204" pitchFamily="34" charset="0"/>
              </a:defRPr>
            </a:lvl2pPr>
            <a:lvl3pPr marL="1143000" indent="-228600">
              <a:defRPr sz="800">
                <a:solidFill>
                  <a:schemeClr val="tx1"/>
                </a:solidFill>
                <a:latin typeface="Arial" panose="020B0604020202020204" pitchFamily="34" charset="0"/>
                <a:cs typeface="Arial" panose="020B0604020202020204" pitchFamily="34" charset="0"/>
              </a:defRPr>
            </a:lvl3pPr>
            <a:lvl4pPr marL="1600200" indent="-228600">
              <a:defRPr sz="800">
                <a:solidFill>
                  <a:schemeClr val="tx1"/>
                </a:solidFill>
                <a:latin typeface="Arial" panose="020B0604020202020204" pitchFamily="34" charset="0"/>
                <a:cs typeface="Arial" panose="020B0604020202020204" pitchFamily="34" charset="0"/>
              </a:defRPr>
            </a:lvl4pPr>
            <a:lvl5pPr marL="2057400" indent="-228600">
              <a:defRPr sz="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9220" name="Text Box 4">
            <a:extLst>
              <a:ext uri="{FF2B5EF4-FFF2-40B4-BE49-F238E27FC236}">
                <a16:creationId xmlns:a16="http://schemas.microsoft.com/office/drawing/2014/main" id="{386EAFDB-B0B8-4C1E-8E95-B9B4196705DD}"/>
              </a:ext>
            </a:extLst>
          </p:cNvPr>
          <p:cNvSpPr txBox="1">
            <a:spLocks noChangeArrowheads="1"/>
          </p:cNvSpPr>
          <p:nvPr/>
        </p:nvSpPr>
        <p:spPr bwMode="auto">
          <a:xfrm>
            <a:off x="4094164" y="952500"/>
            <a:ext cx="1544637" cy="571500"/>
          </a:xfrm>
          <a:prstGeom prst="rect">
            <a:avLst/>
          </a:prstGeom>
          <a:solidFill>
            <a:srgbClr val="99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800">
                <a:solidFill>
                  <a:schemeClr val="tx1"/>
                </a:solidFill>
                <a:latin typeface="Arial" panose="020B0604020202020204" pitchFamily="34" charset="0"/>
                <a:cs typeface="Arial" panose="020B0604020202020204" pitchFamily="34" charset="0"/>
              </a:defRPr>
            </a:lvl1pPr>
            <a:lvl2pPr marL="742950" indent="-285750">
              <a:defRPr sz="800">
                <a:solidFill>
                  <a:schemeClr val="tx1"/>
                </a:solidFill>
                <a:latin typeface="Arial" panose="020B0604020202020204" pitchFamily="34" charset="0"/>
                <a:cs typeface="Arial" panose="020B0604020202020204" pitchFamily="34" charset="0"/>
              </a:defRPr>
            </a:lvl2pPr>
            <a:lvl3pPr marL="1143000" indent="-228600">
              <a:defRPr sz="800">
                <a:solidFill>
                  <a:schemeClr val="tx1"/>
                </a:solidFill>
                <a:latin typeface="Arial" panose="020B0604020202020204" pitchFamily="34" charset="0"/>
                <a:cs typeface="Arial" panose="020B0604020202020204" pitchFamily="34" charset="0"/>
              </a:defRPr>
            </a:lvl3pPr>
            <a:lvl4pPr marL="1600200" indent="-228600">
              <a:defRPr sz="800">
                <a:solidFill>
                  <a:schemeClr val="tx1"/>
                </a:solidFill>
                <a:latin typeface="Arial" panose="020B0604020202020204" pitchFamily="34" charset="0"/>
                <a:cs typeface="Arial" panose="020B0604020202020204" pitchFamily="34" charset="0"/>
              </a:defRPr>
            </a:lvl4pPr>
            <a:lvl5pPr marL="2057400" indent="-228600">
              <a:defRPr sz="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9pPr>
          </a:lstStyle>
          <a:p>
            <a:pPr algn="ctr" eaLnBrk="1" hangingPunct="1"/>
            <a:endParaRPr lang="en-US" altLang="en-US" sz="300" b="1">
              <a:latin typeface="Futura Md BT" pitchFamily="34" charset="0"/>
            </a:endParaRPr>
          </a:p>
          <a:p>
            <a:pPr algn="ctr" eaLnBrk="1" hangingPunct="1"/>
            <a:r>
              <a:rPr lang="en-US" altLang="en-US" sz="2400" b="1">
                <a:solidFill>
                  <a:srgbClr val="FFFF05"/>
                </a:solidFill>
                <a:latin typeface="Futura Md BT" pitchFamily="34" charset="0"/>
              </a:rPr>
              <a:t>Wrathful</a:t>
            </a:r>
            <a:endParaRPr lang="en-US" altLang="en-US" sz="1800">
              <a:solidFill>
                <a:srgbClr val="FFFF05"/>
              </a:solidFill>
            </a:endParaRPr>
          </a:p>
        </p:txBody>
      </p:sp>
      <p:sp>
        <p:nvSpPr>
          <p:cNvPr id="9221" name="Text Box 5">
            <a:extLst>
              <a:ext uri="{FF2B5EF4-FFF2-40B4-BE49-F238E27FC236}">
                <a16:creationId xmlns:a16="http://schemas.microsoft.com/office/drawing/2014/main" id="{3EEE14BA-D2FD-4156-89D3-30B57F7BD57F}"/>
              </a:ext>
            </a:extLst>
          </p:cNvPr>
          <p:cNvSpPr txBox="1">
            <a:spLocks noChangeArrowheads="1"/>
          </p:cNvSpPr>
          <p:nvPr/>
        </p:nvSpPr>
        <p:spPr bwMode="auto">
          <a:xfrm>
            <a:off x="5707063" y="2133600"/>
            <a:ext cx="1662112" cy="571500"/>
          </a:xfrm>
          <a:prstGeom prst="rect">
            <a:avLst/>
          </a:prstGeom>
          <a:solidFill>
            <a:srgbClr val="99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800">
                <a:solidFill>
                  <a:schemeClr val="tx1"/>
                </a:solidFill>
                <a:latin typeface="Arial" panose="020B0604020202020204" pitchFamily="34" charset="0"/>
                <a:cs typeface="Arial" panose="020B0604020202020204" pitchFamily="34" charset="0"/>
              </a:defRPr>
            </a:lvl1pPr>
            <a:lvl2pPr marL="742950" indent="-285750">
              <a:defRPr sz="800">
                <a:solidFill>
                  <a:schemeClr val="tx1"/>
                </a:solidFill>
                <a:latin typeface="Arial" panose="020B0604020202020204" pitchFamily="34" charset="0"/>
                <a:cs typeface="Arial" panose="020B0604020202020204" pitchFamily="34" charset="0"/>
              </a:defRPr>
            </a:lvl2pPr>
            <a:lvl3pPr marL="1143000" indent="-228600">
              <a:defRPr sz="800">
                <a:solidFill>
                  <a:schemeClr val="tx1"/>
                </a:solidFill>
                <a:latin typeface="Arial" panose="020B0604020202020204" pitchFamily="34" charset="0"/>
                <a:cs typeface="Arial" panose="020B0604020202020204" pitchFamily="34" charset="0"/>
              </a:defRPr>
            </a:lvl3pPr>
            <a:lvl4pPr marL="1600200" indent="-228600">
              <a:defRPr sz="800">
                <a:solidFill>
                  <a:schemeClr val="tx1"/>
                </a:solidFill>
                <a:latin typeface="Arial" panose="020B0604020202020204" pitchFamily="34" charset="0"/>
                <a:cs typeface="Arial" panose="020B0604020202020204" pitchFamily="34" charset="0"/>
              </a:defRPr>
            </a:lvl4pPr>
            <a:lvl5pPr marL="2057400" indent="-228600">
              <a:defRPr sz="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9pPr>
          </a:lstStyle>
          <a:p>
            <a:pPr algn="ctr" eaLnBrk="1" hangingPunct="1"/>
            <a:endParaRPr lang="en-US" altLang="en-US" sz="300" b="1">
              <a:latin typeface="Futura Md BT" pitchFamily="34" charset="0"/>
            </a:endParaRPr>
          </a:p>
          <a:p>
            <a:pPr algn="ctr" eaLnBrk="1" hangingPunct="1"/>
            <a:r>
              <a:rPr lang="en-US" altLang="en-US" sz="2400" b="1">
                <a:solidFill>
                  <a:srgbClr val="FFFF05"/>
                </a:solidFill>
                <a:latin typeface="Futura Md BT" pitchFamily="34" charset="0"/>
              </a:rPr>
              <a:t>Awesome</a:t>
            </a:r>
            <a:endParaRPr lang="en-US" altLang="en-US" sz="1800">
              <a:solidFill>
                <a:srgbClr val="FFFF05"/>
              </a:solidFill>
            </a:endParaRPr>
          </a:p>
        </p:txBody>
      </p:sp>
      <p:sp>
        <p:nvSpPr>
          <p:cNvPr id="9222" name="Text Box 6">
            <a:extLst>
              <a:ext uri="{FF2B5EF4-FFF2-40B4-BE49-F238E27FC236}">
                <a16:creationId xmlns:a16="http://schemas.microsoft.com/office/drawing/2014/main" id="{06C26C21-ADB8-453A-BE32-64AE3CB7DB97}"/>
              </a:ext>
            </a:extLst>
          </p:cNvPr>
          <p:cNvSpPr txBox="1">
            <a:spLocks noChangeArrowheads="1"/>
          </p:cNvSpPr>
          <p:nvPr/>
        </p:nvSpPr>
        <p:spPr bwMode="auto">
          <a:xfrm>
            <a:off x="5791201" y="3543300"/>
            <a:ext cx="1781175" cy="571500"/>
          </a:xfrm>
          <a:prstGeom prst="rect">
            <a:avLst/>
          </a:prstGeom>
          <a:solidFill>
            <a:srgbClr val="99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800">
                <a:solidFill>
                  <a:schemeClr val="tx1"/>
                </a:solidFill>
                <a:latin typeface="Arial" panose="020B0604020202020204" pitchFamily="34" charset="0"/>
                <a:cs typeface="Arial" panose="020B0604020202020204" pitchFamily="34" charset="0"/>
              </a:defRPr>
            </a:lvl1pPr>
            <a:lvl2pPr marL="742950" indent="-285750">
              <a:defRPr sz="800">
                <a:solidFill>
                  <a:schemeClr val="tx1"/>
                </a:solidFill>
                <a:latin typeface="Arial" panose="020B0604020202020204" pitchFamily="34" charset="0"/>
                <a:cs typeface="Arial" panose="020B0604020202020204" pitchFamily="34" charset="0"/>
              </a:defRPr>
            </a:lvl2pPr>
            <a:lvl3pPr marL="1143000" indent="-228600">
              <a:defRPr sz="800">
                <a:solidFill>
                  <a:schemeClr val="tx1"/>
                </a:solidFill>
                <a:latin typeface="Arial" panose="020B0604020202020204" pitchFamily="34" charset="0"/>
                <a:cs typeface="Arial" panose="020B0604020202020204" pitchFamily="34" charset="0"/>
              </a:defRPr>
            </a:lvl3pPr>
            <a:lvl4pPr marL="1600200" indent="-228600">
              <a:defRPr sz="800">
                <a:solidFill>
                  <a:schemeClr val="tx1"/>
                </a:solidFill>
                <a:latin typeface="Arial" panose="020B0604020202020204" pitchFamily="34" charset="0"/>
                <a:cs typeface="Arial" panose="020B0604020202020204" pitchFamily="34" charset="0"/>
              </a:defRPr>
            </a:lvl4pPr>
            <a:lvl5pPr marL="2057400" indent="-228600">
              <a:defRPr sz="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9pPr>
          </a:lstStyle>
          <a:p>
            <a:pPr algn="ctr" eaLnBrk="1" hangingPunct="1"/>
            <a:endParaRPr lang="en-US" altLang="en-US" sz="300" b="1">
              <a:latin typeface="Futura Md BT" pitchFamily="34" charset="0"/>
            </a:endParaRPr>
          </a:p>
          <a:p>
            <a:pPr algn="ctr" eaLnBrk="1" hangingPunct="1"/>
            <a:r>
              <a:rPr lang="en-US" altLang="en-US" sz="2400" b="1">
                <a:solidFill>
                  <a:srgbClr val="FFFF05"/>
                </a:solidFill>
                <a:latin typeface="Futura Md BT" pitchFamily="34" charset="0"/>
              </a:rPr>
              <a:t>Righteous</a:t>
            </a:r>
            <a:endParaRPr lang="en-US" altLang="en-US" sz="1800">
              <a:solidFill>
                <a:srgbClr val="FFFF05"/>
              </a:solidFill>
            </a:endParaRPr>
          </a:p>
        </p:txBody>
      </p:sp>
      <p:sp>
        <p:nvSpPr>
          <p:cNvPr id="9223" name="Text Box 7">
            <a:extLst>
              <a:ext uri="{FF2B5EF4-FFF2-40B4-BE49-F238E27FC236}">
                <a16:creationId xmlns:a16="http://schemas.microsoft.com/office/drawing/2014/main" id="{3B58CE2B-ADF5-4589-A89B-B6C68CC63B00}"/>
              </a:ext>
            </a:extLst>
          </p:cNvPr>
          <p:cNvSpPr txBox="1">
            <a:spLocks noChangeArrowheads="1"/>
          </p:cNvSpPr>
          <p:nvPr/>
        </p:nvSpPr>
        <p:spPr bwMode="auto">
          <a:xfrm>
            <a:off x="5129214" y="5105400"/>
            <a:ext cx="1423987" cy="571500"/>
          </a:xfrm>
          <a:prstGeom prst="rect">
            <a:avLst/>
          </a:prstGeom>
          <a:solidFill>
            <a:srgbClr val="99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800">
                <a:solidFill>
                  <a:schemeClr val="tx1"/>
                </a:solidFill>
                <a:latin typeface="Arial" panose="020B0604020202020204" pitchFamily="34" charset="0"/>
                <a:cs typeface="Arial" panose="020B0604020202020204" pitchFamily="34" charset="0"/>
              </a:defRPr>
            </a:lvl1pPr>
            <a:lvl2pPr marL="742950" indent="-285750">
              <a:defRPr sz="800">
                <a:solidFill>
                  <a:schemeClr val="tx1"/>
                </a:solidFill>
                <a:latin typeface="Arial" panose="020B0604020202020204" pitchFamily="34" charset="0"/>
                <a:cs typeface="Arial" panose="020B0604020202020204" pitchFamily="34" charset="0"/>
              </a:defRPr>
            </a:lvl2pPr>
            <a:lvl3pPr marL="1143000" indent="-228600">
              <a:defRPr sz="800">
                <a:solidFill>
                  <a:schemeClr val="tx1"/>
                </a:solidFill>
                <a:latin typeface="Arial" panose="020B0604020202020204" pitchFamily="34" charset="0"/>
                <a:cs typeface="Arial" panose="020B0604020202020204" pitchFamily="34" charset="0"/>
              </a:defRPr>
            </a:lvl3pPr>
            <a:lvl4pPr marL="1600200" indent="-228600">
              <a:defRPr sz="800">
                <a:solidFill>
                  <a:schemeClr val="tx1"/>
                </a:solidFill>
                <a:latin typeface="Arial" panose="020B0604020202020204" pitchFamily="34" charset="0"/>
                <a:cs typeface="Arial" panose="020B0604020202020204" pitchFamily="34" charset="0"/>
              </a:defRPr>
            </a:lvl4pPr>
            <a:lvl5pPr marL="2057400" indent="-228600">
              <a:defRPr sz="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9pPr>
          </a:lstStyle>
          <a:p>
            <a:pPr algn="ctr" eaLnBrk="1" hangingPunct="1"/>
            <a:endParaRPr lang="en-US" altLang="en-US" sz="300" b="1">
              <a:latin typeface="Futura Md BT" pitchFamily="34" charset="0"/>
            </a:endParaRPr>
          </a:p>
          <a:p>
            <a:pPr algn="ctr" eaLnBrk="1" hangingPunct="1"/>
            <a:r>
              <a:rPr lang="en-US" altLang="en-US" sz="2400" b="1">
                <a:solidFill>
                  <a:srgbClr val="FFFF05"/>
                </a:solidFill>
                <a:latin typeface="Futura Md BT" pitchFamily="34" charset="0"/>
              </a:rPr>
              <a:t>Just</a:t>
            </a:r>
            <a:endParaRPr lang="en-US" altLang="en-US" sz="1800">
              <a:solidFill>
                <a:srgbClr val="FFFF05"/>
              </a:solidFill>
            </a:endParaRPr>
          </a:p>
        </p:txBody>
      </p:sp>
      <p:sp>
        <p:nvSpPr>
          <p:cNvPr id="9224" name="Text Box 8">
            <a:extLst>
              <a:ext uri="{FF2B5EF4-FFF2-40B4-BE49-F238E27FC236}">
                <a16:creationId xmlns:a16="http://schemas.microsoft.com/office/drawing/2014/main" id="{AEB6A04A-CF0A-4BC5-8EAC-13EBA13050CB}"/>
              </a:ext>
            </a:extLst>
          </p:cNvPr>
          <p:cNvSpPr txBox="1">
            <a:spLocks noChangeArrowheads="1"/>
          </p:cNvSpPr>
          <p:nvPr/>
        </p:nvSpPr>
        <p:spPr bwMode="auto">
          <a:xfrm>
            <a:off x="3352800" y="5105400"/>
            <a:ext cx="1423988" cy="571500"/>
          </a:xfrm>
          <a:prstGeom prst="rect">
            <a:avLst/>
          </a:prstGeom>
          <a:solidFill>
            <a:srgbClr val="99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800">
                <a:solidFill>
                  <a:schemeClr val="tx1"/>
                </a:solidFill>
                <a:latin typeface="Arial" panose="020B0604020202020204" pitchFamily="34" charset="0"/>
                <a:cs typeface="Arial" panose="020B0604020202020204" pitchFamily="34" charset="0"/>
              </a:defRPr>
            </a:lvl1pPr>
            <a:lvl2pPr marL="742950" indent="-285750">
              <a:defRPr sz="800">
                <a:solidFill>
                  <a:schemeClr val="tx1"/>
                </a:solidFill>
                <a:latin typeface="Arial" panose="020B0604020202020204" pitchFamily="34" charset="0"/>
                <a:cs typeface="Arial" panose="020B0604020202020204" pitchFamily="34" charset="0"/>
              </a:defRPr>
            </a:lvl2pPr>
            <a:lvl3pPr marL="1143000" indent="-228600">
              <a:defRPr sz="800">
                <a:solidFill>
                  <a:schemeClr val="tx1"/>
                </a:solidFill>
                <a:latin typeface="Arial" panose="020B0604020202020204" pitchFamily="34" charset="0"/>
                <a:cs typeface="Arial" panose="020B0604020202020204" pitchFamily="34" charset="0"/>
              </a:defRPr>
            </a:lvl3pPr>
            <a:lvl4pPr marL="1600200" indent="-228600">
              <a:defRPr sz="800">
                <a:solidFill>
                  <a:schemeClr val="tx1"/>
                </a:solidFill>
                <a:latin typeface="Arial" panose="020B0604020202020204" pitchFamily="34" charset="0"/>
                <a:cs typeface="Arial" panose="020B0604020202020204" pitchFamily="34" charset="0"/>
              </a:defRPr>
            </a:lvl4pPr>
            <a:lvl5pPr marL="2057400" indent="-228600">
              <a:defRPr sz="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9pPr>
          </a:lstStyle>
          <a:p>
            <a:pPr algn="ctr" eaLnBrk="1" hangingPunct="1"/>
            <a:r>
              <a:rPr lang="en-US" altLang="en-US" sz="2400" b="1">
                <a:solidFill>
                  <a:srgbClr val="FFFF05"/>
                </a:solidFill>
                <a:latin typeface="Futura Md BT" pitchFamily="34" charset="0"/>
              </a:rPr>
              <a:t>Holy</a:t>
            </a:r>
            <a:endParaRPr lang="en-US" altLang="en-US" sz="1800">
              <a:solidFill>
                <a:srgbClr val="FFFF05"/>
              </a:solidFill>
            </a:endParaRPr>
          </a:p>
        </p:txBody>
      </p:sp>
      <p:sp>
        <p:nvSpPr>
          <p:cNvPr id="9225" name="Text Box 9">
            <a:extLst>
              <a:ext uri="{FF2B5EF4-FFF2-40B4-BE49-F238E27FC236}">
                <a16:creationId xmlns:a16="http://schemas.microsoft.com/office/drawing/2014/main" id="{CA48564C-C6A6-4F23-B6F9-53D73B51054B}"/>
              </a:ext>
            </a:extLst>
          </p:cNvPr>
          <p:cNvSpPr txBox="1">
            <a:spLocks noChangeArrowheads="1"/>
          </p:cNvSpPr>
          <p:nvPr/>
        </p:nvSpPr>
        <p:spPr bwMode="auto">
          <a:xfrm>
            <a:off x="2209800" y="3543300"/>
            <a:ext cx="1663700" cy="571500"/>
          </a:xfrm>
          <a:prstGeom prst="rect">
            <a:avLst/>
          </a:prstGeom>
          <a:solidFill>
            <a:srgbClr val="99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800">
                <a:solidFill>
                  <a:schemeClr val="tx1"/>
                </a:solidFill>
                <a:latin typeface="Arial" panose="020B0604020202020204" pitchFamily="34" charset="0"/>
                <a:cs typeface="Arial" panose="020B0604020202020204" pitchFamily="34" charset="0"/>
              </a:defRPr>
            </a:lvl1pPr>
            <a:lvl2pPr marL="742950" indent="-285750">
              <a:defRPr sz="800">
                <a:solidFill>
                  <a:schemeClr val="tx1"/>
                </a:solidFill>
                <a:latin typeface="Arial" panose="020B0604020202020204" pitchFamily="34" charset="0"/>
                <a:cs typeface="Arial" panose="020B0604020202020204" pitchFamily="34" charset="0"/>
              </a:defRPr>
            </a:lvl2pPr>
            <a:lvl3pPr marL="1143000" indent="-228600">
              <a:defRPr sz="800">
                <a:solidFill>
                  <a:schemeClr val="tx1"/>
                </a:solidFill>
                <a:latin typeface="Arial" panose="020B0604020202020204" pitchFamily="34" charset="0"/>
                <a:cs typeface="Arial" panose="020B0604020202020204" pitchFamily="34" charset="0"/>
              </a:defRPr>
            </a:lvl3pPr>
            <a:lvl4pPr marL="1600200" indent="-228600">
              <a:defRPr sz="800">
                <a:solidFill>
                  <a:schemeClr val="tx1"/>
                </a:solidFill>
                <a:latin typeface="Arial" panose="020B0604020202020204" pitchFamily="34" charset="0"/>
                <a:cs typeface="Arial" panose="020B0604020202020204" pitchFamily="34" charset="0"/>
              </a:defRPr>
            </a:lvl4pPr>
            <a:lvl5pPr marL="2057400" indent="-228600">
              <a:defRPr sz="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9pPr>
          </a:lstStyle>
          <a:p>
            <a:pPr algn="ctr" eaLnBrk="1" hangingPunct="1"/>
            <a:endParaRPr lang="en-US" altLang="en-US" sz="300" b="1">
              <a:latin typeface="Futura Md BT" pitchFamily="34" charset="0"/>
            </a:endParaRPr>
          </a:p>
          <a:p>
            <a:pPr algn="ctr" eaLnBrk="1" hangingPunct="1"/>
            <a:r>
              <a:rPr lang="en-US" altLang="en-US" sz="2400" b="1">
                <a:solidFill>
                  <a:srgbClr val="FFFF05"/>
                </a:solidFill>
                <a:latin typeface="Futura Md BT" pitchFamily="34" charset="0"/>
              </a:rPr>
              <a:t>Vengeful</a:t>
            </a:r>
            <a:endParaRPr lang="en-US" altLang="en-US" sz="1800">
              <a:solidFill>
                <a:srgbClr val="FFFF05"/>
              </a:solidFill>
            </a:endParaRPr>
          </a:p>
        </p:txBody>
      </p:sp>
      <p:sp>
        <p:nvSpPr>
          <p:cNvPr id="9226" name="Text Box 10">
            <a:extLst>
              <a:ext uri="{FF2B5EF4-FFF2-40B4-BE49-F238E27FC236}">
                <a16:creationId xmlns:a16="http://schemas.microsoft.com/office/drawing/2014/main" id="{E0BAA1B7-B567-4DCB-A90A-6B7865529812}"/>
              </a:ext>
            </a:extLst>
          </p:cNvPr>
          <p:cNvSpPr txBox="1">
            <a:spLocks noChangeArrowheads="1"/>
          </p:cNvSpPr>
          <p:nvPr/>
        </p:nvSpPr>
        <p:spPr bwMode="auto">
          <a:xfrm>
            <a:off x="2373313" y="2133600"/>
            <a:ext cx="1738312" cy="571500"/>
          </a:xfrm>
          <a:prstGeom prst="rect">
            <a:avLst/>
          </a:prstGeom>
          <a:solidFill>
            <a:srgbClr val="99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800">
                <a:solidFill>
                  <a:schemeClr val="tx1"/>
                </a:solidFill>
                <a:latin typeface="Arial" panose="020B0604020202020204" pitchFamily="34" charset="0"/>
                <a:cs typeface="Arial" panose="020B0604020202020204" pitchFamily="34" charset="0"/>
              </a:defRPr>
            </a:lvl1pPr>
            <a:lvl2pPr marL="742950" indent="-285750">
              <a:defRPr sz="800">
                <a:solidFill>
                  <a:schemeClr val="tx1"/>
                </a:solidFill>
                <a:latin typeface="Arial" panose="020B0604020202020204" pitchFamily="34" charset="0"/>
                <a:cs typeface="Arial" panose="020B0604020202020204" pitchFamily="34" charset="0"/>
              </a:defRPr>
            </a:lvl2pPr>
            <a:lvl3pPr marL="1143000" indent="-228600">
              <a:defRPr sz="800">
                <a:solidFill>
                  <a:schemeClr val="tx1"/>
                </a:solidFill>
                <a:latin typeface="Arial" panose="020B0604020202020204" pitchFamily="34" charset="0"/>
                <a:cs typeface="Arial" panose="020B0604020202020204" pitchFamily="34" charset="0"/>
              </a:defRPr>
            </a:lvl3pPr>
            <a:lvl4pPr marL="1600200" indent="-228600">
              <a:defRPr sz="800">
                <a:solidFill>
                  <a:schemeClr val="tx1"/>
                </a:solidFill>
                <a:latin typeface="Arial" panose="020B0604020202020204" pitchFamily="34" charset="0"/>
                <a:cs typeface="Arial" panose="020B0604020202020204" pitchFamily="34" charset="0"/>
              </a:defRPr>
            </a:lvl4pPr>
            <a:lvl5pPr marL="2057400" indent="-228600">
              <a:defRPr sz="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9pPr>
          </a:lstStyle>
          <a:p>
            <a:pPr algn="ctr" eaLnBrk="1" hangingPunct="1"/>
            <a:endParaRPr lang="en-US" altLang="en-US" sz="300" b="1">
              <a:latin typeface="Futura Md BT" pitchFamily="34" charset="0"/>
            </a:endParaRPr>
          </a:p>
          <a:p>
            <a:pPr algn="ctr" eaLnBrk="1" hangingPunct="1"/>
            <a:r>
              <a:rPr lang="en-US" altLang="en-US" sz="2400" b="1">
                <a:solidFill>
                  <a:srgbClr val="FFFF05"/>
                </a:solidFill>
                <a:latin typeface="Futura Md BT" pitchFamily="34" charset="0"/>
              </a:rPr>
              <a:t>Intolerant</a:t>
            </a:r>
            <a:endParaRPr lang="en-US" altLang="en-US" sz="1800">
              <a:solidFill>
                <a:srgbClr val="FFFF05"/>
              </a:solidFill>
            </a:endParaRPr>
          </a:p>
        </p:txBody>
      </p:sp>
      <p:sp>
        <p:nvSpPr>
          <p:cNvPr id="9227" name="Line 11">
            <a:extLst>
              <a:ext uri="{FF2B5EF4-FFF2-40B4-BE49-F238E27FC236}">
                <a16:creationId xmlns:a16="http://schemas.microsoft.com/office/drawing/2014/main" id="{FE6B7A9A-70BE-466C-A8E8-78322A22CDF1}"/>
              </a:ext>
            </a:extLst>
          </p:cNvPr>
          <p:cNvSpPr>
            <a:spLocks noChangeShapeType="1"/>
          </p:cNvSpPr>
          <p:nvPr/>
        </p:nvSpPr>
        <p:spPr bwMode="auto">
          <a:xfrm flipH="1">
            <a:off x="4876800" y="838200"/>
            <a:ext cx="1187450" cy="2743200"/>
          </a:xfrm>
          <a:prstGeom prst="line">
            <a:avLst/>
          </a:prstGeom>
          <a:noFill/>
          <a:ln w="571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28" name="Line 12">
            <a:extLst>
              <a:ext uri="{FF2B5EF4-FFF2-40B4-BE49-F238E27FC236}">
                <a16:creationId xmlns:a16="http://schemas.microsoft.com/office/drawing/2014/main" id="{8DA81E0E-16E8-4A7D-8810-D46B465747A3}"/>
              </a:ext>
            </a:extLst>
          </p:cNvPr>
          <p:cNvSpPr>
            <a:spLocks noChangeShapeType="1"/>
          </p:cNvSpPr>
          <p:nvPr/>
        </p:nvSpPr>
        <p:spPr bwMode="auto">
          <a:xfrm flipV="1">
            <a:off x="4876801" y="2895600"/>
            <a:ext cx="2849563" cy="685800"/>
          </a:xfrm>
          <a:prstGeom prst="line">
            <a:avLst/>
          </a:prstGeom>
          <a:noFill/>
          <a:ln w="571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29" name="Line 13">
            <a:extLst>
              <a:ext uri="{FF2B5EF4-FFF2-40B4-BE49-F238E27FC236}">
                <a16:creationId xmlns:a16="http://schemas.microsoft.com/office/drawing/2014/main" id="{EE5131B5-D408-42BB-B661-19F6FB989A07}"/>
              </a:ext>
            </a:extLst>
          </p:cNvPr>
          <p:cNvSpPr>
            <a:spLocks noChangeShapeType="1"/>
          </p:cNvSpPr>
          <p:nvPr/>
        </p:nvSpPr>
        <p:spPr bwMode="auto">
          <a:xfrm>
            <a:off x="4876800" y="3570288"/>
            <a:ext cx="2255838" cy="1943100"/>
          </a:xfrm>
          <a:prstGeom prst="line">
            <a:avLst/>
          </a:prstGeom>
          <a:noFill/>
          <a:ln w="571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30" name="Line 14">
            <a:extLst>
              <a:ext uri="{FF2B5EF4-FFF2-40B4-BE49-F238E27FC236}">
                <a16:creationId xmlns:a16="http://schemas.microsoft.com/office/drawing/2014/main" id="{49830AF9-2A0B-4B31-94C3-7D0DD2856F79}"/>
              </a:ext>
            </a:extLst>
          </p:cNvPr>
          <p:cNvSpPr>
            <a:spLocks noChangeShapeType="1"/>
          </p:cNvSpPr>
          <p:nvPr/>
        </p:nvSpPr>
        <p:spPr bwMode="auto">
          <a:xfrm>
            <a:off x="4876800" y="3505200"/>
            <a:ext cx="0" cy="2971800"/>
          </a:xfrm>
          <a:prstGeom prst="line">
            <a:avLst/>
          </a:prstGeom>
          <a:noFill/>
          <a:ln w="571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31" name="Line 15">
            <a:extLst>
              <a:ext uri="{FF2B5EF4-FFF2-40B4-BE49-F238E27FC236}">
                <a16:creationId xmlns:a16="http://schemas.microsoft.com/office/drawing/2014/main" id="{5CF91914-359C-4C9C-8BB9-5440EE57CF96}"/>
              </a:ext>
            </a:extLst>
          </p:cNvPr>
          <p:cNvSpPr>
            <a:spLocks noChangeShapeType="1"/>
          </p:cNvSpPr>
          <p:nvPr/>
        </p:nvSpPr>
        <p:spPr bwMode="auto">
          <a:xfrm flipV="1">
            <a:off x="2590800" y="3581400"/>
            <a:ext cx="2255838" cy="1943100"/>
          </a:xfrm>
          <a:prstGeom prst="line">
            <a:avLst/>
          </a:prstGeom>
          <a:noFill/>
          <a:ln w="571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32" name="Line 16">
            <a:extLst>
              <a:ext uri="{FF2B5EF4-FFF2-40B4-BE49-F238E27FC236}">
                <a16:creationId xmlns:a16="http://schemas.microsoft.com/office/drawing/2014/main" id="{B054B3DA-303F-4A49-BDD9-92F8889516A8}"/>
              </a:ext>
            </a:extLst>
          </p:cNvPr>
          <p:cNvSpPr>
            <a:spLocks noChangeShapeType="1"/>
          </p:cNvSpPr>
          <p:nvPr/>
        </p:nvSpPr>
        <p:spPr bwMode="auto">
          <a:xfrm flipH="1" flipV="1">
            <a:off x="1981201" y="2863850"/>
            <a:ext cx="2849563" cy="685800"/>
          </a:xfrm>
          <a:prstGeom prst="line">
            <a:avLst/>
          </a:prstGeom>
          <a:noFill/>
          <a:ln w="571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33" name="Line 17">
            <a:extLst>
              <a:ext uri="{FF2B5EF4-FFF2-40B4-BE49-F238E27FC236}">
                <a16:creationId xmlns:a16="http://schemas.microsoft.com/office/drawing/2014/main" id="{E27F83CF-9C37-4FA5-9E20-791129DB76EC}"/>
              </a:ext>
            </a:extLst>
          </p:cNvPr>
          <p:cNvSpPr>
            <a:spLocks noChangeShapeType="1"/>
          </p:cNvSpPr>
          <p:nvPr/>
        </p:nvSpPr>
        <p:spPr bwMode="auto">
          <a:xfrm>
            <a:off x="3581401" y="838200"/>
            <a:ext cx="1306513" cy="2743200"/>
          </a:xfrm>
          <a:prstGeom prst="line">
            <a:avLst/>
          </a:prstGeom>
          <a:noFill/>
          <a:ln w="571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416E4350-BDE5-463E-89B3-18D0429A21F9}"/>
              </a:ext>
            </a:extLst>
          </p:cNvPr>
          <p:cNvSpPr>
            <a:spLocks noGrp="1" noChangeArrowheads="1"/>
          </p:cNvSpPr>
          <p:nvPr>
            <p:ph type="title"/>
          </p:nvPr>
        </p:nvSpPr>
        <p:spPr>
          <a:xfrm>
            <a:off x="8047038" y="274638"/>
            <a:ext cx="3356068" cy="6202362"/>
          </a:xfrm>
        </p:spPr>
        <p:txBody>
          <a:bodyPr/>
          <a:lstStyle/>
          <a:p>
            <a:pPr eaLnBrk="1" hangingPunct="1"/>
            <a:r>
              <a:rPr lang="en-US" altLang="en-US" sz="3600" b="1" dirty="0">
                <a:solidFill>
                  <a:srgbClr val="FFFFCC"/>
                </a:solidFill>
                <a:latin typeface="+mn-lt"/>
              </a:rPr>
              <a:t>The Character </a:t>
            </a:r>
            <a:br>
              <a:rPr lang="en-US" altLang="en-US" sz="3600" b="1" dirty="0">
                <a:solidFill>
                  <a:srgbClr val="FFFFCC"/>
                </a:solidFill>
                <a:latin typeface="+mn-lt"/>
              </a:rPr>
            </a:br>
            <a:r>
              <a:rPr lang="en-US" altLang="en-US" sz="3600" b="1" dirty="0">
                <a:solidFill>
                  <a:srgbClr val="FFFFCC"/>
                </a:solidFill>
                <a:latin typeface="+mn-lt"/>
              </a:rPr>
              <a:t>of God </a:t>
            </a:r>
            <a:br>
              <a:rPr lang="en-US" altLang="en-US" sz="3600" b="1" dirty="0">
                <a:solidFill>
                  <a:srgbClr val="FFFFCC"/>
                </a:solidFill>
                <a:latin typeface="+mn-lt"/>
              </a:rPr>
            </a:br>
            <a:r>
              <a:rPr lang="en-US" altLang="en-US" sz="3600" b="1" dirty="0">
                <a:solidFill>
                  <a:srgbClr val="FFFFCC"/>
                </a:solidFill>
                <a:latin typeface="+mn-lt"/>
              </a:rPr>
              <a:t>as Actually Revealed </a:t>
            </a:r>
            <a:br>
              <a:rPr lang="en-US" altLang="en-US" sz="3600" b="1" dirty="0">
                <a:solidFill>
                  <a:srgbClr val="FFFFCC"/>
                </a:solidFill>
                <a:latin typeface="+mn-lt"/>
              </a:rPr>
            </a:br>
            <a:r>
              <a:rPr lang="en-US" altLang="en-US" sz="3600" b="1" dirty="0">
                <a:solidFill>
                  <a:srgbClr val="FFFFCC"/>
                </a:solidFill>
                <a:latin typeface="+mn-lt"/>
              </a:rPr>
              <a:t>in the </a:t>
            </a:r>
            <a:br>
              <a:rPr lang="en-US" altLang="en-US" sz="3600" b="1" dirty="0">
                <a:solidFill>
                  <a:srgbClr val="FFFFCC"/>
                </a:solidFill>
                <a:latin typeface="+mn-lt"/>
              </a:rPr>
            </a:br>
            <a:r>
              <a:rPr lang="en-US" altLang="en-US" sz="3600" b="1" dirty="0">
                <a:solidFill>
                  <a:srgbClr val="FFFFCC"/>
                </a:solidFill>
                <a:latin typeface="+mn-lt"/>
              </a:rPr>
              <a:t>First Testament</a:t>
            </a:r>
            <a:br>
              <a:rPr lang="en-US" altLang="en-US" sz="3600" b="1" dirty="0">
                <a:solidFill>
                  <a:srgbClr val="FFFFCC"/>
                </a:solidFill>
                <a:latin typeface="+mn-lt"/>
              </a:rPr>
            </a:br>
            <a:r>
              <a:rPr lang="en-US" altLang="en-US" sz="3600" b="1" dirty="0">
                <a:solidFill>
                  <a:srgbClr val="FFFFCC"/>
                </a:solidFill>
                <a:latin typeface="+mn-lt"/>
              </a:rPr>
              <a:t>Exodus 34:6–7</a:t>
            </a:r>
            <a:r>
              <a:rPr lang="en-US" altLang="en-US" sz="3600" dirty="0">
                <a:solidFill>
                  <a:srgbClr val="FFFFCC"/>
                </a:solidFill>
                <a:latin typeface="+mn-lt"/>
              </a:rPr>
              <a:t> </a:t>
            </a:r>
            <a:r>
              <a:rPr lang="en-US" altLang="en-US" sz="3600" b="1" dirty="0">
                <a:solidFill>
                  <a:srgbClr val="FFFFCC"/>
                </a:solidFill>
                <a:latin typeface="+mn-lt"/>
              </a:rPr>
              <a:t> </a:t>
            </a:r>
            <a:br>
              <a:rPr lang="en-US" altLang="en-US" sz="2800" b="1" dirty="0">
                <a:solidFill>
                  <a:srgbClr val="FFFF05"/>
                </a:solidFill>
              </a:rPr>
            </a:br>
            <a:r>
              <a:rPr lang="en-US" altLang="en-US" dirty="0"/>
              <a:t> </a:t>
            </a:r>
          </a:p>
        </p:txBody>
      </p:sp>
      <p:sp>
        <p:nvSpPr>
          <p:cNvPr id="11267" name="Oval 3">
            <a:extLst>
              <a:ext uri="{FF2B5EF4-FFF2-40B4-BE49-F238E27FC236}">
                <a16:creationId xmlns:a16="http://schemas.microsoft.com/office/drawing/2014/main" id="{9B9D6F50-9A7D-4BDB-8971-D8779605D4D1}"/>
              </a:ext>
            </a:extLst>
          </p:cNvPr>
          <p:cNvSpPr>
            <a:spLocks noChangeArrowheads="1"/>
          </p:cNvSpPr>
          <p:nvPr/>
        </p:nvSpPr>
        <p:spPr bwMode="auto">
          <a:xfrm>
            <a:off x="1905000" y="533400"/>
            <a:ext cx="5937250" cy="5943600"/>
          </a:xfrm>
          <a:prstGeom prst="ellipse">
            <a:avLst/>
          </a:prstGeom>
          <a:solidFill>
            <a:srgbClr val="FF0000"/>
          </a:solidFill>
          <a:ln w="76200">
            <a:solidFill>
              <a:srgbClr val="000000"/>
            </a:solidFill>
            <a:round/>
            <a:headEnd/>
            <a:tailEnd/>
          </a:ln>
        </p:spPr>
        <p:txBody>
          <a:bodyPr/>
          <a:lstStyle>
            <a:lvl1pPr>
              <a:defRPr sz="800">
                <a:solidFill>
                  <a:schemeClr val="tx1"/>
                </a:solidFill>
                <a:latin typeface="Arial" panose="020B0604020202020204" pitchFamily="34" charset="0"/>
                <a:cs typeface="Arial" panose="020B0604020202020204" pitchFamily="34" charset="0"/>
              </a:defRPr>
            </a:lvl1pPr>
            <a:lvl2pPr marL="742950" indent="-285750">
              <a:defRPr sz="800">
                <a:solidFill>
                  <a:schemeClr val="tx1"/>
                </a:solidFill>
                <a:latin typeface="Arial" panose="020B0604020202020204" pitchFamily="34" charset="0"/>
                <a:cs typeface="Arial" panose="020B0604020202020204" pitchFamily="34" charset="0"/>
              </a:defRPr>
            </a:lvl2pPr>
            <a:lvl3pPr marL="1143000" indent="-228600">
              <a:defRPr sz="800">
                <a:solidFill>
                  <a:schemeClr val="tx1"/>
                </a:solidFill>
                <a:latin typeface="Arial" panose="020B0604020202020204" pitchFamily="34" charset="0"/>
                <a:cs typeface="Arial" panose="020B0604020202020204" pitchFamily="34" charset="0"/>
              </a:defRPr>
            </a:lvl3pPr>
            <a:lvl4pPr marL="1600200" indent="-228600">
              <a:defRPr sz="800">
                <a:solidFill>
                  <a:schemeClr val="tx1"/>
                </a:solidFill>
                <a:latin typeface="Arial" panose="020B0604020202020204" pitchFamily="34" charset="0"/>
                <a:cs typeface="Arial" panose="020B0604020202020204" pitchFamily="34" charset="0"/>
              </a:defRPr>
            </a:lvl4pPr>
            <a:lvl5pPr marL="2057400" indent="-228600">
              <a:defRPr sz="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11268" name="Text Box 4">
            <a:extLst>
              <a:ext uri="{FF2B5EF4-FFF2-40B4-BE49-F238E27FC236}">
                <a16:creationId xmlns:a16="http://schemas.microsoft.com/office/drawing/2014/main" id="{0A658615-0169-4A9B-967F-BC79B4BF112E}"/>
              </a:ext>
            </a:extLst>
          </p:cNvPr>
          <p:cNvSpPr txBox="1">
            <a:spLocks noChangeArrowheads="1"/>
          </p:cNvSpPr>
          <p:nvPr/>
        </p:nvSpPr>
        <p:spPr bwMode="auto">
          <a:xfrm>
            <a:off x="4094164" y="952500"/>
            <a:ext cx="1544637" cy="571500"/>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800">
                <a:solidFill>
                  <a:schemeClr val="tx1"/>
                </a:solidFill>
                <a:latin typeface="Arial" panose="020B0604020202020204" pitchFamily="34" charset="0"/>
                <a:cs typeface="Arial" panose="020B0604020202020204" pitchFamily="34" charset="0"/>
              </a:defRPr>
            </a:lvl1pPr>
            <a:lvl2pPr marL="742950" indent="-285750">
              <a:defRPr sz="800">
                <a:solidFill>
                  <a:schemeClr val="tx1"/>
                </a:solidFill>
                <a:latin typeface="Arial" panose="020B0604020202020204" pitchFamily="34" charset="0"/>
                <a:cs typeface="Arial" panose="020B0604020202020204" pitchFamily="34" charset="0"/>
              </a:defRPr>
            </a:lvl2pPr>
            <a:lvl3pPr marL="1143000" indent="-228600">
              <a:defRPr sz="800">
                <a:solidFill>
                  <a:schemeClr val="tx1"/>
                </a:solidFill>
                <a:latin typeface="Arial" panose="020B0604020202020204" pitchFamily="34" charset="0"/>
                <a:cs typeface="Arial" panose="020B0604020202020204" pitchFamily="34" charset="0"/>
              </a:defRPr>
            </a:lvl3pPr>
            <a:lvl4pPr marL="1600200" indent="-228600">
              <a:defRPr sz="800">
                <a:solidFill>
                  <a:schemeClr val="tx1"/>
                </a:solidFill>
                <a:latin typeface="Arial" panose="020B0604020202020204" pitchFamily="34" charset="0"/>
                <a:cs typeface="Arial" panose="020B0604020202020204" pitchFamily="34" charset="0"/>
              </a:defRPr>
            </a:lvl4pPr>
            <a:lvl5pPr marL="2057400" indent="-228600">
              <a:defRPr sz="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9pPr>
          </a:lstStyle>
          <a:p>
            <a:pPr algn="ctr" eaLnBrk="1" hangingPunct="1"/>
            <a:endParaRPr lang="en-US" altLang="en-US" sz="300" b="1">
              <a:latin typeface="Futura Md BT" pitchFamily="34" charset="0"/>
            </a:endParaRPr>
          </a:p>
          <a:p>
            <a:pPr algn="ctr" eaLnBrk="1" hangingPunct="1"/>
            <a:r>
              <a:rPr lang="en-US" altLang="en-US" sz="2400" b="1">
                <a:solidFill>
                  <a:srgbClr val="FFFF05"/>
                </a:solidFill>
                <a:latin typeface="Futura Md BT" pitchFamily="34" charset="0"/>
              </a:rPr>
              <a:t>Faithful</a:t>
            </a:r>
            <a:endParaRPr lang="en-US" altLang="en-US" sz="1800">
              <a:solidFill>
                <a:srgbClr val="FFFF05"/>
              </a:solidFill>
            </a:endParaRPr>
          </a:p>
        </p:txBody>
      </p:sp>
      <p:sp>
        <p:nvSpPr>
          <p:cNvPr id="11269" name="Text Box 5">
            <a:extLst>
              <a:ext uri="{FF2B5EF4-FFF2-40B4-BE49-F238E27FC236}">
                <a16:creationId xmlns:a16="http://schemas.microsoft.com/office/drawing/2014/main" id="{2E348CB7-4B00-4BE5-B621-E969895B8090}"/>
              </a:ext>
            </a:extLst>
          </p:cNvPr>
          <p:cNvSpPr txBox="1">
            <a:spLocks noChangeArrowheads="1"/>
          </p:cNvSpPr>
          <p:nvPr/>
        </p:nvSpPr>
        <p:spPr bwMode="auto">
          <a:xfrm>
            <a:off x="5707063" y="2057400"/>
            <a:ext cx="1662112" cy="571500"/>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800">
                <a:solidFill>
                  <a:schemeClr val="tx1"/>
                </a:solidFill>
                <a:latin typeface="Arial" panose="020B0604020202020204" pitchFamily="34" charset="0"/>
                <a:cs typeface="Arial" panose="020B0604020202020204" pitchFamily="34" charset="0"/>
              </a:defRPr>
            </a:lvl1pPr>
            <a:lvl2pPr marL="742950" indent="-285750">
              <a:defRPr sz="800">
                <a:solidFill>
                  <a:schemeClr val="tx1"/>
                </a:solidFill>
                <a:latin typeface="Arial" panose="020B0604020202020204" pitchFamily="34" charset="0"/>
                <a:cs typeface="Arial" panose="020B0604020202020204" pitchFamily="34" charset="0"/>
              </a:defRPr>
            </a:lvl2pPr>
            <a:lvl3pPr marL="1143000" indent="-228600">
              <a:defRPr sz="800">
                <a:solidFill>
                  <a:schemeClr val="tx1"/>
                </a:solidFill>
                <a:latin typeface="Arial" panose="020B0604020202020204" pitchFamily="34" charset="0"/>
                <a:cs typeface="Arial" panose="020B0604020202020204" pitchFamily="34" charset="0"/>
              </a:defRPr>
            </a:lvl3pPr>
            <a:lvl4pPr marL="1600200" indent="-228600">
              <a:defRPr sz="800">
                <a:solidFill>
                  <a:schemeClr val="tx1"/>
                </a:solidFill>
                <a:latin typeface="Arial" panose="020B0604020202020204" pitchFamily="34" charset="0"/>
                <a:cs typeface="Arial" panose="020B0604020202020204" pitchFamily="34" charset="0"/>
              </a:defRPr>
            </a:lvl4pPr>
            <a:lvl5pPr marL="2057400" indent="-228600">
              <a:defRPr sz="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9pPr>
          </a:lstStyle>
          <a:p>
            <a:pPr algn="ctr" eaLnBrk="1" hangingPunct="1"/>
            <a:endParaRPr lang="en-US" altLang="en-US" sz="300" b="1">
              <a:latin typeface="Futura Md BT" pitchFamily="34" charset="0"/>
            </a:endParaRPr>
          </a:p>
          <a:p>
            <a:pPr algn="ctr" eaLnBrk="1" hangingPunct="1"/>
            <a:r>
              <a:rPr lang="en-US" altLang="en-US" sz="2400" b="1">
                <a:solidFill>
                  <a:srgbClr val="FFFF05"/>
                </a:solidFill>
                <a:latin typeface="Futura Md BT" pitchFamily="34" charset="0"/>
              </a:rPr>
              <a:t>Patient</a:t>
            </a:r>
            <a:endParaRPr lang="en-US" altLang="en-US" sz="1800">
              <a:solidFill>
                <a:srgbClr val="FFFF05"/>
              </a:solidFill>
            </a:endParaRPr>
          </a:p>
        </p:txBody>
      </p:sp>
      <p:sp>
        <p:nvSpPr>
          <p:cNvPr id="11270" name="Text Box 6">
            <a:extLst>
              <a:ext uri="{FF2B5EF4-FFF2-40B4-BE49-F238E27FC236}">
                <a16:creationId xmlns:a16="http://schemas.microsoft.com/office/drawing/2014/main" id="{747722FA-6CF5-4B93-9611-B5AF3F36BA49}"/>
              </a:ext>
            </a:extLst>
          </p:cNvPr>
          <p:cNvSpPr txBox="1">
            <a:spLocks noChangeArrowheads="1"/>
          </p:cNvSpPr>
          <p:nvPr/>
        </p:nvSpPr>
        <p:spPr bwMode="auto">
          <a:xfrm>
            <a:off x="5791201" y="3619500"/>
            <a:ext cx="1781175" cy="571500"/>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800">
                <a:solidFill>
                  <a:schemeClr val="tx1"/>
                </a:solidFill>
                <a:latin typeface="Arial" panose="020B0604020202020204" pitchFamily="34" charset="0"/>
                <a:cs typeface="Arial" panose="020B0604020202020204" pitchFamily="34" charset="0"/>
              </a:defRPr>
            </a:lvl1pPr>
            <a:lvl2pPr marL="742950" indent="-285750">
              <a:defRPr sz="800">
                <a:solidFill>
                  <a:schemeClr val="tx1"/>
                </a:solidFill>
                <a:latin typeface="Arial" panose="020B0604020202020204" pitchFamily="34" charset="0"/>
                <a:cs typeface="Arial" panose="020B0604020202020204" pitchFamily="34" charset="0"/>
              </a:defRPr>
            </a:lvl2pPr>
            <a:lvl3pPr marL="1143000" indent="-228600">
              <a:defRPr sz="800">
                <a:solidFill>
                  <a:schemeClr val="tx1"/>
                </a:solidFill>
                <a:latin typeface="Arial" panose="020B0604020202020204" pitchFamily="34" charset="0"/>
                <a:cs typeface="Arial" panose="020B0604020202020204" pitchFamily="34" charset="0"/>
              </a:defRPr>
            </a:lvl3pPr>
            <a:lvl4pPr marL="1600200" indent="-228600">
              <a:defRPr sz="800">
                <a:solidFill>
                  <a:schemeClr val="tx1"/>
                </a:solidFill>
                <a:latin typeface="Arial" panose="020B0604020202020204" pitchFamily="34" charset="0"/>
                <a:cs typeface="Arial" panose="020B0604020202020204" pitchFamily="34" charset="0"/>
              </a:defRPr>
            </a:lvl4pPr>
            <a:lvl5pPr marL="2057400" indent="-228600">
              <a:defRPr sz="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9pPr>
          </a:lstStyle>
          <a:p>
            <a:pPr algn="ctr" eaLnBrk="1" hangingPunct="1"/>
            <a:endParaRPr lang="en-US" altLang="en-US" sz="300" b="1">
              <a:latin typeface="Futura Md BT" pitchFamily="34" charset="0"/>
            </a:endParaRPr>
          </a:p>
          <a:p>
            <a:pPr algn="ctr" eaLnBrk="1" hangingPunct="1"/>
            <a:r>
              <a:rPr lang="en-US" altLang="en-US" sz="2400" b="1">
                <a:solidFill>
                  <a:srgbClr val="FFFF05"/>
                </a:solidFill>
                <a:latin typeface="Futura Md BT" pitchFamily="34" charset="0"/>
              </a:rPr>
              <a:t>Forgiving</a:t>
            </a:r>
            <a:endParaRPr lang="en-US" altLang="en-US" sz="1800">
              <a:solidFill>
                <a:srgbClr val="FFFF05"/>
              </a:solidFill>
            </a:endParaRPr>
          </a:p>
        </p:txBody>
      </p:sp>
      <p:sp>
        <p:nvSpPr>
          <p:cNvPr id="11271" name="Text Box 7">
            <a:extLst>
              <a:ext uri="{FF2B5EF4-FFF2-40B4-BE49-F238E27FC236}">
                <a16:creationId xmlns:a16="http://schemas.microsoft.com/office/drawing/2014/main" id="{6B87AB14-9298-4DEB-9231-A6B6C573FBE1}"/>
              </a:ext>
            </a:extLst>
          </p:cNvPr>
          <p:cNvSpPr txBox="1">
            <a:spLocks noChangeArrowheads="1"/>
          </p:cNvSpPr>
          <p:nvPr/>
        </p:nvSpPr>
        <p:spPr bwMode="auto">
          <a:xfrm>
            <a:off x="5129214" y="5105400"/>
            <a:ext cx="1423987" cy="571500"/>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800">
                <a:solidFill>
                  <a:schemeClr val="tx1"/>
                </a:solidFill>
                <a:latin typeface="Arial" panose="020B0604020202020204" pitchFamily="34" charset="0"/>
                <a:cs typeface="Arial" panose="020B0604020202020204" pitchFamily="34" charset="0"/>
              </a:defRPr>
            </a:lvl1pPr>
            <a:lvl2pPr marL="742950" indent="-285750">
              <a:defRPr sz="800">
                <a:solidFill>
                  <a:schemeClr val="tx1"/>
                </a:solidFill>
                <a:latin typeface="Arial" panose="020B0604020202020204" pitchFamily="34" charset="0"/>
                <a:cs typeface="Arial" panose="020B0604020202020204" pitchFamily="34" charset="0"/>
              </a:defRPr>
            </a:lvl2pPr>
            <a:lvl3pPr marL="1143000" indent="-228600">
              <a:defRPr sz="800">
                <a:solidFill>
                  <a:schemeClr val="tx1"/>
                </a:solidFill>
                <a:latin typeface="Arial" panose="020B0604020202020204" pitchFamily="34" charset="0"/>
                <a:cs typeface="Arial" panose="020B0604020202020204" pitchFamily="34" charset="0"/>
              </a:defRPr>
            </a:lvl3pPr>
            <a:lvl4pPr marL="1600200" indent="-228600">
              <a:defRPr sz="800">
                <a:solidFill>
                  <a:schemeClr val="tx1"/>
                </a:solidFill>
                <a:latin typeface="Arial" panose="020B0604020202020204" pitchFamily="34" charset="0"/>
                <a:cs typeface="Arial" panose="020B0604020202020204" pitchFamily="34" charset="0"/>
              </a:defRPr>
            </a:lvl4pPr>
            <a:lvl5pPr marL="2057400" indent="-228600">
              <a:defRPr sz="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9pPr>
          </a:lstStyle>
          <a:p>
            <a:pPr algn="ctr" eaLnBrk="1" hangingPunct="1"/>
            <a:endParaRPr lang="en-US" altLang="en-US" sz="300" b="1">
              <a:latin typeface="Futura Md BT" pitchFamily="34" charset="0"/>
            </a:endParaRPr>
          </a:p>
          <a:p>
            <a:pPr algn="ctr" eaLnBrk="1" hangingPunct="1"/>
            <a:r>
              <a:rPr lang="en-US" altLang="en-US" sz="2400" b="1">
                <a:solidFill>
                  <a:srgbClr val="FFFF05"/>
                </a:solidFill>
                <a:latin typeface="Futura Md BT" pitchFamily="34" charset="0"/>
              </a:rPr>
              <a:t>Merciful</a:t>
            </a:r>
            <a:endParaRPr lang="en-US" altLang="en-US" sz="1800">
              <a:solidFill>
                <a:srgbClr val="FFFF05"/>
              </a:solidFill>
            </a:endParaRPr>
          </a:p>
        </p:txBody>
      </p:sp>
      <p:sp>
        <p:nvSpPr>
          <p:cNvPr id="11272" name="Text Box 8">
            <a:extLst>
              <a:ext uri="{FF2B5EF4-FFF2-40B4-BE49-F238E27FC236}">
                <a16:creationId xmlns:a16="http://schemas.microsoft.com/office/drawing/2014/main" id="{09C109A0-8636-475A-B587-20F6DC29ACF9}"/>
              </a:ext>
            </a:extLst>
          </p:cNvPr>
          <p:cNvSpPr txBox="1">
            <a:spLocks noChangeArrowheads="1"/>
          </p:cNvSpPr>
          <p:nvPr/>
        </p:nvSpPr>
        <p:spPr bwMode="auto">
          <a:xfrm>
            <a:off x="3352800" y="5105400"/>
            <a:ext cx="1423988" cy="571500"/>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800">
                <a:solidFill>
                  <a:schemeClr val="tx1"/>
                </a:solidFill>
                <a:latin typeface="Arial" panose="020B0604020202020204" pitchFamily="34" charset="0"/>
                <a:cs typeface="Arial" panose="020B0604020202020204" pitchFamily="34" charset="0"/>
              </a:defRPr>
            </a:lvl1pPr>
            <a:lvl2pPr marL="742950" indent="-285750">
              <a:defRPr sz="800">
                <a:solidFill>
                  <a:schemeClr val="tx1"/>
                </a:solidFill>
                <a:latin typeface="Arial" panose="020B0604020202020204" pitchFamily="34" charset="0"/>
                <a:cs typeface="Arial" panose="020B0604020202020204" pitchFamily="34" charset="0"/>
              </a:defRPr>
            </a:lvl2pPr>
            <a:lvl3pPr marL="1143000" indent="-228600">
              <a:defRPr sz="800">
                <a:solidFill>
                  <a:schemeClr val="tx1"/>
                </a:solidFill>
                <a:latin typeface="Arial" panose="020B0604020202020204" pitchFamily="34" charset="0"/>
                <a:cs typeface="Arial" panose="020B0604020202020204" pitchFamily="34" charset="0"/>
              </a:defRPr>
            </a:lvl3pPr>
            <a:lvl4pPr marL="1600200" indent="-228600">
              <a:defRPr sz="800">
                <a:solidFill>
                  <a:schemeClr val="tx1"/>
                </a:solidFill>
                <a:latin typeface="Arial" panose="020B0604020202020204" pitchFamily="34" charset="0"/>
                <a:cs typeface="Arial" panose="020B0604020202020204" pitchFamily="34" charset="0"/>
              </a:defRPr>
            </a:lvl4pPr>
            <a:lvl5pPr marL="2057400" indent="-228600">
              <a:defRPr sz="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9pPr>
          </a:lstStyle>
          <a:p>
            <a:pPr algn="ctr" eaLnBrk="1" hangingPunct="1"/>
            <a:r>
              <a:rPr lang="en-US" altLang="en-US" sz="2400" b="1">
                <a:solidFill>
                  <a:srgbClr val="FFFF05"/>
                </a:solidFill>
                <a:latin typeface="Futura Md BT" pitchFamily="34" charset="0"/>
              </a:rPr>
              <a:t>Holy</a:t>
            </a:r>
            <a:endParaRPr lang="en-US" altLang="en-US" sz="1800">
              <a:solidFill>
                <a:srgbClr val="FFFF05"/>
              </a:solidFill>
            </a:endParaRPr>
          </a:p>
        </p:txBody>
      </p:sp>
      <p:sp>
        <p:nvSpPr>
          <p:cNvPr id="11273" name="Text Box 9">
            <a:extLst>
              <a:ext uri="{FF2B5EF4-FFF2-40B4-BE49-F238E27FC236}">
                <a16:creationId xmlns:a16="http://schemas.microsoft.com/office/drawing/2014/main" id="{0B653CCA-69AC-4BE4-9B5A-C4B9BACF5731}"/>
              </a:ext>
            </a:extLst>
          </p:cNvPr>
          <p:cNvSpPr txBox="1">
            <a:spLocks noChangeArrowheads="1"/>
          </p:cNvSpPr>
          <p:nvPr/>
        </p:nvSpPr>
        <p:spPr bwMode="auto">
          <a:xfrm>
            <a:off x="2209800" y="3619500"/>
            <a:ext cx="1663700" cy="571500"/>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800">
                <a:solidFill>
                  <a:schemeClr val="tx1"/>
                </a:solidFill>
                <a:latin typeface="Arial" panose="020B0604020202020204" pitchFamily="34" charset="0"/>
                <a:cs typeface="Arial" panose="020B0604020202020204" pitchFamily="34" charset="0"/>
              </a:defRPr>
            </a:lvl1pPr>
            <a:lvl2pPr marL="742950" indent="-285750">
              <a:defRPr sz="800">
                <a:solidFill>
                  <a:schemeClr val="tx1"/>
                </a:solidFill>
                <a:latin typeface="Arial" panose="020B0604020202020204" pitchFamily="34" charset="0"/>
                <a:cs typeface="Arial" panose="020B0604020202020204" pitchFamily="34" charset="0"/>
              </a:defRPr>
            </a:lvl2pPr>
            <a:lvl3pPr marL="1143000" indent="-228600">
              <a:defRPr sz="800">
                <a:solidFill>
                  <a:schemeClr val="tx1"/>
                </a:solidFill>
                <a:latin typeface="Arial" panose="020B0604020202020204" pitchFamily="34" charset="0"/>
                <a:cs typeface="Arial" panose="020B0604020202020204" pitchFamily="34" charset="0"/>
              </a:defRPr>
            </a:lvl3pPr>
            <a:lvl4pPr marL="1600200" indent="-228600">
              <a:defRPr sz="800">
                <a:solidFill>
                  <a:schemeClr val="tx1"/>
                </a:solidFill>
                <a:latin typeface="Arial" panose="020B0604020202020204" pitchFamily="34" charset="0"/>
                <a:cs typeface="Arial" panose="020B0604020202020204" pitchFamily="34" charset="0"/>
              </a:defRPr>
            </a:lvl4pPr>
            <a:lvl5pPr marL="2057400" indent="-228600">
              <a:defRPr sz="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9pPr>
          </a:lstStyle>
          <a:p>
            <a:pPr algn="ctr" eaLnBrk="1" hangingPunct="1"/>
            <a:endParaRPr lang="en-US" altLang="en-US" sz="300" b="1">
              <a:latin typeface="Futura Md BT" pitchFamily="34" charset="0"/>
            </a:endParaRPr>
          </a:p>
          <a:p>
            <a:pPr algn="ctr" eaLnBrk="1" hangingPunct="1"/>
            <a:r>
              <a:rPr lang="en-US" altLang="en-US" sz="2400" b="1">
                <a:solidFill>
                  <a:srgbClr val="FFFF05"/>
                </a:solidFill>
                <a:latin typeface="Futura Md BT" pitchFamily="34" charset="0"/>
              </a:rPr>
              <a:t>Gracious</a:t>
            </a:r>
            <a:endParaRPr lang="en-US" altLang="en-US" sz="1800">
              <a:solidFill>
                <a:srgbClr val="FFFF05"/>
              </a:solidFill>
            </a:endParaRPr>
          </a:p>
        </p:txBody>
      </p:sp>
      <p:sp>
        <p:nvSpPr>
          <p:cNvPr id="11274" name="Text Box 10">
            <a:extLst>
              <a:ext uri="{FF2B5EF4-FFF2-40B4-BE49-F238E27FC236}">
                <a16:creationId xmlns:a16="http://schemas.microsoft.com/office/drawing/2014/main" id="{14B99B03-3912-4C4A-AA0C-5DEC75671F37}"/>
              </a:ext>
            </a:extLst>
          </p:cNvPr>
          <p:cNvSpPr txBox="1">
            <a:spLocks noChangeArrowheads="1"/>
          </p:cNvSpPr>
          <p:nvPr/>
        </p:nvSpPr>
        <p:spPr bwMode="auto">
          <a:xfrm>
            <a:off x="2362200" y="1981200"/>
            <a:ext cx="1828800" cy="838200"/>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800">
                <a:solidFill>
                  <a:schemeClr val="tx1"/>
                </a:solidFill>
                <a:latin typeface="Arial" panose="020B0604020202020204" pitchFamily="34" charset="0"/>
                <a:cs typeface="Arial" panose="020B0604020202020204" pitchFamily="34" charset="0"/>
              </a:defRPr>
            </a:lvl1pPr>
            <a:lvl2pPr marL="742950" indent="-285750">
              <a:defRPr sz="800">
                <a:solidFill>
                  <a:schemeClr val="tx1"/>
                </a:solidFill>
                <a:latin typeface="Arial" panose="020B0604020202020204" pitchFamily="34" charset="0"/>
                <a:cs typeface="Arial" panose="020B0604020202020204" pitchFamily="34" charset="0"/>
              </a:defRPr>
            </a:lvl2pPr>
            <a:lvl3pPr marL="1143000" indent="-228600">
              <a:defRPr sz="800">
                <a:solidFill>
                  <a:schemeClr val="tx1"/>
                </a:solidFill>
                <a:latin typeface="Arial" panose="020B0604020202020204" pitchFamily="34" charset="0"/>
                <a:cs typeface="Arial" panose="020B0604020202020204" pitchFamily="34" charset="0"/>
              </a:defRPr>
            </a:lvl3pPr>
            <a:lvl4pPr marL="1600200" indent="-228600">
              <a:defRPr sz="800">
                <a:solidFill>
                  <a:schemeClr val="tx1"/>
                </a:solidFill>
                <a:latin typeface="Arial" panose="020B0604020202020204" pitchFamily="34" charset="0"/>
                <a:cs typeface="Arial" panose="020B0604020202020204" pitchFamily="34" charset="0"/>
              </a:defRPr>
            </a:lvl4pPr>
            <a:lvl5pPr marL="2057400" indent="-228600">
              <a:defRPr sz="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9pPr>
          </a:lstStyle>
          <a:p>
            <a:pPr algn="ctr" eaLnBrk="1" hangingPunct="1"/>
            <a:endParaRPr lang="en-US" altLang="en-US" sz="300" b="1" dirty="0">
              <a:latin typeface="Futura Md BT" pitchFamily="34" charset="0"/>
            </a:endParaRPr>
          </a:p>
          <a:p>
            <a:pPr algn="ctr" eaLnBrk="1" hangingPunct="1"/>
            <a:r>
              <a:rPr lang="en-US" altLang="en-US" sz="2400" b="1" dirty="0">
                <a:solidFill>
                  <a:srgbClr val="FFFF05"/>
                </a:solidFill>
                <a:latin typeface="Futura Md BT" pitchFamily="34" charset="0"/>
              </a:rPr>
              <a:t>Boundless in </a:t>
            </a:r>
            <a:r>
              <a:rPr lang="en-US" altLang="en-US" sz="2400" b="1" i="1" dirty="0">
                <a:solidFill>
                  <a:srgbClr val="FFFF05"/>
                </a:solidFill>
                <a:latin typeface="Futura Md BT" pitchFamily="34" charset="0"/>
              </a:rPr>
              <a:t>Hesed</a:t>
            </a:r>
            <a:endParaRPr lang="en-US" altLang="en-US" sz="1800" i="1" dirty="0">
              <a:solidFill>
                <a:srgbClr val="FFFF05"/>
              </a:solidFill>
            </a:endParaRPr>
          </a:p>
        </p:txBody>
      </p:sp>
      <p:sp>
        <p:nvSpPr>
          <p:cNvPr id="11275" name="Line 11">
            <a:extLst>
              <a:ext uri="{FF2B5EF4-FFF2-40B4-BE49-F238E27FC236}">
                <a16:creationId xmlns:a16="http://schemas.microsoft.com/office/drawing/2014/main" id="{EB98C9F1-25A0-4347-B623-7DFB7DA4B6AD}"/>
              </a:ext>
            </a:extLst>
          </p:cNvPr>
          <p:cNvSpPr>
            <a:spLocks noChangeShapeType="1"/>
          </p:cNvSpPr>
          <p:nvPr/>
        </p:nvSpPr>
        <p:spPr bwMode="auto">
          <a:xfrm flipH="1">
            <a:off x="4876800" y="838200"/>
            <a:ext cx="1187450" cy="2743200"/>
          </a:xfrm>
          <a:prstGeom prst="line">
            <a:avLst/>
          </a:prstGeom>
          <a:noFill/>
          <a:ln w="571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76" name="Line 12">
            <a:extLst>
              <a:ext uri="{FF2B5EF4-FFF2-40B4-BE49-F238E27FC236}">
                <a16:creationId xmlns:a16="http://schemas.microsoft.com/office/drawing/2014/main" id="{96C6A1C3-1D16-482F-9C23-7FE2DA65B37C}"/>
              </a:ext>
            </a:extLst>
          </p:cNvPr>
          <p:cNvSpPr>
            <a:spLocks noChangeShapeType="1"/>
          </p:cNvSpPr>
          <p:nvPr/>
        </p:nvSpPr>
        <p:spPr bwMode="auto">
          <a:xfrm flipV="1">
            <a:off x="4876801" y="2873375"/>
            <a:ext cx="2849563" cy="685800"/>
          </a:xfrm>
          <a:prstGeom prst="line">
            <a:avLst/>
          </a:prstGeom>
          <a:noFill/>
          <a:ln w="571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77" name="Line 13">
            <a:extLst>
              <a:ext uri="{FF2B5EF4-FFF2-40B4-BE49-F238E27FC236}">
                <a16:creationId xmlns:a16="http://schemas.microsoft.com/office/drawing/2014/main" id="{5C298374-F378-4EDA-A8DC-B5DC1AF5E1E7}"/>
              </a:ext>
            </a:extLst>
          </p:cNvPr>
          <p:cNvSpPr>
            <a:spLocks noChangeShapeType="1"/>
          </p:cNvSpPr>
          <p:nvPr/>
        </p:nvSpPr>
        <p:spPr bwMode="auto">
          <a:xfrm>
            <a:off x="4876800" y="3570288"/>
            <a:ext cx="2255838" cy="1943100"/>
          </a:xfrm>
          <a:prstGeom prst="line">
            <a:avLst/>
          </a:prstGeom>
          <a:noFill/>
          <a:ln w="571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78" name="Line 14">
            <a:extLst>
              <a:ext uri="{FF2B5EF4-FFF2-40B4-BE49-F238E27FC236}">
                <a16:creationId xmlns:a16="http://schemas.microsoft.com/office/drawing/2014/main" id="{74FC9D7C-F0B7-4C55-8AF1-A6588AD0A9B6}"/>
              </a:ext>
            </a:extLst>
          </p:cNvPr>
          <p:cNvSpPr>
            <a:spLocks noChangeShapeType="1"/>
          </p:cNvSpPr>
          <p:nvPr/>
        </p:nvSpPr>
        <p:spPr bwMode="auto">
          <a:xfrm>
            <a:off x="4876800" y="3505200"/>
            <a:ext cx="0" cy="2971800"/>
          </a:xfrm>
          <a:prstGeom prst="line">
            <a:avLst/>
          </a:prstGeom>
          <a:noFill/>
          <a:ln w="571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79" name="Line 15">
            <a:extLst>
              <a:ext uri="{FF2B5EF4-FFF2-40B4-BE49-F238E27FC236}">
                <a16:creationId xmlns:a16="http://schemas.microsoft.com/office/drawing/2014/main" id="{6594C087-A3FD-4603-912D-47E61B9F65D1}"/>
              </a:ext>
            </a:extLst>
          </p:cNvPr>
          <p:cNvSpPr>
            <a:spLocks noChangeShapeType="1"/>
          </p:cNvSpPr>
          <p:nvPr/>
        </p:nvSpPr>
        <p:spPr bwMode="auto">
          <a:xfrm flipV="1">
            <a:off x="2590800" y="3581400"/>
            <a:ext cx="2255838" cy="1943100"/>
          </a:xfrm>
          <a:prstGeom prst="line">
            <a:avLst/>
          </a:prstGeom>
          <a:noFill/>
          <a:ln w="571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80" name="Line 16">
            <a:extLst>
              <a:ext uri="{FF2B5EF4-FFF2-40B4-BE49-F238E27FC236}">
                <a16:creationId xmlns:a16="http://schemas.microsoft.com/office/drawing/2014/main" id="{67C581CA-F011-41F8-8F75-A18EBF17F76F}"/>
              </a:ext>
            </a:extLst>
          </p:cNvPr>
          <p:cNvSpPr>
            <a:spLocks noChangeShapeType="1"/>
          </p:cNvSpPr>
          <p:nvPr/>
        </p:nvSpPr>
        <p:spPr bwMode="auto">
          <a:xfrm flipH="1" flipV="1">
            <a:off x="1981200" y="2873375"/>
            <a:ext cx="2895600" cy="685800"/>
          </a:xfrm>
          <a:prstGeom prst="line">
            <a:avLst/>
          </a:prstGeom>
          <a:noFill/>
          <a:ln w="571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81" name="Line 17">
            <a:extLst>
              <a:ext uri="{FF2B5EF4-FFF2-40B4-BE49-F238E27FC236}">
                <a16:creationId xmlns:a16="http://schemas.microsoft.com/office/drawing/2014/main" id="{A707E8F5-25DD-4195-85AC-01ADA8AA793F}"/>
              </a:ext>
            </a:extLst>
          </p:cNvPr>
          <p:cNvSpPr>
            <a:spLocks noChangeShapeType="1"/>
          </p:cNvSpPr>
          <p:nvPr/>
        </p:nvSpPr>
        <p:spPr bwMode="auto">
          <a:xfrm>
            <a:off x="3581401" y="838200"/>
            <a:ext cx="1306513" cy="2743200"/>
          </a:xfrm>
          <a:prstGeom prst="line">
            <a:avLst/>
          </a:prstGeom>
          <a:noFill/>
          <a:ln w="571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E1DC393C-5612-4FDD-8D9A-F2337FDFDF04}"/>
              </a:ext>
            </a:extLst>
          </p:cNvPr>
          <p:cNvSpPr>
            <a:spLocks noGrp="1" noChangeArrowheads="1"/>
          </p:cNvSpPr>
          <p:nvPr>
            <p:ph type="title"/>
          </p:nvPr>
        </p:nvSpPr>
        <p:spPr>
          <a:xfrm>
            <a:off x="304800" y="2770094"/>
            <a:ext cx="2474259" cy="1640540"/>
          </a:xfrm>
        </p:spPr>
        <p:txBody>
          <a:bodyPr>
            <a:normAutofit/>
          </a:bodyPr>
          <a:lstStyle/>
          <a:p>
            <a:pPr eaLnBrk="1" hangingPunct="1"/>
            <a:r>
              <a:rPr lang="en-US" altLang="en-US" b="1" dirty="0">
                <a:solidFill>
                  <a:srgbClr val="FFFFCC"/>
                </a:solidFill>
                <a:latin typeface="+mn-lt"/>
              </a:rPr>
              <a:t>Exodus </a:t>
            </a:r>
            <a:br>
              <a:rPr lang="en-US" altLang="en-US" b="1" dirty="0">
                <a:solidFill>
                  <a:srgbClr val="FFFFCC"/>
                </a:solidFill>
                <a:latin typeface="+mn-lt"/>
              </a:rPr>
            </a:br>
            <a:r>
              <a:rPr lang="en-US" altLang="en-US" b="1" dirty="0">
                <a:solidFill>
                  <a:srgbClr val="FFFFCC"/>
                </a:solidFill>
                <a:latin typeface="+mn-lt"/>
              </a:rPr>
              <a:t>34:6–7</a:t>
            </a:r>
          </a:p>
        </p:txBody>
      </p:sp>
      <p:sp>
        <p:nvSpPr>
          <p:cNvPr id="13315" name="Rectangle 3">
            <a:extLst>
              <a:ext uri="{FF2B5EF4-FFF2-40B4-BE49-F238E27FC236}">
                <a16:creationId xmlns:a16="http://schemas.microsoft.com/office/drawing/2014/main" id="{443D1F44-59B5-4893-99E1-43FDA415D603}"/>
              </a:ext>
            </a:extLst>
          </p:cNvPr>
          <p:cNvSpPr>
            <a:spLocks noGrp="1" noChangeArrowheads="1"/>
          </p:cNvSpPr>
          <p:nvPr>
            <p:ph type="body" idx="1"/>
          </p:nvPr>
        </p:nvSpPr>
        <p:spPr>
          <a:xfrm>
            <a:off x="2779059" y="206187"/>
            <a:ext cx="9269505" cy="6490447"/>
          </a:xfrm>
        </p:spPr>
        <p:txBody>
          <a:bodyPr>
            <a:noAutofit/>
          </a:bodyPr>
          <a:lstStyle/>
          <a:p>
            <a:pPr eaLnBrk="1" hangingPunct="1">
              <a:lnSpc>
                <a:spcPct val="80000"/>
              </a:lnSpc>
              <a:buFontTx/>
              <a:buNone/>
            </a:pPr>
            <a:r>
              <a:rPr lang="en-US" altLang="en-US" sz="3200" b="1" dirty="0">
                <a:solidFill>
                  <a:srgbClr val="FFFFCC"/>
                </a:solidFill>
              </a:rPr>
              <a:t>YHWH proclaimed, </a:t>
            </a:r>
          </a:p>
          <a:p>
            <a:pPr marL="457200" indent="-457200" eaLnBrk="1" hangingPunct="1">
              <a:lnSpc>
                <a:spcPct val="80000"/>
              </a:lnSpc>
              <a:buFontTx/>
              <a:buNone/>
            </a:pPr>
            <a:r>
              <a:rPr lang="en-US" altLang="en-US" sz="3200" b="1" dirty="0">
                <a:solidFill>
                  <a:srgbClr val="FFFFCC"/>
                </a:solidFill>
              </a:rPr>
              <a:t>	“YHWH, YHWH, </a:t>
            </a:r>
          </a:p>
          <a:p>
            <a:pPr marL="457200" indent="-457200" eaLnBrk="1" hangingPunct="1">
              <a:lnSpc>
                <a:spcPct val="80000"/>
              </a:lnSpc>
              <a:buFontTx/>
              <a:buNone/>
            </a:pPr>
            <a:r>
              <a:rPr lang="en-US" altLang="en-US" sz="3200" b="1" dirty="0">
                <a:solidFill>
                  <a:srgbClr val="FFFFCC"/>
                </a:solidFill>
              </a:rPr>
              <a:t>	a God merciful and gracious, </a:t>
            </a:r>
          </a:p>
          <a:p>
            <a:pPr marL="457200" indent="-457200" eaLnBrk="1" hangingPunct="1">
              <a:lnSpc>
                <a:spcPct val="80000"/>
              </a:lnSpc>
              <a:buFontTx/>
              <a:buNone/>
            </a:pPr>
            <a:r>
              <a:rPr lang="en-US" altLang="en-US" sz="3200" b="1" dirty="0">
                <a:solidFill>
                  <a:srgbClr val="FFFFCC"/>
                </a:solidFill>
              </a:rPr>
              <a:t>	slow to anger, </a:t>
            </a:r>
          </a:p>
          <a:p>
            <a:pPr marL="457200" indent="-457200" eaLnBrk="1" hangingPunct="1">
              <a:lnSpc>
                <a:spcPct val="80000"/>
              </a:lnSpc>
              <a:buFontTx/>
              <a:buNone/>
            </a:pPr>
            <a:r>
              <a:rPr lang="en-US" altLang="en-US" sz="3200" b="1" dirty="0">
                <a:solidFill>
                  <a:srgbClr val="FFFFCC"/>
                </a:solidFill>
              </a:rPr>
              <a:t>	and abounding in unfailing love (</a:t>
            </a:r>
            <a:r>
              <a:rPr lang="en-US" altLang="en-US" sz="3200" b="1" i="1" dirty="0">
                <a:solidFill>
                  <a:srgbClr val="FFFFCC"/>
                </a:solidFill>
              </a:rPr>
              <a:t>ḥesed</a:t>
            </a:r>
            <a:r>
              <a:rPr lang="en-US" altLang="en-US" sz="3200" b="1" dirty="0">
                <a:solidFill>
                  <a:srgbClr val="FFFFCC"/>
                </a:solidFill>
              </a:rPr>
              <a:t>)</a:t>
            </a:r>
          </a:p>
          <a:p>
            <a:pPr marL="457200" indent="-457200" eaLnBrk="1" hangingPunct="1">
              <a:lnSpc>
                <a:spcPct val="80000"/>
              </a:lnSpc>
              <a:buFontTx/>
              <a:buNone/>
            </a:pPr>
            <a:r>
              <a:rPr lang="en-US" altLang="en-US" sz="3200" b="1" dirty="0">
                <a:solidFill>
                  <a:srgbClr val="FFFFCC"/>
                </a:solidFill>
              </a:rPr>
              <a:t>	and faithfulness,  </a:t>
            </a:r>
          </a:p>
          <a:p>
            <a:pPr marL="457200" indent="-457200" eaLnBrk="1" hangingPunct="1">
              <a:lnSpc>
                <a:spcPct val="80000"/>
              </a:lnSpc>
              <a:buFontTx/>
              <a:buNone/>
            </a:pPr>
            <a:r>
              <a:rPr lang="en-US" altLang="en-US" sz="3200" b="1" dirty="0">
                <a:solidFill>
                  <a:srgbClr val="FFFFCC"/>
                </a:solidFill>
              </a:rPr>
              <a:t>	who keeps unfailing love for thousands, </a:t>
            </a:r>
          </a:p>
          <a:p>
            <a:pPr marL="457200" indent="-457200" eaLnBrk="1" hangingPunct="1">
              <a:lnSpc>
                <a:spcPct val="80000"/>
              </a:lnSpc>
              <a:buFontTx/>
              <a:buNone/>
            </a:pPr>
            <a:r>
              <a:rPr lang="en-US" altLang="en-US" sz="3200" b="1" dirty="0">
                <a:solidFill>
                  <a:srgbClr val="FFFFCC"/>
                </a:solidFill>
              </a:rPr>
              <a:t>	who forgives iniquity and transgression and sin, </a:t>
            </a:r>
          </a:p>
          <a:p>
            <a:pPr marL="457200" indent="-457200" eaLnBrk="1" hangingPunct="1">
              <a:lnSpc>
                <a:spcPct val="80000"/>
              </a:lnSpc>
              <a:buFontTx/>
              <a:buNone/>
            </a:pPr>
            <a:r>
              <a:rPr lang="en-US" altLang="en-US" sz="3200" b="1" dirty="0">
                <a:solidFill>
                  <a:srgbClr val="FFFFCC"/>
                </a:solidFill>
              </a:rPr>
              <a:t>	but who will by no means clear the guilty, </a:t>
            </a:r>
          </a:p>
          <a:p>
            <a:pPr marL="457200" indent="-457200" eaLnBrk="1" hangingPunct="1">
              <a:lnSpc>
                <a:spcPct val="80000"/>
              </a:lnSpc>
              <a:buFontTx/>
              <a:buNone/>
            </a:pPr>
            <a:r>
              <a:rPr lang="en-US" altLang="en-US" sz="3200" b="1" dirty="0">
                <a:solidFill>
                  <a:srgbClr val="FFFFCC"/>
                </a:solidFill>
              </a:rPr>
              <a:t>	visiting the iniquity of the fathers </a:t>
            </a:r>
          </a:p>
          <a:p>
            <a:pPr marL="457200" indent="-457200" eaLnBrk="1" hangingPunct="1">
              <a:lnSpc>
                <a:spcPct val="80000"/>
              </a:lnSpc>
              <a:buFontTx/>
              <a:buNone/>
            </a:pPr>
            <a:r>
              <a:rPr lang="en-US" altLang="en-US" sz="3200" b="1" dirty="0">
                <a:solidFill>
                  <a:srgbClr val="FFFFCC"/>
                </a:solidFill>
              </a:rPr>
              <a:t>		on the children and the children's children, </a:t>
            </a:r>
          </a:p>
          <a:p>
            <a:pPr marL="457200" indent="-457200" eaLnBrk="1" hangingPunct="1">
              <a:lnSpc>
                <a:spcPct val="80000"/>
              </a:lnSpc>
              <a:buFontTx/>
              <a:buNone/>
            </a:pPr>
            <a:r>
              <a:rPr lang="en-US" altLang="en-US" sz="3200" b="1" dirty="0">
                <a:solidFill>
                  <a:srgbClr val="FFFFCC"/>
                </a:solidFill>
              </a:rPr>
              <a:t>		to the third and the fourth generation."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 calcmode="lin" valueType="num">
                                      <p:cBhvr additive="base">
                                        <p:cTn id="7" dur="500" fill="hold"/>
                                        <p:tgtEl>
                                          <p:spTgt spid="133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1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3315">
                                            <p:txEl>
                                              <p:pRg st="1" end="1"/>
                                            </p:txEl>
                                          </p:spTgt>
                                        </p:tgtEl>
                                        <p:attrNameLst>
                                          <p:attrName>style.visibility</p:attrName>
                                        </p:attrNameLst>
                                      </p:cBhvr>
                                      <p:to>
                                        <p:strVal val="visible"/>
                                      </p:to>
                                    </p:set>
                                    <p:anim calcmode="lin" valueType="num">
                                      <p:cBhvr additive="base">
                                        <p:cTn id="11" dur="500" fill="hold"/>
                                        <p:tgtEl>
                                          <p:spTgt spid="1331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3315">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3315">
                                            <p:txEl>
                                              <p:pRg st="2" end="2"/>
                                            </p:txEl>
                                          </p:spTgt>
                                        </p:tgtEl>
                                        <p:attrNameLst>
                                          <p:attrName>style.visibility</p:attrName>
                                        </p:attrNameLst>
                                      </p:cBhvr>
                                      <p:to>
                                        <p:strVal val="visible"/>
                                      </p:to>
                                    </p:set>
                                    <p:anim calcmode="lin" valueType="num">
                                      <p:cBhvr additive="base">
                                        <p:cTn id="15" dur="500" fill="hold"/>
                                        <p:tgtEl>
                                          <p:spTgt spid="13315">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3315">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3315">
                                            <p:txEl>
                                              <p:pRg st="3" end="3"/>
                                            </p:txEl>
                                          </p:spTgt>
                                        </p:tgtEl>
                                        <p:attrNameLst>
                                          <p:attrName>style.visibility</p:attrName>
                                        </p:attrNameLst>
                                      </p:cBhvr>
                                      <p:to>
                                        <p:strVal val="visible"/>
                                      </p:to>
                                    </p:set>
                                    <p:anim calcmode="lin" valueType="num">
                                      <p:cBhvr additive="base">
                                        <p:cTn id="19" dur="500" fill="hold"/>
                                        <p:tgtEl>
                                          <p:spTgt spid="1331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315">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3315">
                                            <p:txEl>
                                              <p:pRg st="4" end="4"/>
                                            </p:txEl>
                                          </p:spTgt>
                                        </p:tgtEl>
                                        <p:attrNameLst>
                                          <p:attrName>style.visibility</p:attrName>
                                        </p:attrNameLst>
                                      </p:cBhvr>
                                      <p:to>
                                        <p:strVal val="visible"/>
                                      </p:to>
                                    </p:set>
                                    <p:anim calcmode="lin" valueType="num">
                                      <p:cBhvr additive="base">
                                        <p:cTn id="23" dur="500" fill="hold"/>
                                        <p:tgtEl>
                                          <p:spTgt spid="13315">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3315">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3315">
                                            <p:txEl>
                                              <p:pRg st="5" end="5"/>
                                            </p:txEl>
                                          </p:spTgt>
                                        </p:tgtEl>
                                        <p:attrNameLst>
                                          <p:attrName>style.visibility</p:attrName>
                                        </p:attrNameLst>
                                      </p:cBhvr>
                                      <p:to>
                                        <p:strVal val="visible"/>
                                      </p:to>
                                    </p:set>
                                    <p:anim calcmode="lin" valueType="num">
                                      <p:cBhvr additive="base">
                                        <p:cTn id="27" dur="500" fill="hold"/>
                                        <p:tgtEl>
                                          <p:spTgt spid="13315">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3315">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3315">
                                            <p:txEl>
                                              <p:pRg st="6" end="6"/>
                                            </p:txEl>
                                          </p:spTgt>
                                        </p:tgtEl>
                                        <p:attrNameLst>
                                          <p:attrName>style.visibility</p:attrName>
                                        </p:attrNameLst>
                                      </p:cBhvr>
                                      <p:to>
                                        <p:strVal val="visible"/>
                                      </p:to>
                                    </p:set>
                                    <p:anim calcmode="lin" valueType="num">
                                      <p:cBhvr additive="base">
                                        <p:cTn id="31" dur="500" fill="hold"/>
                                        <p:tgtEl>
                                          <p:spTgt spid="13315">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3315">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3315">
                                            <p:txEl>
                                              <p:pRg st="7" end="7"/>
                                            </p:txEl>
                                          </p:spTgt>
                                        </p:tgtEl>
                                        <p:attrNameLst>
                                          <p:attrName>style.visibility</p:attrName>
                                        </p:attrNameLst>
                                      </p:cBhvr>
                                      <p:to>
                                        <p:strVal val="visible"/>
                                      </p:to>
                                    </p:set>
                                    <p:anim calcmode="lin" valueType="num">
                                      <p:cBhvr additive="base">
                                        <p:cTn id="35" dur="500" fill="hold"/>
                                        <p:tgtEl>
                                          <p:spTgt spid="13315">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3315">
                                            <p:txEl>
                                              <p:pRg st="7" end="7"/>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3315">
                                            <p:txEl>
                                              <p:pRg st="8" end="8"/>
                                            </p:txEl>
                                          </p:spTgt>
                                        </p:tgtEl>
                                        <p:attrNameLst>
                                          <p:attrName>style.visibility</p:attrName>
                                        </p:attrNameLst>
                                      </p:cBhvr>
                                      <p:to>
                                        <p:strVal val="visible"/>
                                      </p:to>
                                    </p:set>
                                    <p:anim calcmode="lin" valueType="num">
                                      <p:cBhvr additive="base">
                                        <p:cTn id="39" dur="500" fill="hold"/>
                                        <p:tgtEl>
                                          <p:spTgt spid="13315">
                                            <p:txEl>
                                              <p:pRg st="8" end="8"/>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13315">
                                            <p:txEl>
                                              <p:pRg st="8" end="8"/>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3315">
                                            <p:txEl>
                                              <p:pRg st="9" end="9"/>
                                            </p:txEl>
                                          </p:spTgt>
                                        </p:tgtEl>
                                        <p:attrNameLst>
                                          <p:attrName>style.visibility</p:attrName>
                                        </p:attrNameLst>
                                      </p:cBhvr>
                                      <p:to>
                                        <p:strVal val="visible"/>
                                      </p:to>
                                    </p:set>
                                    <p:anim calcmode="lin" valueType="num">
                                      <p:cBhvr additive="base">
                                        <p:cTn id="43" dur="500" fill="hold"/>
                                        <p:tgtEl>
                                          <p:spTgt spid="13315">
                                            <p:txEl>
                                              <p:pRg st="9" end="9"/>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3315">
                                            <p:txEl>
                                              <p:pRg st="9" end="9"/>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3315">
                                            <p:txEl>
                                              <p:pRg st="10" end="10"/>
                                            </p:txEl>
                                          </p:spTgt>
                                        </p:tgtEl>
                                        <p:attrNameLst>
                                          <p:attrName>style.visibility</p:attrName>
                                        </p:attrNameLst>
                                      </p:cBhvr>
                                      <p:to>
                                        <p:strVal val="visible"/>
                                      </p:to>
                                    </p:set>
                                    <p:anim calcmode="lin" valueType="num">
                                      <p:cBhvr additive="base">
                                        <p:cTn id="47" dur="500" fill="hold"/>
                                        <p:tgtEl>
                                          <p:spTgt spid="13315">
                                            <p:txEl>
                                              <p:pRg st="10" end="1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3315">
                                            <p:txEl>
                                              <p:pRg st="10" end="10"/>
                                            </p:txEl>
                                          </p:spTgt>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3315">
                                            <p:txEl>
                                              <p:pRg st="11" end="11"/>
                                            </p:txEl>
                                          </p:spTgt>
                                        </p:tgtEl>
                                        <p:attrNameLst>
                                          <p:attrName>style.visibility</p:attrName>
                                        </p:attrNameLst>
                                      </p:cBhvr>
                                      <p:to>
                                        <p:strVal val="visible"/>
                                      </p:to>
                                    </p:set>
                                    <p:anim calcmode="lin" valueType="num">
                                      <p:cBhvr additive="base">
                                        <p:cTn id="51" dur="500" fill="hold"/>
                                        <p:tgtEl>
                                          <p:spTgt spid="13315">
                                            <p:txEl>
                                              <p:pRg st="11" end="11"/>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3315">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F0CC93-9956-CF91-AD44-27CDCCD597D6}"/>
              </a:ext>
            </a:extLst>
          </p:cNvPr>
          <p:cNvSpPr>
            <a:spLocks noGrp="1"/>
          </p:cNvSpPr>
          <p:nvPr>
            <p:ph type="title"/>
          </p:nvPr>
        </p:nvSpPr>
        <p:spPr>
          <a:xfrm>
            <a:off x="838200" y="365126"/>
            <a:ext cx="10515600" cy="719603"/>
          </a:xfrm>
        </p:spPr>
        <p:txBody>
          <a:bodyPr>
            <a:normAutofit/>
          </a:bodyPr>
          <a:lstStyle/>
          <a:p>
            <a:r>
              <a:rPr lang="en-US" sz="40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3.	The Unity of the First Testament</a:t>
            </a:r>
            <a:endParaRPr lang="en-US" sz="4000" b="1" dirty="0"/>
          </a:p>
        </p:txBody>
      </p:sp>
      <p:sp>
        <p:nvSpPr>
          <p:cNvPr id="3" name="Content Placeholder 2">
            <a:extLst>
              <a:ext uri="{FF2B5EF4-FFF2-40B4-BE49-F238E27FC236}">
                <a16:creationId xmlns:a16="http://schemas.microsoft.com/office/drawing/2014/main" id="{911E642D-DBD1-5819-517B-BD2D88C5CA66}"/>
              </a:ext>
            </a:extLst>
          </p:cNvPr>
          <p:cNvSpPr>
            <a:spLocks noGrp="1"/>
          </p:cNvSpPr>
          <p:nvPr>
            <p:ph idx="1"/>
          </p:nvPr>
        </p:nvSpPr>
        <p:spPr>
          <a:xfrm>
            <a:off x="1586752" y="1461246"/>
            <a:ext cx="9767047" cy="5031627"/>
          </a:xfrm>
        </p:spPr>
        <p:txBody>
          <a:bodyPr>
            <a:normAutofit/>
          </a:bodyPr>
          <a:lstStyle/>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t>
            </a: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Genesis 6:8</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Exodus 34:5–9</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Numbers 14:18</a:t>
            </a:r>
            <a:endParaRPr lang="en-US" sz="36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Nehemiah 9:17</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Psalm 51:1; 86:5,15; 103:8; 108:4; 145:8; </a:t>
            </a:r>
            <a:endParaRPr lang="en-US" sz="36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Joel 2:13</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Jonah 4:2</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a:lnSpc>
                <a:spcPct val="100000"/>
              </a:lnSpc>
              <a:spcAft>
                <a:spcPts val="1200"/>
              </a:spcAft>
            </a:pPr>
            <a:endParaRPr lang="en-US" dirty="0"/>
          </a:p>
        </p:txBody>
      </p:sp>
    </p:spTree>
    <p:extLst>
      <p:ext uri="{BB962C8B-B14F-4D97-AF65-F5344CB8AC3E}">
        <p14:creationId xmlns:p14="http://schemas.microsoft.com/office/powerpoint/2010/main" val="16607544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F0CC93-9956-CF91-AD44-27CDCCD597D6}"/>
              </a:ext>
            </a:extLst>
          </p:cNvPr>
          <p:cNvSpPr>
            <a:spLocks noGrp="1"/>
          </p:cNvSpPr>
          <p:nvPr>
            <p:ph type="title"/>
          </p:nvPr>
        </p:nvSpPr>
        <p:spPr>
          <a:xfrm>
            <a:off x="838200" y="365126"/>
            <a:ext cx="10515600" cy="1382992"/>
          </a:xfrm>
        </p:spPr>
        <p:txBody>
          <a:bodyPr>
            <a:noAutofit/>
          </a:bodyPr>
          <a:lstStyle/>
          <a:p>
            <a:pPr>
              <a:tabLst>
                <a:tab pos="627063" algn="l"/>
              </a:tabLst>
            </a:pPr>
            <a:r>
              <a:rPr lang="en-US" sz="3600" b="1" dirty="0">
                <a:solidFill>
                  <a:srgbClr val="FFFFCC"/>
                </a:solidFill>
                <a:latin typeface="Calibri" panose="020F0502020204030204" pitchFamily="34" charset="0"/>
                <a:ea typeface="Calibri" panose="020F0502020204030204" pitchFamily="34" charset="0"/>
                <a:cs typeface="Calibri" panose="020F0502020204030204" pitchFamily="34" charset="0"/>
              </a:rPr>
              <a:t>4</a:t>
            </a: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The Theme  of the First Testament:</a:t>
            </a:r>
            <a:b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b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t>
            </a:r>
            <a:r>
              <a:rPr lang="en-US" sz="3600" b="1" dirty="0">
                <a:solidFill>
                  <a:srgbClr val="FFFFCC"/>
                </a:solidFill>
                <a:latin typeface="+mn-lt"/>
              </a:rPr>
              <a:t>Covenance—The Foundation of God’s Grand Plan 	of Redemption</a:t>
            </a:r>
          </a:p>
        </p:txBody>
      </p:sp>
      <p:sp>
        <p:nvSpPr>
          <p:cNvPr id="3" name="Content Placeholder 2">
            <a:extLst>
              <a:ext uri="{FF2B5EF4-FFF2-40B4-BE49-F238E27FC236}">
                <a16:creationId xmlns:a16="http://schemas.microsoft.com/office/drawing/2014/main" id="{911E642D-DBD1-5819-517B-BD2D88C5CA66}"/>
              </a:ext>
            </a:extLst>
          </p:cNvPr>
          <p:cNvSpPr>
            <a:spLocks noGrp="1"/>
          </p:cNvSpPr>
          <p:nvPr>
            <p:ph idx="1"/>
          </p:nvPr>
        </p:nvSpPr>
        <p:spPr>
          <a:xfrm>
            <a:off x="591671" y="2115671"/>
            <a:ext cx="11026587" cy="4377202"/>
          </a:xfrm>
        </p:spPr>
        <p:txBody>
          <a:bodyPr>
            <a:normAutofit/>
          </a:bodyPr>
          <a:lstStyle/>
          <a:p>
            <a:pPr marL="0" indent="0" algn="ctr">
              <a:lnSpc>
                <a:spcPct val="100000"/>
              </a:lnSpc>
              <a:spcAft>
                <a:spcPts val="1200"/>
              </a:spcAft>
              <a:buNone/>
            </a:pPr>
            <a:r>
              <a:rPr lang="en-US" sz="3600" b="1" dirty="0">
                <a:solidFill>
                  <a:srgbClr val="FFFFCC"/>
                </a:solidFill>
              </a:rPr>
              <a:t>A Working Definition of Covenant/Covenance as Represented in First and New Testaments</a:t>
            </a:r>
          </a:p>
          <a:p>
            <a:pPr marL="0" indent="0">
              <a:lnSpc>
                <a:spcPct val="100000"/>
              </a:lnSpc>
              <a:spcAft>
                <a:spcPts val="1200"/>
              </a:spcAft>
              <a:buNone/>
            </a:pPr>
            <a:r>
              <a:rPr lang="en-US" sz="3600" b="1" i="1" dirty="0">
                <a:solidFill>
                  <a:srgbClr val="FFFFCC"/>
                </a:solidFill>
                <a:effectLst/>
                <a:latin typeface="+mn-lt"/>
                <a:ea typeface="Times New Roman" panose="02020603050405020304" pitchFamily="18" charset="0"/>
              </a:rPr>
              <a:t>A covenant is a formally confirmed agreement between two or more parties that creates, activates, or governs a relationship that does not exist naturally or a natural relationship that may have been broken or may have disintegrated. </a:t>
            </a:r>
            <a:endParaRPr lang="en-US" sz="3600" b="1" i="1" dirty="0">
              <a:solidFill>
                <a:srgbClr val="FFFFCC"/>
              </a:solidFill>
              <a:latin typeface="+mn-lt"/>
            </a:endParaRPr>
          </a:p>
          <a:p>
            <a:pPr>
              <a:lnSpc>
                <a:spcPct val="100000"/>
              </a:lnSpc>
              <a:spcAft>
                <a:spcPts val="1200"/>
              </a:spcAft>
            </a:pPr>
            <a:endParaRPr lang="en-US" dirty="0"/>
          </a:p>
        </p:txBody>
      </p:sp>
    </p:spTree>
    <p:extLst>
      <p:ext uri="{BB962C8B-B14F-4D97-AF65-F5344CB8AC3E}">
        <p14:creationId xmlns:p14="http://schemas.microsoft.com/office/powerpoint/2010/main" val="3563220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E43C1650-0627-4725-BB66-4D6BFBFA3273}"/>
              </a:ext>
            </a:extLst>
          </p:cNvPr>
          <p:cNvSpPr>
            <a:spLocks noGrp="1"/>
          </p:cNvSpPr>
          <p:nvPr>
            <p:ph idx="1"/>
          </p:nvPr>
        </p:nvSpPr>
        <p:spPr/>
        <p:txBody>
          <a:bodyPr/>
          <a:lstStyle/>
          <a:p>
            <a:endParaRPr lang="en-US"/>
          </a:p>
        </p:txBody>
      </p:sp>
      <p:pic>
        <p:nvPicPr>
          <p:cNvPr id="6" name="Picture 5">
            <a:extLst>
              <a:ext uri="{FF2B5EF4-FFF2-40B4-BE49-F238E27FC236}">
                <a16:creationId xmlns:a16="http://schemas.microsoft.com/office/drawing/2014/main" id="{A38B2D29-32FA-4061-B034-67A2C17C3D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517" y="327025"/>
            <a:ext cx="10846965" cy="6356351"/>
          </a:xfrm>
          <a:prstGeom prst="rect">
            <a:avLst/>
          </a:prstGeom>
        </p:spPr>
      </p:pic>
      <p:sp>
        <p:nvSpPr>
          <p:cNvPr id="7" name="TextBox 6">
            <a:extLst>
              <a:ext uri="{FF2B5EF4-FFF2-40B4-BE49-F238E27FC236}">
                <a16:creationId xmlns:a16="http://schemas.microsoft.com/office/drawing/2014/main" id="{6BDC54B5-3296-4B7D-A569-7190A1643D1C}"/>
              </a:ext>
            </a:extLst>
          </p:cNvPr>
          <p:cNvSpPr txBox="1"/>
          <p:nvPr/>
        </p:nvSpPr>
        <p:spPr>
          <a:xfrm>
            <a:off x="1638299" y="1966317"/>
            <a:ext cx="8734425" cy="3570208"/>
          </a:xfrm>
          <a:prstGeom prst="rect">
            <a:avLst/>
          </a:prstGeom>
          <a:noFill/>
        </p:spPr>
        <p:txBody>
          <a:bodyPr wrap="square" rtlCol="0">
            <a:spAutoFit/>
          </a:bodyPr>
          <a:lstStyle/>
          <a:p>
            <a:pPr algn="ctr">
              <a:spcAft>
                <a:spcPts val="1200"/>
              </a:spcAft>
            </a:pPr>
            <a:r>
              <a:rPr lang="en-US" sz="4400" b="1" dirty="0">
                <a:solidFill>
                  <a:srgbClr val="230000"/>
                </a:solidFill>
                <a:latin typeface="Matura MT Script Capitals" panose="03020802060602070202" pitchFamily="66" charset="0"/>
              </a:rPr>
              <a:t>Lesson 1</a:t>
            </a:r>
          </a:p>
          <a:p>
            <a:pPr algn="ctr"/>
            <a:r>
              <a:rPr lang="en-US" sz="5400" b="1" dirty="0">
                <a:solidFill>
                  <a:srgbClr val="230000"/>
                </a:solidFill>
                <a:latin typeface="Matura MT Script Capitals" panose="03020802060602070202" pitchFamily="66" charset="0"/>
              </a:rPr>
              <a:t>The Form of the Message of Grace and Glory</a:t>
            </a:r>
          </a:p>
          <a:p>
            <a:pPr algn="ctr"/>
            <a:r>
              <a:rPr lang="en-US" sz="3200" b="1" dirty="0">
                <a:solidFill>
                  <a:srgbClr val="230000"/>
                </a:solidFill>
                <a:latin typeface="Matura MT Script Capitals" panose="03020802060602070202" pitchFamily="66" charset="0"/>
              </a:rPr>
              <a:t>(Introduction to the Study of the First Testament)</a:t>
            </a:r>
            <a:endParaRPr lang="en-US" b="1" dirty="0">
              <a:solidFill>
                <a:srgbClr val="230000"/>
              </a:solidFill>
              <a:latin typeface="Matura MT Script Capitals" panose="03020802060602070202" pitchFamily="66" charset="0"/>
            </a:endParaRPr>
          </a:p>
        </p:txBody>
      </p:sp>
    </p:spTree>
    <p:extLst>
      <p:ext uri="{BB962C8B-B14F-4D97-AF65-F5344CB8AC3E}">
        <p14:creationId xmlns:p14="http://schemas.microsoft.com/office/powerpoint/2010/main" val="16427401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366125-C90A-5425-6F5C-C0F2FC27C8A6}"/>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B36B5EAB-B229-C113-BA8E-C76F3462EE6C}"/>
              </a:ext>
            </a:extLst>
          </p:cNvPr>
          <p:cNvSpPr>
            <a:spLocks noGrp="1"/>
          </p:cNvSpPr>
          <p:nvPr>
            <p:ph idx="1"/>
          </p:nvPr>
        </p:nvSpPr>
        <p:spPr/>
        <p:txBody>
          <a:bodyPr/>
          <a:lstStyle/>
          <a:p>
            <a:endParaRPr lang="en-US"/>
          </a:p>
        </p:txBody>
      </p:sp>
      <p:pic>
        <p:nvPicPr>
          <p:cNvPr id="6" name="Picture 5">
            <a:extLst>
              <a:ext uri="{FF2B5EF4-FFF2-40B4-BE49-F238E27FC236}">
                <a16:creationId xmlns:a16="http://schemas.microsoft.com/office/drawing/2014/main" id="{9A96FAC9-CB5A-A493-A606-A88639CD3C5C}"/>
              </a:ext>
            </a:extLst>
          </p:cNvPr>
          <p:cNvPicPr>
            <a:picLocks noChangeAspect="1"/>
          </p:cNvPicPr>
          <p:nvPr/>
        </p:nvPicPr>
        <p:blipFill>
          <a:blip r:embed="rId2"/>
          <a:stretch>
            <a:fillRect/>
          </a:stretch>
        </p:blipFill>
        <p:spPr>
          <a:xfrm>
            <a:off x="228600" y="175641"/>
            <a:ext cx="11754853" cy="6453760"/>
          </a:xfrm>
          <a:prstGeom prst="rect">
            <a:avLst/>
          </a:prstGeom>
        </p:spPr>
      </p:pic>
    </p:spTree>
    <p:extLst>
      <p:ext uri="{BB962C8B-B14F-4D97-AF65-F5344CB8AC3E}">
        <p14:creationId xmlns:p14="http://schemas.microsoft.com/office/powerpoint/2010/main" val="36500158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7B11471-5702-516E-5304-F2B8305E38F5}"/>
              </a:ext>
            </a:extLst>
          </p:cNvPr>
          <p:cNvSpPr>
            <a:spLocks noGrp="1"/>
          </p:cNvSpPr>
          <p:nvPr>
            <p:ph idx="1"/>
          </p:nvPr>
        </p:nvSpPr>
        <p:spPr>
          <a:xfrm>
            <a:off x="502025" y="412376"/>
            <a:ext cx="11376210" cy="6320118"/>
          </a:xfrm>
        </p:spPr>
        <p:txBody>
          <a:bodyPr>
            <a:normAutofit fontScale="92500"/>
          </a:bodyPr>
          <a:lstStyle/>
          <a:p>
            <a:pPr marR="0" indent="0">
              <a:lnSpc>
                <a:spcPct val="110000"/>
              </a:lnSpc>
              <a:spcBef>
                <a:spcPts val="0"/>
              </a:spcBef>
              <a:spcAft>
                <a:spcPts val="1200"/>
              </a:spcAft>
              <a:buNone/>
              <a:tabLst>
                <a:tab pos="457200" algn="l"/>
                <a:tab pos="685800" algn="l"/>
                <a:tab pos="914400" algn="l"/>
                <a:tab pos="1143000" algn="l"/>
                <a:tab pos="1371600" algn="l"/>
                <a:tab pos="1600200" algn="l"/>
                <a:tab pos="1828800" algn="l"/>
                <a:tab pos="2057400" algn="l"/>
                <a:tab pos="2286000" algn="l"/>
                <a:tab pos="25146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	God’s Gracious Covenant with Adam (Noah): Genesis 9:1–17</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R="0" indent="0">
              <a:lnSpc>
                <a:spcPct val="110000"/>
              </a:lnSpc>
              <a:spcBef>
                <a:spcPts val="0"/>
              </a:spcBef>
              <a:spcAft>
                <a:spcPts val="1200"/>
              </a:spcAft>
              <a:buNone/>
              <a:tabLst>
                <a:tab pos="457200" algn="l"/>
                <a:tab pos="685800" algn="l"/>
                <a:tab pos="914400" algn="l"/>
                <a:tab pos="1143000" algn="l"/>
                <a:tab pos="1371600" algn="l"/>
                <a:tab pos="1600200" algn="l"/>
                <a:tab pos="1828800" algn="l"/>
                <a:tab pos="2057400" algn="l"/>
                <a:tab pos="2286000" algn="l"/>
                <a:tab pos="25146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b.	God’s Gracious Covenant with Abraham: Genesis 17:1–8</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90563" marR="0" indent="-461963">
              <a:lnSpc>
                <a:spcPct val="110000"/>
              </a:lnSpc>
              <a:spcBef>
                <a:spcPts val="0"/>
              </a:spcBef>
              <a:spcAft>
                <a:spcPts val="1200"/>
              </a:spcAft>
              <a:buNone/>
              <a:tabLst>
                <a:tab pos="457200" algn="l"/>
                <a:tab pos="685800" algn="l"/>
                <a:tab pos="914400" algn="l"/>
                <a:tab pos="1143000" algn="l"/>
                <a:tab pos="1371600" algn="l"/>
                <a:tab pos="1600200" algn="l"/>
                <a:tab pos="1828800" algn="l"/>
                <a:tab pos="2057400" algn="l"/>
                <a:tab pos="2286000" algn="l"/>
                <a:tab pos="25146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c.	God’s Gracious Covenant with the Exodus Generation of 				Abraham’s Descendants: Exodus 19:1–20:21; 24:1–11</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742950" marR="0" indent="-514350">
              <a:lnSpc>
                <a:spcPct val="110000"/>
              </a:lnSpc>
              <a:spcBef>
                <a:spcPts val="0"/>
              </a:spcBef>
              <a:spcAft>
                <a:spcPts val="1200"/>
              </a:spcAft>
              <a:buAutoNum type="alphaLcPeriod" startAt="4"/>
              <a:tabLst>
                <a:tab pos="457200" algn="l"/>
                <a:tab pos="685800" algn="l"/>
                <a:tab pos="914400" algn="l"/>
                <a:tab pos="1143000" algn="l"/>
                <a:tab pos="1371600" algn="l"/>
                <a:tab pos="1600200" algn="l"/>
                <a:tab pos="1828800" algn="l"/>
                <a:tab pos="2057400" algn="l"/>
                <a:tab pos="2286000" algn="l"/>
                <a:tab pos="25146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God’s Gracious Covenant with the Conquest Generation of 				Abraham’s Descendants: Deuteronomy</a:t>
            </a:r>
            <a:endParaRPr lang="en-US" sz="34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742950" marR="0" indent="-514350">
              <a:lnSpc>
                <a:spcPct val="110000"/>
              </a:lnSpc>
              <a:spcBef>
                <a:spcPts val="0"/>
              </a:spcBef>
              <a:spcAft>
                <a:spcPts val="1200"/>
              </a:spcAft>
              <a:buAutoNum type="alphaLcPeriod" startAt="4"/>
              <a:tabLst>
                <a:tab pos="457200" algn="l"/>
                <a:tab pos="685800" algn="l"/>
                <a:tab pos="914400" algn="l"/>
                <a:tab pos="1143000" algn="l"/>
                <a:tab pos="1371600" algn="l"/>
                <a:tab pos="1600200" algn="l"/>
                <a:tab pos="1828800" algn="l"/>
                <a:tab pos="2057400" algn="l"/>
                <a:tab pos="2286000" algn="l"/>
                <a:tab pos="25146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God’s Gracious Covenant with David:                                            			2 Samuel 7; 1 Chronicles 17</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742950" marR="0" indent="-514350">
              <a:lnSpc>
                <a:spcPct val="110000"/>
              </a:lnSpc>
              <a:spcBef>
                <a:spcPts val="0"/>
              </a:spcBef>
              <a:spcAft>
                <a:spcPts val="1200"/>
              </a:spcAft>
              <a:buAutoNum type="alphaLcPeriod" startAt="6"/>
              <a:tabLst>
                <a:tab pos="457200" algn="l"/>
                <a:tab pos="685800" algn="l"/>
                <a:tab pos="914400" algn="l"/>
                <a:tab pos="1143000" algn="l"/>
                <a:tab pos="1371600" algn="l"/>
                <a:tab pos="1600200" algn="l"/>
                <a:tab pos="1828800" algn="l"/>
                <a:tab pos="2057400" algn="l"/>
                <a:tab pos="2286000" algn="l"/>
                <a:tab pos="25146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God’s Gracious [Re]New[ed] Covenant with Israel:      					Jeremiah 31:27–37</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1719144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F45E8E-8CB6-A60C-9CCA-EDF7E5CB236A}"/>
              </a:ext>
            </a:extLst>
          </p:cNvPr>
          <p:cNvSpPr>
            <a:spLocks noGrp="1"/>
          </p:cNvSpPr>
          <p:nvPr>
            <p:ph type="title"/>
          </p:nvPr>
        </p:nvSpPr>
        <p:spPr>
          <a:xfrm>
            <a:off x="268941" y="365126"/>
            <a:ext cx="11663083" cy="1096122"/>
          </a:xfrm>
        </p:spPr>
        <p:txBody>
          <a:bodyPr>
            <a:noAutofit/>
          </a:bodyPr>
          <a:lstStyle/>
          <a:p>
            <a:pPr>
              <a:tabLst>
                <a:tab pos="627063" algn="l"/>
              </a:tabLst>
            </a:pP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C.	Hearing the Message of Scripture: </a:t>
            </a:r>
            <a:b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b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Seven Principles for Reading the First Testament Well</a:t>
            </a:r>
            <a:endParaRPr lang="en-US" sz="3600" dirty="0"/>
          </a:p>
        </p:txBody>
      </p:sp>
      <p:sp>
        <p:nvSpPr>
          <p:cNvPr id="3" name="Content Placeholder 2">
            <a:extLst>
              <a:ext uri="{FF2B5EF4-FFF2-40B4-BE49-F238E27FC236}">
                <a16:creationId xmlns:a16="http://schemas.microsoft.com/office/drawing/2014/main" id="{357C25F6-BCF5-6042-4D3F-BAA848F6119E}"/>
              </a:ext>
            </a:extLst>
          </p:cNvPr>
          <p:cNvSpPr>
            <a:spLocks noGrp="1"/>
          </p:cNvSpPr>
          <p:nvPr>
            <p:ph idx="1"/>
          </p:nvPr>
        </p:nvSpPr>
        <p:spPr>
          <a:xfrm>
            <a:off x="564776" y="1631576"/>
            <a:ext cx="10789024" cy="4545387"/>
          </a:xfrm>
        </p:spPr>
        <p:txBody>
          <a:bodyPr>
            <a:noAutofit/>
          </a:bodyPr>
          <a:lstStyle/>
          <a:p>
            <a:pPr marL="457200" marR="0" indent="-457200">
              <a:lnSpc>
                <a:spcPct val="100000"/>
              </a:lnSpc>
              <a:spcBef>
                <a:spcPts val="0"/>
              </a:spcBef>
              <a:spcAft>
                <a:spcPts val="1200"/>
              </a:spcAft>
              <a:buAutoNum type="arabicPeriod"/>
              <a:tabLst>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People who desire to read the Bible well treat the object of their study as Scripture, not merely as a literary artifact in a museum that may be dispassionately analyzed.</a:t>
            </a:r>
          </a:p>
          <a:p>
            <a:pPr marL="457200" marR="0" indent="-457200">
              <a:lnSpc>
                <a:spcPct val="100000"/>
              </a:lnSpc>
              <a:spcBef>
                <a:spcPts val="0"/>
              </a:spcBef>
              <a:spcAft>
                <a:spcPts val="1200"/>
              </a:spcAft>
              <a:buAutoNum type="arabicPeriod"/>
              <a:tabLst>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People who desire to read the Bible well, understand that the goal of biblical study is grasping the life-giving and life-transforming message of the Scriptures. </a:t>
            </a:r>
            <a:endParaRPr lang="en-US" sz="3600" dirty="0"/>
          </a:p>
        </p:txBody>
      </p:sp>
    </p:spTree>
    <p:extLst>
      <p:ext uri="{BB962C8B-B14F-4D97-AF65-F5344CB8AC3E}">
        <p14:creationId xmlns:p14="http://schemas.microsoft.com/office/powerpoint/2010/main" val="3989780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57C25F6-BCF5-6042-4D3F-BAA848F6119E}"/>
              </a:ext>
            </a:extLst>
          </p:cNvPr>
          <p:cNvSpPr>
            <a:spLocks noGrp="1"/>
          </p:cNvSpPr>
          <p:nvPr>
            <p:ph idx="1"/>
          </p:nvPr>
        </p:nvSpPr>
        <p:spPr>
          <a:xfrm>
            <a:off x="564776" y="385481"/>
            <a:ext cx="10789024" cy="5791481"/>
          </a:xfrm>
        </p:spPr>
        <p:txBody>
          <a:bodyPr>
            <a:normAutofit/>
          </a:bodyPr>
          <a:lstStyle/>
          <a:p>
            <a:pPr marL="742950" marR="0" indent="-742950">
              <a:lnSpc>
                <a:spcPct val="100000"/>
              </a:lnSpc>
              <a:spcBef>
                <a:spcPts val="0"/>
              </a:spcBef>
              <a:spcAft>
                <a:spcPts val="1200"/>
              </a:spcAft>
              <a:buAutoNum type="arabicPeriod" startAt="3"/>
              <a:tabLst>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People who desire to read the Bible well have a high view of Scripture, which means letting biblical texts say whatever they want to say.</a:t>
            </a:r>
          </a:p>
          <a:p>
            <a:pPr marL="742950" marR="0" indent="-742950">
              <a:lnSpc>
                <a:spcPct val="100000"/>
              </a:lnSpc>
              <a:spcBef>
                <a:spcPts val="0"/>
              </a:spcBef>
              <a:spcAft>
                <a:spcPts val="1200"/>
              </a:spcAft>
              <a:buAutoNum type="arabicPeriod" startAt="3"/>
              <a:tabLst>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People who desire to read the Bible well read it holistically.</a:t>
            </a:r>
          </a:p>
          <a:p>
            <a:pPr marL="742950" marR="0" indent="-742950">
              <a:lnSpc>
                <a:spcPct val="100000"/>
              </a:lnSpc>
              <a:spcBef>
                <a:spcPts val="0"/>
              </a:spcBef>
              <a:spcAft>
                <a:spcPts val="1200"/>
              </a:spcAft>
              <a:buAutoNum type="arabicPeriod" startAt="3"/>
              <a:tabLst>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People who desire to read the Bible well will not be slaves to any single method but will utilize responsibly whatever hermeneutical strategy may clarify biblical texts:</a:t>
            </a:r>
            <a:endParaRPr lang="en-US" sz="3600" dirty="0"/>
          </a:p>
        </p:txBody>
      </p:sp>
    </p:spTree>
    <p:extLst>
      <p:ext uri="{BB962C8B-B14F-4D97-AF65-F5344CB8AC3E}">
        <p14:creationId xmlns:p14="http://schemas.microsoft.com/office/powerpoint/2010/main" val="1086548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57C25F6-BCF5-6042-4D3F-BAA848F6119E}"/>
              </a:ext>
            </a:extLst>
          </p:cNvPr>
          <p:cNvSpPr>
            <a:spLocks noGrp="1"/>
          </p:cNvSpPr>
          <p:nvPr>
            <p:ph idx="1"/>
          </p:nvPr>
        </p:nvSpPr>
        <p:spPr>
          <a:xfrm>
            <a:off x="564776" y="466165"/>
            <a:ext cx="10789024" cy="6104964"/>
          </a:xfrm>
        </p:spPr>
        <p:txBody>
          <a:bodyPr>
            <a:normAutofit fontScale="92500" lnSpcReduction="10000"/>
          </a:bodyPr>
          <a:lstStyle/>
          <a:p>
            <a:pPr marL="342900" marR="0" indent="-342900">
              <a:lnSpc>
                <a:spcPct val="110000"/>
              </a:lnSpc>
              <a:spcBef>
                <a:spcPts val="0"/>
              </a:spcBef>
              <a:spcAft>
                <a:spcPts val="1200"/>
              </a:spcAft>
              <a:buAutoNum type="arabicPeriod" startAt="6"/>
              <a:tabLst>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People who desire to read the Bible well view biblical writings within the context (a) of the entire canon and the process whereby the canon was produced, and (b) the progressive history of divine revelation, which climaxes in the incarnation, life, death, and exaltation of Jesus Christ as Lord.</a:t>
            </a:r>
          </a:p>
          <a:p>
            <a:pPr marL="342900" marR="0" indent="-342900">
              <a:lnSpc>
                <a:spcPct val="110000"/>
              </a:lnSpc>
              <a:spcBef>
                <a:spcPts val="0"/>
              </a:spcBef>
              <a:spcAft>
                <a:spcPts val="1200"/>
              </a:spcAft>
              <a:buAutoNum type="arabicPeriod" startAt="6"/>
              <a:tabLst>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People who desire to read the Bible well base their understandings of truth and theology on the evidence of Scripture (</a:t>
            </a:r>
            <a:r>
              <a:rPr lang="en-US" sz="3600" b="1" i="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sola Scriptura</a:t>
            </a: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rather than their own predetermined opinion or the opinions of other interpreters.</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746656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746400-A34B-24C1-B066-B9753FE39309}"/>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9775648E-F86A-915D-FBFB-772305822E21}"/>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308738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E43C1650-0627-4725-BB66-4D6BFBFA3273}"/>
              </a:ext>
            </a:extLst>
          </p:cNvPr>
          <p:cNvSpPr>
            <a:spLocks noGrp="1"/>
          </p:cNvSpPr>
          <p:nvPr>
            <p:ph idx="1"/>
          </p:nvPr>
        </p:nvSpPr>
        <p:spPr/>
        <p:txBody>
          <a:bodyPr/>
          <a:lstStyle/>
          <a:p>
            <a:endParaRPr lang="en-US"/>
          </a:p>
        </p:txBody>
      </p:sp>
      <p:pic>
        <p:nvPicPr>
          <p:cNvPr id="6" name="Picture 5">
            <a:extLst>
              <a:ext uri="{FF2B5EF4-FFF2-40B4-BE49-F238E27FC236}">
                <a16:creationId xmlns:a16="http://schemas.microsoft.com/office/drawing/2014/main" id="{A38B2D29-32FA-4061-B034-67A2C17C3D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413" y="327025"/>
            <a:ext cx="11465858" cy="6356351"/>
          </a:xfrm>
          <a:prstGeom prst="rect">
            <a:avLst/>
          </a:prstGeom>
        </p:spPr>
      </p:pic>
      <p:sp>
        <p:nvSpPr>
          <p:cNvPr id="7" name="TextBox 6">
            <a:extLst>
              <a:ext uri="{FF2B5EF4-FFF2-40B4-BE49-F238E27FC236}">
                <a16:creationId xmlns:a16="http://schemas.microsoft.com/office/drawing/2014/main" id="{6BDC54B5-3296-4B7D-A569-7190A1643D1C}"/>
              </a:ext>
            </a:extLst>
          </p:cNvPr>
          <p:cNvSpPr txBox="1"/>
          <p:nvPr/>
        </p:nvSpPr>
        <p:spPr>
          <a:xfrm>
            <a:off x="1066801" y="1966317"/>
            <a:ext cx="10058400" cy="3786934"/>
          </a:xfrm>
          <a:prstGeom prst="rect">
            <a:avLst/>
          </a:prstGeom>
          <a:noFill/>
        </p:spPr>
        <p:txBody>
          <a:bodyPr wrap="square" rtlCol="0">
            <a:spAutoFit/>
          </a:bodyPr>
          <a:lstStyle/>
          <a:p>
            <a:pPr algn="ctr">
              <a:spcAft>
                <a:spcPts val="1200"/>
              </a:spcAft>
            </a:pPr>
            <a:r>
              <a:rPr lang="en-US" sz="4400" b="1" dirty="0">
                <a:solidFill>
                  <a:srgbClr val="230000"/>
                </a:solidFill>
                <a:latin typeface="Matura MT Script Capitals" panose="03020802060602070202" pitchFamily="66" charset="0"/>
              </a:rPr>
              <a:t>Lesson 2</a:t>
            </a:r>
          </a:p>
          <a:p>
            <a:pPr marL="0" marR="0" algn="ctr">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230000"/>
                </a:solidFill>
                <a:effectLst/>
                <a:latin typeface="Matura MT Script Capitals" panose="03020802060602070202" pitchFamily="66" charset="0"/>
                <a:ea typeface="Calibri" panose="020F0502020204030204" pitchFamily="34" charset="0"/>
                <a:cs typeface="Calibri" panose="020F0502020204030204" pitchFamily="34" charset="0"/>
              </a:rPr>
              <a:t>Laying the Literary and Cosmic Foundations for the Message of Grace and Glory</a:t>
            </a:r>
            <a:endParaRPr lang="en-US" sz="3600" dirty="0">
              <a:solidFill>
                <a:srgbClr val="230000"/>
              </a:solidFill>
              <a:effectLst/>
              <a:latin typeface="Matura MT Script Capitals" panose="03020802060602070202" pitchFamily="66" charset="0"/>
              <a:ea typeface="Calibri" panose="020F0502020204030204" pitchFamily="34" charset="0"/>
              <a:cs typeface="Arial" panose="020B0604020202020204" pitchFamily="34" charset="0"/>
            </a:endParaRPr>
          </a:p>
          <a:p>
            <a:pPr marL="0" marR="0" algn="ctr">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dirty="0">
                <a:solidFill>
                  <a:srgbClr val="230000"/>
                </a:solidFill>
                <a:effectLst/>
                <a:latin typeface="Matura MT Script Capitals" panose="03020802060602070202" pitchFamily="66" charset="0"/>
                <a:ea typeface="Calibri" panose="020F0502020204030204" pitchFamily="34" charset="0"/>
                <a:cs typeface="Calibri" panose="020F0502020204030204" pitchFamily="34" charset="0"/>
              </a:rPr>
              <a:t>(Introduction to the Pentateuch </a:t>
            </a:r>
          </a:p>
          <a:p>
            <a:pPr marL="0" marR="0" algn="ctr">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dirty="0">
                <a:solidFill>
                  <a:srgbClr val="230000"/>
                </a:solidFill>
                <a:effectLst/>
                <a:latin typeface="Matura MT Script Capitals" panose="03020802060602070202" pitchFamily="66" charset="0"/>
                <a:ea typeface="Calibri" panose="020F0502020204030204" pitchFamily="34" charset="0"/>
                <a:cs typeface="Calibri" panose="020F0502020204030204" pitchFamily="34" charset="0"/>
              </a:rPr>
              <a:t>and Genesis 1:1–2:4a)</a:t>
            </a:r>
            <a:endParaRPr lang="en-US" sz="3600" dirty="0">
              <a:solidFill>
                <a:srgbClr val="230000"/>
              </a:solidFill>
              <a:effectLst/>
              <a:latin typeface="Matura MT Script Capitals" panose="03020802060602070202" pitchFamily="66" charset="0"/>
              <a:ea typeface="Calibri" panose="020F0502020204030204" pitchFamily="34" charset="0"/>
              <a:cs typeface="Arial" panose="020B0604020202020204" pitchFamily="34" charset="0"/>
            </a:endParaRPr>
          </a:p>
          <a:p>
            <a:pPr marL="0" marR="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200" b="1" kern="0" dirty="0">
                <a:effectLst/>
                <a:latin typeface="Matura MT Script Capitals" panose="03020802060602070202" pitchFamily="66" charset="0"/>
                <a:ea typeface="Times New Roman" panose="02020603050405020304" pitchFamily="18" charset="0"/>
              </a:rPr>
              <a:t> </a:t>
            </a:r>
          </a:p>
        </p:txBody>
      </p:sp>
    </p:spTree>
    <p:extLst>
      <p:ext uri="{BB962C8B-B14F-4D97-AF65-F5344CB8AC3E}">
        <p14:creationId xmlns:p14="http://schemas.microsoft.com/office/powerpoint/2010/main" val="135868471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802CB6-5921-C9CC-0D14-D2F8F2634F69}"/>
              </a:ext>
            </a:extLst>
          </p:cNvPr>
          <p:cNvSpPr>
            <a:spLocks noGrp="1"/>
          </p:cNvSpPr>
          <p:nvPr>
            <p:ph type="title"/>
          </p:nvPr>
        </p:nvSpPr>
        <p:spPr>
          <a:xfrm>
            <a:off x="636493" y="813360"/>
            <a:ext cx="10515600" cy="674781"/>
          </a:xfrm>
        </p:spPr>
        <p:txBody>
          <a:bodyPr>
            <a:normAutofit fontScale="90000"/>
          </a:bodyPr>
          <a:lstStyle/>
          <a:p>
            <a:r>
              <a:rPr lang="en-US" b="1" dirty="0">
                <a:solidFill>
                  <a:srgbClr val="FFFFCC"/>
                </a:solidFill>
                <a:latin typeface="+mn-lt"/>
              </a:rPr>
              <a:t>A.	Introduction to the Pentateuch</a:t>
            </a:r>
          </a:p>
        </p:txBody>
      </p:sp>
      <p:sp>
        <p:nvSpPr>
          <p:cNvPr id="3" name="Content Placeholder 2">
            <a:extLst>
              <a:ext uri="{FF2B5EF4-FFF2-40B4-BE49-F238E27FC236}">
                <a16:creationId xmlns:a16="http://schemas.microsoft.com/office/drawing/2014/main" id="{681CB45A-4AF7-A5EE-6950-510C272D3AB2}"/>
              </a:ext>
            </a:extLst>
          </p:cNvPr>
          <p:cNvSpPr>
            <a:spLocks noGrp="1"/>
          </p:cNvSpPr>
          <p:nvPr>
            <p:ph idx="1"/>
          </p:nvPr>
        </p:nvSpPr>
        <p:spPr>
          <a:xfrm>
            <a:off x="636493" y="2079812"/>
            <a:ext cx="10936941" cy="4097151"/>
          </a:xfrm>
        </p:spPr>
        <p:txBody>
          <a:bodyPr>
            <a:normAutofit/>
          </a:bodyPr>
          <a:lstStyle/>
          <a:p>
            <a:pPr marL="0" marR="0" indent="0">
              <a:lnSpc>
                <a:spcPct val="100000"/>
              </a:lnSpc>
              <a:spcBef>
                <a:spcPts val="0"/>
              </a:spcBef>
              <a:spcAft>
                <a:spcPts val="18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	  The Title</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18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The Pentateuch: “five books”</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18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latin typeface="Calibri" panose="020F0502020204030204" pitchFamily="34" charset="0"/>
                <a:ea typeface="Calibri" panose="020F0502020204030204" pitchFamily="34" charset="0"/>
                <a:cs typeface="Calibri" panose="020F0502020204030204" pitchFamily="34" charset="0"/>
              </a:rPr>
              <a:t>			</a:t>
            </a: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b.	The Torah: “Instruction”</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15685461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18046" y="0"/>
            <a:ext cx="8229600" cy="919162"/>
          </a:xfrm>
        </p:spPr>
        <p:txBody>
          <a:bodyPr>
            <a:normAutofit/>
          </a:bodyPr>
          <a:lstStyle/>
          <a:p>
            <a:pPr algn="ctr">
              <a:lnSpc>
                <a:spcPct val="100000"/>
              </a:lnSpc>
              <a:spcBef>
                <a:spcPts val="0"/>
              </a:spcBef>
            </a:pPr>
            <a:r>
              <a:rPr lang="en-US" sz="3600" b="1" dirty="0">
                <a:solidFill>
                  <a:srgbClr val="FCEEAA"/>
                </a:solidFill>
                <a:latin typeface="+mn-lt"/>
                <a:ea typeface="Source Sans Pro" panose="020B0503030403020204" pitchFamily="34" charset="0"/>
              </a:rPr>
              <a:t>Why is the Pentateuch called “The Torah”</a:t>
            </a:r>
          </a:p>
        </p:txBody>
      </p:sp>
      <p:pic>
        <p:nvPicPr>
          <p:cNvPr id="7" name="Content Placeholder 6">
            <a:extLst>
              <a:ext uri="{FF2B5EF4-FFF2-40B4-BE49-F238E27FC236}">
                <a16:creationId xmlns:a16="http://schemas.microsoft.com/office/drawing/2014/main" id="{0BC2AC29-BD44-4D80-9838-4DD9C7F6B1B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22745" y="818707"/>
            <a:ext cx="9707526" cy="5884940"/>
          </a:xfrm>
        </p:spPr>
      </p:pic>
    </p:spTree>
    <p:extLst>
      <p:ext uri="{BB962C8B-B14F-4D97-AF65-F5344CB8AC3E}">
        <p14:creationId xmlns:p14="http://schemas.microsoft.com/office/powerpoint/2010/main" val="160166471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81CB45A-4AF7-A5EE-6950-510C272D3AB2}"/>
              </a:ext>
            </a:extLst>
          </p:cNvPr>
          <p:cNvSpPr>
            <a:spLocks noGrp="1"/>
          </p:cNvSpPr>
          <p:nvPr>
            <p:ph idx="1"/>
          </p:nvPr>
        </p:nvSpPr>
        <p:spPr>
          <a:xfrm>
            <a:off x="636493" y="322730"/>
            <a:ext cx="10936941" cy="6427694"/>
          </a:xfrm>
        </p:spPr>
        <p:txBody>
          <a:bodyPr>
            <a:normAutofit/>
          </a:bodyPr>
          <a:lstStyle/>
          <a:p>
            <a:pPr marL="0" marR="0" indent="0">
              <a:lnSpc>
                <a:spcPct val="100000"/>
              </a:lnSpc>
              <a:spcBef>
                <a:spcPts val="0"/>
              </a:spcBef>
              <a:spcAft>
                <a:spcPts val="18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c.	The Law: Why?</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0000"/>
              </a:lnSpc>
              <a:spcBef>
                <a:spcPts val="0"/>
              </a:spcBef>
              <a:spcAft>
                <a:spcPts val="1800"/>
              </a:spcAft>
              <a:buNone/>
              <a:tabLst>
                <a:tab pos="228600" algn="l"/>
                <a:tab pos="457200" algn="l"/>
                <a:tab pos="685800" algn="l"/>
                <a:tab pos="1028700" algn="l"/>
                <a:tab pos="1143000" algn="l"/>
                <a:tab pos="1371600" algn="l"/>
                <a:tab pos="1600200" algn="l"/>
                <a:tab pos="1828800" algn="l"/>
                <a:tab pos="2057400" algn="l"/>
                <a:tab pos="2286000" algn="l"/>
                <a:tab pos="2514600" algn="l"/>
              </a:tabLst>
            </a:pP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Although this part of the First Testament is generally called the Law, this is quite misleading. Genesis is not law; except for 12–13, Exodus 1–19 is not law; Exodus 32–40 is not law; Numbers 1–2, 10–14, 20–26 are not law.</a:t>
            </a:r>
          </a:p>
          <a:p>
            <a:pPr marL="457200" marR="0" indent="0">
              <a:lnSpc>
                <a:spcPct val="100000"/>
              </a:lnSpc>
              <a:spcBef>
                <a:spcPts val="0"/>
              </a:spcBef>
              <a:spcAft>
                <a:spcPts val="1800"/>
              </a:spcAft>
              <a:buNone/>
              <a:tabLst>
                <a:tab pos="228600" algn="l"/>
                <a:tab pos="457200" algn="l"/>
                <a:tab pos="685800" algn="l"/>
                <a:tab pos="1028700" algn="l"/>
                <a:tab pos="1143000" algn="l"/>
                <a:tab pos="1371600" algn="l"/>
                <a:tab pos="1600200" algn="l"/>
                <a:tab pos="1828800" algn="l"/>
                <a:tab pos="2057400" algn="l"/>
                <a:tab pos="2286000" algn="l"/>
                <a:tab pos="2514600" algn="l"/>
              </a:tabLst>
            </a:pP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Even Deuteronomy declares itself to be instruction and is cast as a series of sermons, not law. The Torah is more the </a:t>
            </a:r>
            <a:r>
              <a:rPr lang="en-US" sz="3600" b="1" i="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story</a:t>
            </a: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of God’s grace than the </a:t>
            </a:r>
            <a:r>
              <a:rPr lang="en-US" sz="3600" b="1" i="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record</a:t>
            </a: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of God’s law. </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1913197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22B3C5-5A7D-DF60-397C-BEE83F55456C}"/>
              </a:ext>
            </a:extLst>
          </p:cNvPr>
          <p:cNvSpPr>
            <a:spLocks noGrp="1"/>
          </p:cNvSpPr>
          <p:nvPr>
            <p:ph type="title"/>
          </p:nvPr>
        </p:nvSpPr>
        <p:spPr/>
        <p:txBody>
          <a:bodyPr/>
          <a:lstStyle/>
          <a:p>
            <a:r>
              <a:rPr lang="en-US" b="1" dirty="0">
                <a:solidFill>
                  <a:srgbClr val="FFFFCC"/>
                </a:solidFill>
                <a:latin typeface="+mn-lt"/>
              </a:rPr>
              <a:t>A.  The Problem that is the First Testament</a:t>
            </a:r>
          </a:p>
        </p:txBody>
      </p:sp>
      <p:sp>
        <p:nvSpPr>
          <p:cNvPr id="3" name="Content Placeholder 2">
            <a:extLst>
              <a:ext uri="{FF2B5EF4-FFF2-40B4-BE49-F238E27FC236}">
                <a16:creationId xmlns:a16="http://schemas.microsoft.com/office/drawing/2014/main" id="{35D0E5A5-D95F-3778-F775-9428EBA674FA}"/>
              </a:ext>
            </a:extLst>
          </p:cNvPr>
          <p:cNvSpPr>
            <a:spLocks noGrp="1"/>
          </p:cNvSpPr>
          <p:nvPr>
            <p:ph idx="1"/>
          </p:nvPr>
        </p:nvSpPr>
        <p:spPr/>
        <p:txBody>
          <a:bodyPr>
            <a:normAutofit/>
          </a:bodyPr>
          <a:lstStyle/>
          <a:p>
            <a:pPr marL="742950" marR="0" indent="-742950">
              <a:lnSpc>
                <a:spcPct val="107000"/>
              </a:lnSpc>
              <a:spcBef>
                <a:spcPts val="0"/>
              </a:spcBef>
              <a:spcAft>
                <a:spcPts val="0"/>
              </a:spcAft>
              <a:buAutoNum type="arabicPeriod"/>
              <a:tabLst>
                <a:tab pos="228600" algn="l"/>
                <a:tab pos="457200" algn="l"/>
                <a:tab pos="74295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Calibri" panose="020F0502020204030204" pitchFamily="34" charset="0"/>
                <a:cs typeface="Calibri" panose="020F0502020204030204" pitchFamily="34" charset="0"/>
              </a:rPr>
              <a:t>The Nature of the Problem: </a:t>
            </a:r>
          </a:p>
          <a:p>
            <a:pPr marL="742950" marR="0" indent="-742950">
              <a:lnSpc>
                <a:spcPct val="107000"/>
              </a:lnSpc>
              <a:spcBef>
                <a:spcPts val="0"/>
              </a:spcBef>
              <a:spcAft>
                <a:spcPts val="0"/>
              </a:spcAft>
              <a:buAutoNum type="arabicPeriod"/>
              <a:tabLst>
                <a:tab pos="228600" algn="l"/>
                <a:tab pos="457200" algn="l"/>
                <a:tab pos="742950" algn="l"/>
                <a:tab pos="914400" algn="l"/>
                <a:tab pos="1143000" algn="l"/>
                <a:tab pos="1371600" algn="l"/>
                <a:tab pos="1600200" algn="l"/>
                <a:tab pos="1828800" algn="l"/>
                <a:tab pos="2057400" algn="l"/>
                <a:tab pos="2286000" algn="l"/>
                <a:tab pos="2514600" algn="l"/>
              </a:tabLst>
            </a:pPr>
            <a:endParaRPr lang="en-US" sz="3600" b="1" dirty="0">
              <a:solidFill>
                <a:srgbClr val="FFFFCC"/>
              </a:solidFill>
              <a:effectLst/>
              <a:ea typeface="Calibri" panose="020F0502020204030204" pitchFamily="34" charset="0"/>
              <a:cs typeface="Calibri" panose="020F0502020204030204" pitchFamily="34" charset="0"/>
            </a:endParaRPr>
          </a:p>
          <a:p>
            <a:pPr marL="0" marR="0" indent="0">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endParaRPr lang="en-US" sz="3600" b="1" dirty="0">
              <a:solidFill>
                <a:srgbClr val="FFFFCC"/>
              </a:solidFill>
              <a:ea typeface="Calibri" panose="020F0502020204030204" pitchFamily="34" charset="0"/>
              <a:cs typeface="Calibri" panose="020F0502020204030204" pitchFamily="34" charset="0"/>
            </a:endParaRPr>
          </a:p>
          <a:p>
            <a:pPr marL="0" marR="0" indent="0">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a typeface="Calibri" panose="020F0502020204030204" pitchFamily="34" charset="0"/>
                <a:cs typeface="Calibri" panose="020F0502020204030204" pitchFamily="34" charset="0"/>
              </a:rPr>
              <a:t>			</a:t>
            </a:r>
            <a:r>
              <a:rPr lang="en-US" sz="3600" b="1" dirty="0">
                <a:solidFill>
                  <a:srgbClr val="FFFFCC"/>
                </a:solidFill>
                <a:effectLst/>
                <a:ea typeface="Calibri" panose="020F0502020204030204" pitchFamily="34" charset="0"/>
                <a:cs typeface="Calibri" panose="020F0502020204030204" pitchFamily="34" charset="0"/>
              </a:rPr>
              <a:t>Why is the First Testament a problem for many?</a:t>
            </a:r>
            <a:endParaRPr lang="en-US" sz="3600" b="1" dirty="0">
              <a:solidFill>
                <a:srgbClr val="FFFFCC"/>
              </a:solidFill>
              <a:effectLst/>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Calibri" panose="020F0502020204030204" pitchFamily="34" charset="0"/>
                <a:cs typeface="Calibri" panose="020F0502020204030204" pitchFamily="34" charset="0"/>
              </a:rPr>
              <a:t>	</a:t>
            </a:r>
          </a:p>
          <a:p>
            <a:pPr marL="0" marR="0" indent="0">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a typeface="Calibri" panose="020F0502020204030204" pitchFamily="34" charset="0"/>
                <a:cs typeface="Calibri" panose="020F0502020204030204" pitchFamily="34" charset="0"/>
              </a:rPr>
              <a:t>		</a:t>
            </a:r>
            <a:r>
              <a:rPr lang="en-US" sz="3600" b="1" dirty="0">
                <a:solidFill>
                  <a:srgbClr val="FFFFCC"/>
                </a:solidFill>
                <a:effectLst/>
                <a:ea typeface="Calibri" panose="020F0502020204030204" pitchFamily="34" charset="0"/>
                <a:cs typeface="Calibri" panose="020F0502020204030204" pitchFamily="34" charset="0"/>
              </a:rPr>
              <a:t>	a.	The Facts</a:t>
            </a:r>
            <a:endParaRPr lang="en-US" sz="3600" b="1" dirty="0">
              <a:solidFill>
                <a:srgbClr val="FFFFCC"/>
              </a:solidFill>
              <a:effectLst/>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dirty="0">
                <a:solidFill>
                  <a:srgbClr val="FFFFCC"/>
                </a:solidFill>
                <a:effectLst/>
                <a:ea typeface="Calibri" panose="020F0502020204030204" pitchFamily="34" charset="0"/>
                <a:cs typeface="Calibri" panose="020F0502020204030204" pitchFamily="34" charset="0"/>
              </a:rPr>
              <a:t>	</a:t>
            </a:r>
            <a:endParaRPr lang="en-US" dirty="0"/>
          </a:p>
        </p:txBody>
      </p:sp>
    </p:spTree>
    <p:extLst>
      <p:ext uri="{BB962C8B-B14F-4D97-AF65-F5344CB8AC3E}">
        <p14:creationId xmlns:p14="http://schemas.microsoft.com/office/powerpoint/2010/main" val="313170961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5E5F03-162C-FD86-2885-5D8A74B9A154}"/>
              </a:ext>
            </a:extLst>
          </p:cNvPr>
          <p:cNvSpPr>
            <a:spLocks noGrp="1"/>
          </p:cNvSpPr>
          <p:nvPr>
            <p:ph type="title"/>
          </p:nvPr>
        </p:nvSpPr>
        <p:spPr>
          <a:xfrm>
            <a:off x="806823" y="114114"/>
            <a:ext cx="10515600" cy="764428"/>
          </a:xfrm>
        </p:spPr>
        <p:txBody>
          <a:bodyPr>
            <a:normAutofit/>
          </a:bodyPr>
          <a:lstStyle/>
          <a:p>
            <a:r>
              <a:rPr lang="en-US" sz="4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	The Place of the Pentateuch in the Bible</a:t>
            </a:r>
            <a:endParaRPr lang="en-US" dirty="0"/>
          </a:p>
        </p:txBody>
      </p:sp>
      <p:sp>
        <p:nvSpPr>
          <p:cNvPr id="3" name="Content Placeholder 2">
            <a:extLst>
              <a:ext uri="{FF2B5EF4-FFF2-40B4-BE49-F238E27FC236}">
                <a16:creationId xmlns:a16="http://schemas.microsoft.com/office/drawing/2014/main" id="{73865FE0-AA1F-D118-43A1-A16685C85E7A}"/>
              </a:ext>
            </a:extLst>
          </p:cNvPr>
          <p:cNvSpPr>
            <a:spLocks noGrp="1"/>
          </p:cNvSpPr>
          <p:nvPr>
            <p:ph idx="1"/>
          </p:nvPr>
        </p:nvSpPr>
        <p:spPr>
          <a:xfrm>
            <a:off x="519953" y="1004047"/>
            <a:ext cx="11295529" cy="5567082"/>
          </a:xfrm>
        </p:spPr>
        <p:txBody>
          <a:bodyPr>
            <a:normAutofit fontScale="85000" lnSpcReduction="10000"/>
          </a:bodyPr>
          <a:lstStyle/>
          <a:p>
            <a:pPr marL="742950" marR="0" indent="-742950">
              <a:lnSpc>
                <a:spcPct val="120000"/>
              </a:lnSpc>
              <a:spcBef>
                <a:spcPts val="0"/>
              </a:spcBef>
              <a:spcAft>
                <a:spcPts val="1200"/>
              </a:spcAft>
              <a:buAutoNum type="alphaLcPeriod"/>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9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Torah functions as the Prologue to the First Testament.</a:t>
            </a:r>
            <a:endParaRPr lang="en-US" sz="39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742950" marR="0" indent="-742950">
              <a:lnSpc>
                <a:spcPct val="120000"/>
              </a:lnSpc>
              <a:spcBef>
                <a:spcPts val="0"/>
              </a:spcBef>
              <a:spcAft>
                <a:spcPts val="1200"/>
              </a:spcAft>
              <a:buAutoNum type="alphaLcPeriod"/>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9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Torah begins with a magnificent declaration of the creative power of God and ends with a declaration of his salvation.</a:t>
            </a:r>
            <a:endParaRPr lang="en-US" sz="39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742950" marR="0" indent="-742950">
              <a:lnSpc>
                <a:spcPct val="120000"/>
              </a:lnSpc>
              <a:spcBef>
                <a:spcPts val="0"/>
              </a:spcBef>
              <a:spcAft>
                <a:spcPts val="1200"/>
              </a:spcAft>
              <a:buAutoNum type="alphaLcPeriod"/>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9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Torah focuses on God’s grace toward humankind in general and Israel in particular, demonstrated in a series of magnanimous covenants and blessings.</a:t>
            </a:r>
            <a:endParaRPr lang="en-US" sz="39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742950" marR="0" indent="-742950">
              <a:lnSpc>
                <a:spcPct val="120000"/>
              </a:lnSpc>
              <a:spcBef>
                <a:spcPts val="0"/>
              </a:spcBef>
              <a:spcAft>
                <a:spcPts val="1200"/>
              </a:spcAft>
              <a:buAutoNum type="alphaLcPeriod"/>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9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Torah begins on the verge of human history on earth; it ends with Israel on the verge of their history in the land of Canaan.</a:t>
            </a:r>
            <a:endParaRPr lang="en-US" sz="39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693333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5E5F03-162C-FD86-2885-5D8A74B9A154}"/>
              </a:ext>
            </a:extLst>
          </p:cNvPr>
          <p:cNvSpPr>
            <a:spLocks noGrp="1"/>
          </p:cNvSpPr>
          <p:nvPr>
            <p:ph type="title"/>
          </p:nvPr>
        </p:nvSpPr>
        <p:spPr>
          <a:xfrm>
            <a:off x="519953" y="286871"/>
            <a:ext cx="10515600" cy="764428"/>
          </a:xfrm>
        </p:spPr>
        <p:txBody>
          <a:bodyPr>
            <a:normAutofit/>
          </a:bodyPr>
          <a:lstStyle/>
          <a:p>
            <a:r>
              <a:rPr lang="en-US" b="1" dirty="0">
                <a:solidFill>
                  <a:srgbClr val="FFFFCC"/>
                </a:solidFill>
                <a:latin typeface="Calibri" panose="020F0502020204030204" pitchFamily="34" charset="0"/>
                <a:ea typeface="Calibri" panose="020F0502020204030204" pitchFamily="34" charset="0"/>
                <a:cs typeface="Calibri" panose="020F0502020204030204" pitchFamily="34" charset="0"/>
              </a:rPr>
              <a:t>3</a:t>
            </a:r>
            <a:r>
              <a:rPr lang="en-US" sz="4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The Structure of the Torah</a:t>
            </a:r>
            <a:endParaRPr lang="en-US" dirty="0"/>
          </a:p>
        </p:txBody>
      </p:sp>
      <p:sp>
        <p:nvSpPr>
          <p:cNvPr id="3" name="Content Placeholder 2">
            <a:extLst>
              <a:ext uri="{FF2B5EF4-FFF2-40B4-BE49-F238E27FC236}">
                <a16:creationId xmlns:a16="http://schemas.microsoft.com/office/drawing/2014/main" id="{73865FE0-AA1F-D118-43A1-A16685C85E7A}"/>
              </a:ext>
            </a:extLst>
          </p:cNvPr>
          <p:cNvSpPr>
            <a:spLocks noGrp="1"/>
          </p:cNvSpPr>
          <p:nvPr>
            <p:ph idx="1"/>
          </p:nvPr>
        </p:nvSpPr>
        <p:spPr>
          <a:xfrm>
            <a:off x="519953" y="1470213"/>
            <a:ext cx="11295529" cy="5100916"/>
          </a:xfrm>
        </p:spPr>
        <p:txBody>
          <a:bodyPr>
            <a:normAutofit/>
          </a:bodyPr>
          <a:lstStyle/>
          <a:p>
            <a:pPr marL="0" marR="0" indent="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rPr>
              <a:t>The division of the Torah into five books is quite artificial. Deuteronomy is clearly a separate literary unit. </a:t>
            </a:r>
          </a:p>
          <a:p>
            <a:pPr marL="0" marR="0" indent="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rPr>
              <a:t>Genesis–Numbers are composed as a single continuous narrative. </a:t>
            </a:r>
          </a:p>
          <a:p>
            <a:pPr marL="0" marR="0" indent="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rPr>
              <a:t>Although it is preferable to study this material according to its natural literary divisions, for our purposes we will take one book at a time</a:t>
            </a:r>
            <a:endParaRPr lang="en-US" sz="4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557418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5E5F03-162C-FD86-2885-5D8A74B9A154}"/>
              </a:ext>
            </a:extLst>
          </p:cNvPr>
          <p:cNvSpPr>
            <a:spLocks noGrp="1"/>
          </p:cNvSpPr>
          <p:nvPr>
            <p:ph type="title"/>
          </p:nvPr>
        </p:nvSpPr>
        <p:spPr>
          <a:xfrm>
            <a:off x="878541" y="705785"/>
            <a:ext cx="10219765" cy="764428"/>
          </a:xfrm>
        </p:spPr>
        <p:txBody>
          <a:bodyPr>
            <a:normAutofit/>
          </a:bodyPr>
          <a:lstStyle/>
          <a:p>
            <a:r>
              <a:rPr lang="en-US" sz="4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4.	The Theme of the Torah</a:t>
            </a:r>
            <a:endParaRPr lang="en-US" dirty="0"/>
          </a:p>
        </p:txBody>
      </p:sp>
      <p:sp>
        <p:nvSpPr>
          <p:cNvPr id="3" name="Content Placeholder 2">
            <a:extLst>
              <a:ext uri="{FF2B5EF4-FFF2-40B4-BE49-F238E27FC236}">
                <a16:creationId xmlns:a16="http://schemas.microsoft.com/office/drawing/2014/main" id="{73865FE0-AA1F-D118-43A1-A16685C85E7A}"/>
              </a:ext>
            </a:extLst>
          </p:cNvPr>
          <p:cNvSpPr>
            <a:spLocks noGrp="1"/>
          </p:cNvSpPr>
          <p:nvPr>
            <p:ph idx="1"/>
          </p:nvPr>
        </p:nvSpPr>
        <p:spPr>
          <a:xfrm>
            <a:off x="878541" y="2088775"/>
            <a:ext cx="10327341" cy="4482353"/>
          </a:xfrm>
        </p:spPr>
        <p:txBody>
          <a:bodyPr>
            <a:normAutofit/>
          </a:bodyPr>
          <a:lstStyle/>
          <a:p>
            <a:pPr marL="0" indent="0">
              <a:lnSpc>
                <a:spcPct val="100000"/>
              </a:lnSpc>
              <a:spcAft>
                <a:spcPts val="1200"/>
              </a:spcAft>
              <a:buNone/>
            </a:pPr>
            <a:r>
              <a:rPr lang="en-US" sz="3600" b="1" dirty="0">
                <a:solidFill>
                  <a:srgbClr val="FFFFCC"/>
                </a:solidFill>
              </a:rPr>
              <a:t>God’s grace toward humankind expressed in a series of magnanimous blessings and covenant promises.</a:t>
            </a:r>
          </a:p>
        </p:txBody>
      </p:sp>
    </p:spTree>
    <p:extLst>
      <p:ext uri="{BB962C8B-B14F-4D97-AF65-F5344CB8AC3E}">
        <p14:creationId xmlns:p14="http://schemas.microsoft.com/office/powerpoint/2010/main" val="419632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802CB6-5921-C9CC-0D14-D2F8F2634F69}"/>
              </a:ext>
            </a:extLst>
          </p:cNvPr>
          <p:cNvSpPr>
            <a:spLocks noGrp="1"/>
          </p:cNvSpPr>
          <p:nvPr>
            <p:ph type="title"/>
          </p:nvPr>
        </p:nvSpPr>
        <p:spPr>
          <a:xfrm>
            <a:off x="636493" y="813360"/>
            <a:ext cx="10515600" cy="674781"/>
          </a:xfrm>
        </p:spPr>
        <p:txBody>
          <a:bodyPr>
            <a:normAutofit fontScale="90000"/>
          </a:bodyPr>
          <a:lstStyle/>
          <a:p>
            <a:r>
              <a:rPr lang="en-US" b="1" dirty="0">
                <a:solidFill>
                  <a:srgbClr val="FFFFCC"/>
                </a:solidFill>
                <a:latin typeface="+mn-lt"/>
              </a:rPr>
              <a:t>B.	The Book of Genesis</a:t>
            </a:r>
          </a:p>
        </p:txBody>
      </p:sp>
      <p:sp>
        <p:nvSpPr>
          <p:cNvPr id="3" name="Content Placeholder 2">
            <a:extLst>
              <a:ext uri="{FF2B5EF4-FFF2-40B4-BE49-F238E27FC236}">
                <a16:creationId xmlns:a16="http://schemas.microsoft.com/office/drawing/2014/main" id="{681CB45A-4AF7-A5EE-6950-510C272D3AB2}"/>
              </a:ext>
            </a:extLst>
          </p:cNvPr>
          <p:cNvSpPr>
            <a:spLocks noGrp="1"/>
          </p:cNvSpPr>
          <p:nvPr>
            <p:ph idx="1"/>
          </p:nvPr>
        </p:nvSpPr>
        <p:spPr>
          <a:xfrm>
            <a:off x="636493" y="2079812"/>
            <a:ext cx="10936941" cy="4097151"/>
          </a:xfrm>
        </p:spPr>
        <p:txBody>
          <a:bodyPr>
            <a:normAutofit/>
          </a:bodyPr>
          <a:lstStyle/>
          <a:p>
            <a:pPr marL="0" marR="0" indent="0">
              <a:lnSpc>
                <a:spcPct val="100000"/>
              </a:lnSpc>
              <a:spcBef>
                <a:spcPts val="0"/>
              </a:spcBef>
              <a:spcAft>
                <a:spcPts val="18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	  The Value of the Study of </a:t>
            </a:r>
            <a:r>
              <a:rPr lang="en-US" sz="3600" b="1" dirty="0">
                <a:solidFill>
                  <a:srgbClr val="FFFFCC"/>
                </a:solidFill>
                <a:latin typeface="Calibri" panose="020F0502020204030204" pitchFamily="34" charset="0"/>
                <a:ea typeface="Calibri" panose="020F0502020204030204" pitchFamily="34" charset="0"/>
                <a:cs typeface="Calibri" panose="020F0502020204030204" pitchFamily="34" charset="0"/>
              </a:rPr>
              <a:t>Genesis</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18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Literary</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18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latin typeface="Calibri" panose="020F0502020204030204" pitchFamily="34" charset="0"/>
                <a:ea typeface="Calibri" panose="020F0502020204030204" pitchFamily="34" charset="0"/>
                <a:cs typeface="Calibri" panose="020F0502020204030204" pitchFamily="34" charset="0"/>
              </a:rPr>
              <a:t>			</a:t>
            </a: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b.	Historical</a:t>
            </a:r>
          </a:p>
          <a:p>
            <a:pPr marL="0" marR="0" indent="0">
              <a:lnSpc>
                <a:spcPct val="100000"/>
              </a:lnSpc>
              <a:spcBef>
                <a:spcPts val="0"/>
              </a:spcBef>
              <a:spcAft>
                <a:spcPts val="18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latin typeface="Calibri" panose="020F0502020204030204" pitchFamily="34" charset="0"/>
                <a:ea typeface="Calibri" panose="020F0502020204030204" pitchFamily="34" charset="0"/>
                <a:cs typeface="Calibri" panose="020F0502020204030204" pitchFamily="34" charset="0"/>
              </a:rPr>
              <a:t>			c.	Practical</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222627808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81CB45A-4AF7-A5EE-6950-510C272D3AB2}"/>
              </a:ext>
            </a:extLst>
          </p:cNvPr>
          <p:cNvSpPr>
            <a:spLocks noGrp="1"/>
          </p:cNvSpPr>
          <p:nvPr>
            <p:ph idx="1"/>
          </p:nvPr>
        </p:nvSpPr>
        <p:spPr>
          <a:xfrm>
            <a:off x="367553" y="627529"/>
            <a:ext cx="11627223" cy="5934635"/>
          </a:xfrm>
        </p:spPr>
        <p:txBody>
          <a:bodyPr>
            <a:normAutofit/>
          </a:bodyPr>
          <a:lstStyle/>
          <a:p>
            <a:pPr marL="0" marR="0" indent="0">
              <a:lnSpc>
                <a:spcPct val="100000"/>
              </a:lnSpc>
              <a:spcBef>
                <a:spcPts val="0"/>
              </a:spcBef>
              <a:spcAft>
                <a:spcPts val="18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latin typeface="Calibri" panose="020F0502020204030204" pitchFamily="34" charset="0"/>
                <a:ea typeface="Calibri" panose="020F0502020204030204" pitchFamily="34" charset="0"/>
                <a:cs typeface="Calibri" panose="020F0502020204030204" pitchFamily="34" charset="0"/>
              </a:rPr>
              <a:t>2</a:t>
            </a: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The Formal Structure of </a:t>
            </a:r>
            <a:r>
              <a:rPr lang="en-US" sz="3600" b="1" dirty="0">
                <a:solidFill>
                  <a:srgbClr val="FFFFCC"/>
                </a:solidFill>
                <a:latin typeface="Calibri" panose="020F0502020204030204" pitchFamily="34" charset="0"/>
                <a:ea typeface="Calibri" panose="020F0502020204030204" pitchFamily="34" charset="0"/>
                <a:cs typeface="Calibri" panose="020F0502020204030204" pitchFamily="34" charset="0"/>
              </a:rPr>
              <a:t>Genesis</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R="0" indent="0">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latin typeface="Calibri" panose="020F0502020204030204" pitchFamily="34" charset="0"/>
                <a:ea typeface="Calibri" panose="020F0502020204030204" pitchFamily="34" charset="0"/>
                <a:cs typeface="Calibri" panose="020F0502020204030204" pitchFamily="34" charset="0"/>
              </a:rPr>
              <a:t>T</a:t>
            </a: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he formula, “These are the generations of X,” is key and divides the book into twelve sections:</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685800" algn="dec"/>
                <a:tab pos="1030288" algn="l"/>
                <a:tab pos="2057400" algn="l"/>
                <a:tab pos="3200400" algn="l"/>
              </a:tabLst>
            </a:pP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I.	1:1–2:4a	The Document of the Cosmos</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685800" algn="dec"/>
                <a:tab pos="1030288" algn="l"/>
                <a:tab pos="2057400" algn="l"/>
                <a:tab pos="3200400" algn="l"/>
              </a:tabLst>
            </a:pP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II.	2:4b–4:26	The Origins of Humankind </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685800" algn="dec"/>
                <a:tab pos="1030288" algn="l"/>
                <a:tab pos="2057400" algn="l"/>
                <a:tab pos="3200400" algn="l"/>
              </a:tabLst>
            </a:pP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III.	5:1–6:8	The Document of Adam</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685800" algn="dec"/>
                <a:tab pos="1030288" algn="l"/>
                <a:tab pos="2057400" algn="l"/>
                <a:tab pos="3200400" algn="l"/>
              </a:tabLst>
            </a:pP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IV.	6:9–9:29	The Document Of Noah</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685800" algn="dec"/>
                <a:tab pos="1030288" algn="l"/>
                <a:tab pos="2057400" algn="l"/>
                <a:tab pos="3200400" algn="l"/>
              </a:tabLst>
            </a:pP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V.	10:1–11:9	The Document of Shem, Ham, and Japheth</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gn="just">
              <a:lnSpc>
                <a:spcPct val="107000"/>
              </a:lnSpc>
              <a:spcBef>
                <a:spcPts val="0"/>
              </a:spcBef>
              <a:spcAft>
                <a:spcPts val="0"/>
              </a:spcAft>
              <a:buNone/>
              <a:tabLst>
                <a:tab pos="685800" algn="dec"/>
                <a:tab pos="1030288" algn="l"/>
                <a:tab pos="2057400" algn="l"/>
                <a:tab pos="3200400" algn="l"/>
              </a:tabLst>
            </a:pP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endParaRPr lang="en-US" dirty="0"/>
          </a:p>
        </p:txBody>
      </p:sp>
    </p:spTree>
    <p:extLst>
      <p:ext uri="{BB962C8B-B14F-4D97-AF65-F5344CB8AC3E}">
        <p14:creationId xmlns:p14="http://schemas.microsoft.com/office/powerpoint/2010/main" val="230916461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81CB45A-4AF7-A5EE-6950-510C272D3AB2}"/>
              </a:ext>
            </a:extLst>
          </p:cNvPr>
          <p:cNvSpPr>
            <a:spLocks noGrp="1"/>
          </p:cNvSpPr>
          <p:nvPr>
            <p:ph idx="1"/>
          </p:nvPr>
        </p:nvSpPr>
        <p:spPr>
          <a:xfrm>
            <a:off x="340659" y="367553"/>
            <a:ext cx="11788588" cy="6194611"/>
          </a:xfrm>
        </p:spPr>
        <p:txBody>
          <a:bodyPr>
            <a:normAutofit fontScale="77500" lnSpcReduction="20000"/>
          </a:bodyPr>
          <a:lstStyle/>
          <a:p>
            <a:pPr marL="0" marR="0" indent="0" algn="just" defTabSz="858838">
              <a:lnSpc>
                <a:spcPct val="120000"/>
              </a:lnSpc>
              <a:spcBef>
                <a:spcPts val="0"/>
              </a:spcBef>
              <a:spcAft>
                <a:spcPts val="600"/>
              </a:spcAft>
              <a:buNone/>
              <a:tabLst>
                <a:tab pos="685800" algn="dec"/>
                <a:tab pos="1030288" algn="l"/>
                <a:tab pos="2057400" algn="l"/>
              </a:tabLst>
            </a:pP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I.	1:1–2:4a		The Document of the Cosmos</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gn="just" defTabSz="858838">
              <a:lnSpc>
                <a:spcPct val="120000"/>
              </a:lnSpc>
              <a:spcBef>
                <a:spcPts val="0"/>
              </a:spcBef>
              <a:spcAft>
                <a:spcPts val="600"/>
              </a:spcAft>
              <a:buNone/>
              <a:tabLst>
                <a:tab pos="685800" algn="dec"/>
                <a:tab pos="1030288" algn="l"/>
                <a:tab pos="2057400" algn="l"/>
              </a:tabLst>
            </a:pP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II.	2:4b–4:26		The Origins of Humankind </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gn="just" defTabSz="858838">
              <a:lnSpc>
                <a:spcPct val="120000"/>
              </a:lnSpc>
              <a:spcBef>
                <a:spcPts val="0"/>
              </a:spcBef>
              <a:spcAft>
                <a:spcPts val="600"/>
              </a:spcAft>
              <a:buNone/>
              <a:tabLst>
                <a:tab pos="685800" algn="dec"/>
                <a:tab pos="1030288" algn="l"/>
                <a:tab pos="2057400" algn="l"/>
              </a:tabLst>
            </a:pP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III.	5:1–6:8		The Document of Adam</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gn="just" defTabSz="858838">
              <a:lnSpc>
                <a:spcPct val="120000"/>
              </a:lnSpc>
              <a:spcBef>
                <a:spcPts val="0"/>
              </a:spcBef>
              <a:spcAft>
                <a:spcPts val="600"/>
              </a:spcAft>
              <a:buNone/>
              <a:tabLst>
                <a:tab pos="685800" algn="dec"/>
                <a:tab pos="1030288" algn="l"/>
                <a:tab pos="2057400" algn="l"/>
              </a:tabLst>
            </a:pP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IV.	6:9–9:29		The Document Of Noah</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gn="just" defTabSz="858838">
              <a:lnSpc>
                <a:spcPct val="120000"/>
              </a:lnSpc>
              <a:spcBef>
                <a:spcPts val="0"/>
              </a:spcBef>
              <a:spcAft>
                <a:spcPts val="600"/>
              </a:spcAft>
              <a:buNone/>
              <a:tabLst>
                <a:tab pos="685800" algn="dec"/>
                <a:tab pos="1030288" algn="l"/>
                <a:tab pos="2057400" algn="l"/>
              </a:tabLst>
            </a:pP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V.	10:1–11:9		The Document of Shem, Ham, and Japheth</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gn="just" defTabSz="858838">
              <a:lnSpc>
                <a:spcPct val="120000"/>
              </a:lnSpc>
              <a:spcBef>
                <a:spcPts val="0"/>
              </a:spcBef>
              <a:spcAft>
                <a:spcPts val="600"/>
              </a:spcAft>
              <a:buNone/>
              <a:tabLst>
                <a:tab pos="685800" algn="dec"/>
                <a:tab pos="1030288" algn="l"/>
                <a:tab pos="2057400" algn="l"/>
              </a:tabLst>
            </a:pP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VI.	11:10–11:26	The Document of Shem</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gn="just" defTabSz="858838">
              <a:lnSpc>
                <a:spcPct val="120000"/>
              </a:lnSpc>
              <a:spcBef>
                <a:spcPts val="0"/>
              </a:spcBef>
              <a:spcAft>
                <a:spcPts val="600"/>
              </a:spcAft>
              <a:buNone/>
              <a:tabLst>
                <a:tab pos="685800" algn="dec"/>
                <a:tab pos="1030288" algn="l"/>
                <a:tab pos="2057400" algn="l"/>
              </a:tabLst>
            </a:pP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VII.	11:27–25:11	The Document of Terah</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gn="just" defTabSz="858838">
              <a:lnSpc>
                <a:spcPct val="120000"/>
              </a:lnSpc>
              <a:spcBef>
                <a:spcPts val="0"/>
              </a:spcBef>
              <a:spcAft>
                <a:spcPts val="600"/>
              </a:spcAft>
              <a:buNone/>
              <a:tabLst>
                <a:tab pos="685800" algn="dec"/>
                <a:tab pos="1030288" algn="l"/>
                <a:tab pos="2057400" algn="l"/>
              </a:tabLst>
            </a:pP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VIII.	25:12–25:18	The Document of Ishmael</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defTabSz="858838">
              <a:lnSpc>
                <a:spcPct val="120000"/>
              </a:lnSpc>
              <a:spcBef>
                <a:spcPts val="0"/>
              </a:spcBef>
              <a:spcAft>
                <a:spcPts val="600"/>
              </a:spcAft>
              <a:buNone/>
              <a:tabLst>
                <a:tab pos="685800" algn="dec"/>
                <a:tab pos="1030288" algn="l"/>
                <a:tab pos="2057400" algn="l"/>
              </a:tabLst>
            </a:pP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IX.	25:19–35:29	The Document of Isaac</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defTabSz="858838">
              <a:lnSpc>
                <a:spcPct val="120000"/>
              </a:lnSpc>
              <a:spcBef>
                <a:spcPts val="0"/>
              </a:spcBef>
              <a:spcAft>
                <a:spcPts val="600"/>
              </a:spcAft>
              <a:buNone/>
              <a:tabLst>
                <a:tab pos="685800" algn="dec"/>
                <a:tab pos="1030288" algn="l"/>
                <a:tab pos="2057400" algn="l"/>
              </a:tabLst>
            </a:pP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X.	36:1–8			The Document of Esau’s Household (Edom)</a:t>
            </a:r>
          </a:p>
          <a:p>
            <a:pPr marL="0" marR="0" indent="0" defTabSz="858838">
              <a:lnSpc>
                <a:spcPct val="120000"/>
              </a:lnSpc>
              <a:spcBef>
                <a:spcPts val="0"/>
              </a:spcBef>
              <a:spcAft>
                <a:spcPts val="600"/>
              </a:spcAft>
              <a:buNone/>
              <a:tabLst>
                <a:tab pos="685800" algn="dec"/>
                <a:tab pos="1030288" algn="l"/>
                <a:tab pos="2057400" algn="l"/>
              </a:tabLst>
            </a:pPr>
            <a:r>
              <a:rPr lang="en-US" sz="3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XI.	36:9–37:1		The Document of Esau’s Descendants, Edomites)</a:t>
            </a:r>
          </a:p>
          <a:p>
            <a:pPr marL="0" marR="0" indent="0" defTabSz="858838">
              <a:lnSpc>
                <a:spcPct val="120000"/>
              </a:lnSpc>
              <a:spcBef>
                <a:spcPts val="0"/>
              </a:spcBef>
              <a:spcAft>
                <a:spcPts val="600"/>
              </a:spcAft>
              <a:buNone/>
              <a:tabLst>
                <a:tab pos="685800" algn="dec"/>
                <a:tab pos="1030288" algn="l"/>
                <a:tab pos="2057400" algn="l"/>
              </a:tabLst>
            </a:pPr>
            <a:r>
              <a:rPr lang="en-US" sz="3500" b="1" dirty="0">
                <a:solidFill>
                  <a:srgbClr val="FFFFCC"/>
                </a:solidFill>
                <a:latin typeface="Calibri" panose="020F0502020204030204" pitchFamily="34" charset="0"/>
                <a:ea typeface="MS Gothic" panose="020B0609070205080204" pitchFamily="49" charset="-128"/>
                <a:cs typeface="Calibri" panose="020F0502020204030204" pitchFamily="34" charset="0"/>
              </a:rPr>
              <a:t>	</a:t>
            </a:r>
            <a:r>
              <a:rPr lang="en-US" sz="3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XII.	37:2–50:26	The Document of Jacob</a:t>
            </a:r>
            <a:endParaRPr lang="en-US" sz="35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gn="just" defTabSz="858838">
              <a:lnSpc>
                <a:spcPct val="107000"/>
              </a:lnSpc>
              <a:spcBef>
                <a:spcPts val="0"/>
              </a:spcBef>
              <a:spcAft>
                <a:spcPts val="0"/>
              </a:spcAft>
              <a:buNone/>
              <a:tabLst>
                <a:tab pos="685800" algn="dec"/>
                <a:tab pos="1030288" algn="l"/>
                <a:tab pos="2057400" algn="l"/>
              </a:tabLst>
            </a:pP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263119151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81CB45A-4AF7-A5EE-6950-510C272D3AB2}"/>
              </a:ext>
            </a:extLst>
          </p:cNvPr>
          <p:cNvSpPr>
            <a:spLocks noGrp="1"/>
          </p:cNvSpPr>
          <p:nvPr>
            <p:ph idx="1"/>
          </p:nvPr>
        </p:nvSpPr>
        <p:spPr>
          <a:xfrm>
            <a:off x="367553" y="1255059"/>
            <a:ext cx="11627223" cy="5486400"/>
          </a:xfrm>
        </p:spPr>
        <p:txBody>
          <a:bodyPr>
            <a:normAutofit/>
          </a:bodyPr>
          <a:lstStyle/>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3.	The Content of Genesis</a:t>
            </a:r>
            <a:endParaRPr lang="en-US" sz="100" b="1" dirty="0">
              <a:solidFill>
                <a:srgbClr val="FFFFCC"/>
              </a:solidFill>
              <a:effectLst/>
              <a:ea typeface="Times New Roman" panose="02020603050405020304" pitchFamily="18"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100" b="1" dirty="0">
                <a:solidFill>
                  <a:srgbClr val="FFFFCC"/>
                </a:solidFill>
                <a:effectLst/>
                <a:ea typeface="MS Gothic" panose="020B0609070205080204" pitchFamily="49" charset="-128"/>
              </a:rPr>
              <a:t> </a:t>
            </a:r>
            <a:endParaRPr lang="en-US" sz="100" b="1" dirty="0">
              <a:solidFill>
                <a:srgbClr val="FFFFCC"/>
              </a:solidFill>
              <a:effectLst/>
              <a:ea typeface="Times New Roman" panose="02020603050405020304" pitchFamily="18"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		(1)	Primeval History and Theology (1:1–11:26)</a:t>
            </a:r>
            <a:endParaRPr lang="en-US" sz="3600" b="1" dirty="0">
              <a:solidFill>
                <a:srgbClr val="FFFFCC"/>
              </a:solidFill>
              <a:effectLst/>
              <a:ea typeface="Times New Roman" panose="02020603050405020304" pitchFamily="18"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					(a)	The Adamic Blessing and Vassalage (1:1–6:8)</a:t>
            </a:r>
            <a:endParaRPr lang="en-US" sz="3600" b="1" dirty="0">
              <a:solidFill>
                <a:srgbClr val="FFFFCC"/>
              </a:solidFill>
              <a:effectLst/>
              <a:ea typeface="Times New Roman" panose="02020603050405020304" pitchFamily="18" charset="0"/>
            </a:endParaRPr>
          </a:p>
          <a:p>
            <a:pPr marL="1828800" marR="0" indent="-182880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					(b)	The Noachian Blessing and Adamic Covenant  (6:9–11:26)</a:t>
            </a:r>
            <a:endParaRPr lang="en-US" sz="3600" b="1" dirty="0">
              <a:solidFill>
                <a:srgbClr val="FFFFCC"/>
              </a:solidFill>
              <a:effectLst/>
              <a:ea typeface="Times New Roman" panose="02020603050405020304" pitchFamily="18"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		(2)	Patriarchal History and Theology (11:27–50:26)</a:t>
            </a:r>
            <a:endParaRPr lang="en-US" sz="36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136262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81CB45A-4AF7-A5EE-6950-510C272D3AB2}"/>
              </a:ext>
            </a:extLst>
          </p:cNvPr>
          <p:cNvSpPr>
            <a:spLocks noGrp="1"/>
          </p:cNvSpPr>
          <p:nvPr>
            <p:ph idx="1"/>
          </p:nvPr>
        </p:nvSpPr>
        <p:spPr>
          <a:xfrm>
            <a:off x="367553" y="1156447"/>
            <a:ext cx="11627223" cy="5585012"/>
          </a:xfrm>
        </p:spPr>
        <p:txBody>
          <a:bodyPr>
            <a:normAutofit/>
          </a:bodyPr>
          <a:lstStyle/>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		(2)	Patriarchal History and Theology (11:27–50:26)</a:t>
            </a:r>
            <a:endParaRPr lang="en-US" sz="3600" b="1" dirty="0">
              <a:solidFill>
                <a:srgbClr val="FFFFCC"/>
              </a:solidFill>
              <a:effectLst/>
              <a:ea typeface="Times New Roman" panose="02020603050405020304" pitchFamily="18"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					(a)	Abraham: The Father of the Promise (11:27–25:18)</a:t>
            </a:r>
            <a:endParaRPr lang="en-US" sz="3600" b="1" dirty="0">
              <a:solidFill>
                <a:srgbClr val="FFFFCC"/>
              </a:solidFill>
              <a:effectLst/>
              <a:ea typeface="Times New Roman" panose="02020603050405020304" pitchFamily="18"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					(b)	Isaac: The Son of Promise (25:19–28:9)</a:t>
            </a:r>
            <a:endParaRPr lang="en-US" sz="3600" b="1" dirty="0">
              <a:solidFill>
                <a:srgbClr val="FFFFCC"/>
              </a:solidFill>
              <a:effectLst/>
              <a:ea typeface="Times New Roman" panose="02020603050405020304" pitchFamily="18"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					(c)	Israel: The Nation of Promise (28:10–35:29)</a:t>
            </a:r>
            <a:endParaRPr lang="en-US" sz="3600" b="1" dirty="0">
              <a:solidFill>
                <a:srgbClr val="FFFFCC"/>
              </a:solidFill>
              <a:effectLst/>
              <a:ea typeface="Times New Roman" panose="02020603050405020304" pitchFamily="18"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					(d)	Esau: A By-line to the Promise (36:1–43)</a:t>
            </a:r>
            <a:endParaRPr lang="en-US" sz="3600" b="1" dirty="0">
              <a:solidFill>
                <a:srgbClr val="FFFFCC"/>
              </a:solidFill>
              <a:effectLst/>
              <a:ea typeface="Times New Roman" panose="02020603050405020304" pitchFamily="18"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					(e)	Joseph: The Preserver of the Promise (37:1–50:26)</a:t>
            </a:r>
            <a:endParaRPr lang="en-US" sz="36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1438352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694B6-50AF-2E91-43B3-5621955717DC}"/>
              </a:ext>
            </a:extLst>
          </p:cNvPr>
          <p:cNvSpPr>
            <a:spLocks noGrp="1"/>
          </p:cNvSpPr>
          <p:nvPr>
            <p:ph type="title"/>
          </p:nvPr>
        </p:nvSpPr>
        <p:spPr/>
        <p:txBody>
          <a:bodyPr>
            <a:noAutofit/>
          </a:bodyPr>
          <a:lstStyle/>
          <a:p>
            <a:pPr>
              <a:tabLst>
                <a:tab pos="457200" algn="l"/>
              </a:tabLst>
            </a:pPr>
            <a:r>
              <a:rPr lang="en-US" sz="3600" b="1" dirty="0">
                <a:solidFill>
                  <a:srgbClr val="FFFFCC"/>
                </a:solidFill>
                <a:latin typeface="+mn-lt"/>
              </a:rPr>
              <a:t>C.	</a:t>
            </a:r>
            <a:r>
              <a:rPr lang="en-US" sz="3600" b="1" dirty="0">
                <a:solidFill>
                  <a:srgbClr val="FFFFCC"/>
                </a:solidFill>
                <a:effectLst/>
                <a:latin typeface="+mn-lt"/>
                <a:ea typeface="MS Gothic" panose="020B0609070205080204" pitchFamily="49" charset="-128"/>
              </a:rPr>
              <a:t>The Adamic Commissioning and Blessing </a:t>
            </a:r>
            <a:br>
              <a:rPr lang="en-US" sz="3600" b="1" dirty="0">
                <a:solidFill>
                  <a:srgbClr val="FFFFCC"/>
                </a:solidFill>
                <a:effectLst/>
                <a:latin typeface="+mn-lt"/>
                <a:ea typeface="MS Gothic" panose="020B0609070205080204" pitchFamily="49" charset="-128"/>
              </a:rPr>
            </a:br>
            <a:r>
              <a:rPr lang="en-US" sz="3600" b="1" dirty="0">
                <a:solidFill>
                  <a:srgbClr val="FFFFCC"/>
                </a:solidFill>
                <a:effectLst/>
                <a:latin typeface="+mn-lt"/>
                <a:ea typeface="MS Gothic" panose="020B0609070205080204" pitchFamily="49" charset="-128"/>
              </a:rPr>
              <a:t>	and the Need for Divine Covenants (1:1–4:26)</a:t>
            </a:r>
            <a:endParaRPr lang="en-US" sz="3600" dirty="0">
              <a:solidFill>
                <a:srgbClr val="FFFFCC"/>
              </a:solidFill>
              <a:latin typeface="+mn-lt"/>
            </a:endParaRPr>
          </a:p>
        </p:txBody>
      </p:sp>
      <p:sp>
        <p:nvSpPr>
          <p:cNvPr id="3" name="Content Placeholder 2">
            <a:extLst>
              <a:ext uri="{FF2B5EF4-FFF2-40B4-BE49-F238E27FC236}">
                <a16:creationId xmlns:a16="http://schemas.microsoft.com/office/drawing/2014/main" id="{58291190-0E4B-E37C-3C1E-EFC144CCA388}"/>
              </a:ext>
            </a:extLst>
          </p:cNvPr>
          <p:cNvSpPr>
            <a:spLocks noGrp="1"/>
          </p:cNvSpPr>
          <p:nvPr>
            <p:ph idx="1"/>
          </p:nvPr>
        </p:nvSpPr>
        <p:spPr>
          <a:xfrm>
            <a:off x="591671" y="1825625"/>
            <a:ext cx="11044517" cy="4736540"/>
          </a:xfrm>
        </p:spPr>
        <p:txBody>
          <a:bodyPr>
            <a:normAutofit fontScale="92500" lnSpcReduction="20000"/>
          </a:bodyPr>
          <a:lstStyle/>
          <a:p>
            <a:pPr marL="742950" marR="0" indent="-742950">
              <a:lnSpc>
                <a:spcPct val="110000"/>
              </a:lnSpc>
              <a:spcBef>
                <a:spcPts val="0"/>
              </a:spcBef>
              <a:spcAft>
                <a:spcPts val="1200"/>
              </a:spcAft>
              <a:buAutoNum type="arabicPeriod"/>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The Cosmic Context of the Adamic Commissioning and Blessing (1:1–2:4a)</a:t>
            </a:r>
          </a:p>
          <a:p>
            <a:pPr marL="0" marR="0" indent="0">
              <a:lnSpc>
                <a:spcPct val="110000"/>
              </a:lnSpc>
              <a:spcBef>
                <a:spcPts val="0"/>
              </a:spcBef>
              <a:spcAft>
                <a:spcPts val="1200"/>
              </a:spcAft>
              <a:buNone/>
              <a:tabLst>
                <a:tab pos="228600" algn="l"/>
                <a:tab pos="457200" algn="l"/>
                <a:tab pos="685800" algn="l"/>
                <a:tab pos="914400" algn="l"/>
                <a:tab pos="1143000" algn="l"/>
                <a:tab pos="1371600" algn="l"/>
                <a:tab pos="1600200" algn="l"/>
                <a:tab pos="1828800" algn="l"/>
                <a:tab pos="2057400" algn="l"/>
                <a:tab pos="2286000" algn="l"/>
                <a:tab pos="2514600" algn="l"/>
              </a:tabLst>
            </a:pPr>
            <a:endParaRPr lang="en-US" sz="1600" dirty="0">
              <a:solidFill>
                <a:srgbClr val="FFFFCC"/>
              </a:solidFill>
              <a:effectLst/>
              <a:ea typeface="Times New Roman" panose="02020603050405020304" pitchFamily="18" charset="0"/>
            </a:endParaRPr>
          </a:p>
          <a:p>
            <a:pPr marL="0" marR="0" indent="0">
              <a:lnSpc>
                <a:spcPct val="110000"/>
              </a:lnSpc>
              <a:spcBef>
                <a:spcPts val="0"/>
              </a:spcBef>
              <a:spcAft>
                <a:spcPts val="1200"/>
              </a:spcAft>
              <a:buNone/>
              <a:tabLst>
                <a:tab pos="228600" algn="l"/>
                <a:tab pos="457200" algn="l"/>
                <a:tab pos="685800" algn="l"/>
                <a:tab pos="744538" algn="l"/>
                <a:tab pos="914400" algn="l"/>
                <a:tab pos="1143000" algn="l"/>
                <a:tab pos="1371600" algn="l"/>
                <a:tab pos="1600200" algn="l"/>
                <a:tab pos="1828800" algn="l"/>
                <a:tab pos="2057400" algn="l"/>
                <a:tab pos="2286000" algn="l"/>
                <a:tab pos="2514600" algn="l"/>
              </a:tabLst>
            </a:pPr>
            <a:r>
              <a:rPr lang="en-US" sz="3600" dirty="0">
                <a:solidFill>
                  <a:srgbClr val="FFFFCC"/>
                </a:solidFill>
                <a:effectLst/>
                <a:ea typeface="MS Gothic" panose="020B0609070205080204" pitchFamily="49" charset="-128"/>
              </a:rPr>
              <a:t>		</a:t>
            </a:r>
            <a:r>
              <a:rPr lang="en-US" sz="3600" b="1" dirty="0">
                <a:solidFill>
                  <a:srgbClr val="FFFFCC"/>
                </a:solidFill>
                <a:effectLst/>
                <a:ea typeface="MS Gothic" panose="020B0609070205080204" pitchFamily="49" charset="-128"/>
              </a:rPr>
              <a:t>	a.	The Place of Genesis 1:1–2:4a within the Bible and 							Torah</a:t>
            </a:r>
            <a:endParaRPr lang="en-US" sz="3600" b="1" dirty="0">
              <a:solidFill>
                <a:srgbClr val="FFFFCC"/>
              </a:solidFill>
              <a:effectLst/>
              <a:ea typeface="Times New Roman" panose="02020603050405020304" pitchFamily="18" charset="0"/>
            </a:endParaRPr>
          </a:p>
          <a:p>
            <a:pPr marL="1828800" indent="-1828800">
              <a:lnSpc>
                <a:spcPct val="110000"/>
              </a:lnSpc>
              <a:spcBef>
                <a:spcPts val="0"/>
              </a:spcBef>
              <a:spcAft>
                <a:spcPts val="1200"/>
              </a:spcAft>
              <a:buNone/>
            </a:pPr>
            <a:endParaRPr lang="en-US" sz="1200" b="1" dirty="0">
              <a:solidFill>
                <a:srgbClr val="FFFFCC"/>
              </a:solidFill>
            </a:endParaRPr>
          </a:p>
          <a:p>
            <a:pPr marL="1828800" indent="-1828800">
              <a:lnSpc>
                <a:spcPct val="110000"/>
              </a:lnSpc>
              <a:spcBef>
                <a:spcPts val="0"/>
              </a:spcBef>
              <a:spcAft>
                <a:spcPts val="1200"/>
              </a:spcAft>
              <a:buNone/>
              <a:tabLst>
                <a:tab pos="1147763" algn="l"/>
              </a:tabLst>
            </a:pPr>
            <a:r>
              <a:rPr lang="en-US" sz="3600" b="1" dirty="0">
                <a:solidFill>
                  <a:srgbClr val="FFFFCC"/>
                </a:solidFill>
              </a:rPr>
              <a:t>	(1)	</a:t>
            </a:r>
            <a:r>
              <a:rPr lang="en-US" sz="3600" b="1" dirty="0">
                <a:solidFill>
                  <a:srgbClr val="FFFFCC"/>
                </a:solidFill>
                <a:effectLst/>
                <a:ea typeface="MS Gothic" panose="020B0609070205080204" pitchFamily="49" charset="-128"/>
              </a:rPr>
              <a:t>The First Testament functions as the prologue to the whole Bible, which climaxes in the New Testament</a:t>
            </a:r>
            <a:endParaRPr lang="en-US" sz="3600" b="1" dirty="0">
              <a:solidFill>
                <a:srgbClr val="FFFFCC"/>
              </a:solidFill>
              <a:effectLst/>
              <a:ea typeface="Times New Roman" panose="02020603050405020304" pitchFamily="18" charset="0"/>
            </a:endParaRPr>
          </a:p>
          <a:p>
            <a:pPr marL="0" indent="0">
              <a:buNone/>
              <a:tabLst>
                <a:tab pos="1147763" algn="l"/>
              </a:tabLst>
            </a:pPr>
            <a:endParaRPr lang="en-US" dirty="0"/>
          </a:p>
        </p:txBody>
      </p:sp>
    </p:spTree>
    <p:extLst>
      <p:ext uri="{BB962C8B-B14F-4D97-AF65-F5344CB8AC3E}">
        <p14:creationId xmlns:p14="http://schemas.microsoft.com/office/powerpoint/2010/main" val="1374372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694B6-50AF-2E91-43B3-5621955717DC}"/>
              </a:ext>
            </a:extLst>
          </p:cNvPr>
          <p:cNvSpPr>
            <a:spLocks noGrp="1"/>
          </p:cNvSpPr>
          <p:nvPr>
            <p:ph type="title"/>
          </p:nvPr>
        </p:nvSpPr>
        <p:spPr>
          <a:xfrm>
            <a:off x="394447" y="365125"/>
            <a:ext cx="11483787" cy="782357"/>
          </a:xfrm>
        </p:spPr>
        <p:txBody>
          <a:bodyPr>
            <a:noAutofit/>
          </a:bodyPr>
          <a:lstStyle/>
          <a:p>
            <a:pPr marL="0" marR="0" indent="0">
              <a:lnSpc>
                <a:spcPct val="110000"/>
              </a:lnSpc>
              <a:spcBef>
                <a:spcPts val="0"/>
              </a:spcBef>
              <a:spcAft>
                <a:spcPts val="1200"/>
              </a:spcAft>
              <a:buNone/>
              <a:tabLst>
                <a:tab pos="228600" algn="l"/>
                <a:tab pos="457200" algn="l"/>
                <a:tab pos="685800" algn="l"/>
                <a:tab pos="744538"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latin typeface="+mn-lt"/>
                <a:ea typeface="MS Gothic" panose="020B0609070205080204" pitchFamily="49" charset="-128"/>
              </a:rPr>
              <a:t>a.	The Place of Genesis 1:1–2:4a within the Bible and Torah</a:t>
            </a:r>
            <a:endParaRPr lang="en-US" sz="3600" b="1" dirty="0">
              <a:solidFill>
                <a:srgbClr val="FFFFCC"/>
              </a:solidFill>
              <a:effectLst/>
              <a:latin typeface="+mn-lt"/>
              <a:ea typeface="Times New Roman" panose="02020603050405020304" pitchFamily="18" charset="0"/>
            </a:endParaRPr>
          </a:p>
        </p:txBody>
      </p:sp>
      <p:sp>
        <p:nvSpPr>
          <p:cNvPr id="3" name="Content Placeholder 2">
            <a:extLst>
              <a:ext uri="{FF2B5EF4-FFF2-40B4-BE49-F238E27FC236}">
                <a16:creationId xmlns:a16="http://schemas.microsoft.com/office/drawing/2014/main" id="{58291190-0E4B-E37C-3C1E-EFC144CCA388}"/>
              </a:ext>
            </a:extLst>
          </p:cNvPr>
          <p:cNvSpPr>
            <a:spLocks noGrp="1"/>
          </p:cNvSpPr>
          <p:nvPr>
            <p:ph idx="1"/>
          </p:nvPr>
        </p:nvSpPr>
        <p:spPr>
          <a:xfrm>
            <a:off x="838200" y="1272988"/>
            <a:ext cx="10797988" cy="5289177"/>
          </a:xfrm>
        </p:spPr>
        <p:txBody>
          <a:bodyPr>
            <a:normAutofit/>
          </a:bodyPr>
          <a:lstStyle/>
          <a:p>
            <a:pPr marL="1147763" indent="-1147763">
              <a:lnSpc>
                <a:spcPct val="100000"/>
              </a:lnSpc>
              <a:spcBef>
                <a:spcPts val="0"/>
              </a:spcBef>
              <a:spcAft>
                <a:spcPts val="1200"/>
              </a:spcAft>
              <a:buNone/>
              <a:tabLst>
                <a:tab pos="457200" algn="l"/>
              </a:tabLst>
            </a:pPr>
            <a:r>
              <a:rPr lang="en-US" sz="3600" b="1" dirty="0">
                <a:solidFill>
                  <a:srgbClr val="FFFFCC"/>
                </a:solidFill>
              </a:rPr>
              <a:t>	(1)	</a:t>
            </a:r>
            <a:r>
              <a:rPr lang="en-US" sz="3600" b="1" dirty="0">
                <a:solidFill>
                  <a:srgbClr val="FFFFCC"/>
                </a:solidFill>
                <a:effectLst/>
                <a:ea typeface="MS Gothic" panose="020B0609070205080204" pitchFamily="49" charset="-128"/>
              </a:rPr>
              <a:t>The First Testament functions as the prologue to the whole Bible, which climaxes in the New Testament.</a:t>
            </a:r>
          </a:p>
          <a:p>
            <a:pPr marL="1147763" indent="-1147763">
              <a:lnSpc>
                <a:spcPct val="100000"/>
              </a:lnSpc>
              <a:spcBef>
                <a:spcPts val="0"/>
              </a:spcBef>
              <a:spcAft>
                <a:spcPts val="1200"/>
              </a:spcAft>
              <a:buNone/>
              <a:tabLst>
                <a:tab pos="457200" algn="l"/>
              </a:tabLst>
            </a:pPr>
            <a:r>
              <a:rPr lang="en-US" sz="3600" b="1" dirty="0">
                <a:solidFill>
                  <a:srgbClr val="FFFFCC"/>
                </a:solidFill>
                <a:ea typeface="MS Gothic" panose="020B0609070205080204" pitchFamily="49" charset="-128"/>
              </a:rPr>
              <a:t>	(2)	</a:t>
            </a:r>
            <a:r>
              <a:rPr lang="en-US" sz="3600" b="1" dirty="0">
                <a:solidFill>
                  <a:srgbClr val="FFFFCC"/>
                </a:solidFill>
                <a:effectLst/>
                <a:ea typeface="MS Gothic" panose="020B0609070205080204" pitchFamily="49" charset="-128"/>
              </a:rPr>
              <a:t>The Pentateuch functions as the prologue to the rest of the First Testament. It begins with a magnificent catechetical declaration of the creative power of God; it ends with a declaration of his saving power (Deut 33:26–29).</a:t>
            </a:r>
            <a:endParaRPr lang="en-US" sz="3600" b="1" dirty="0">
              <a:solidFill>
                <a:srgbClr val="FFFFCC"/>
              </a:solidFill>
              <a:effectLst/>
              <a:ea typeface="Times New Roman" panose="02020603050405020304" pitchFamily="18" charset="0"/>
            </a:endParaRPr>
          </a:p>
          <a:p>
            <a:pPr marL="1147763" indent="-1147763">
              <a:lnSpc>
                <a:spcPct val="110000"/>
              </a:lnSpc>
              <a:spcBef>
                <a:spcPts val="0"/>
              </a:spcBef>
              <a:spcAft>
                <a:spcPts val="1200"/>
              </a:spcAft>
              <a:buNone/>
              <a:tabLst>
                <a:tab pos="457200" algn="l"/>
              </a:tabLst>
            </a:pPr>
            <a:endParaRPr lang="en-US" sz="3600" b="1" dirty="0">
              <a:solidFill>
                <a:srgbClr val="FFFFCC"/>
              </a:solidFill>
              <a:effectLst/>
              <a:ea typeface="Times New Roman" panose="02020603050405020304" pitchFamily="18" charset="0"/>
            </a:endParaRPr>
          </a:p>
          <a:p>
            <a:pPr marL="0" indent="0">
              <a:buNone/>
              <a:tabLst>
                <a:tab pos="1147763" algn="l"/>
              </a:tabLst>
            </a:pPr>
            <a:endParaRPr lang="en-US" dirty="0"/>
          </a:p>
        </p:txBody>
      </p:sp>
    </p:spTree>
    <p:extLst>
      <p:ext uri="{BB962C8B-B14F-4D97-AF65-F5344CB8AC3E}">
        <p14:creationId xmlns:p14="http://schemas.microsoft.com/office/powerpoint/2010/main" val="277939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6A445-9118-4F82-96C6-6355D9CD4425}"/>
              </a:ext>
            </a:extLst>
          </p:cNvPr>
          <p:cNvSpPr>
            <a:spLocks noGrp="1"/>
          </p:cNvSpPr>
          <p:nvPr>
            <p:ph type="title"/>
          </p:nvPr>
        </p:nvSpPr>
        <p:spPr>
          <a:xfrm>
            <a:off x="2152650" y="391252"/>
            <a:ext cx="7886700" cy="1325563"/>
          </a:xfrm>
        </p:spPr>
        <p:txBody>
          <a:bodyPr>
            <a:normAutofit/>
          </a:bodyPr>
          <a:lstStyle/>
          <a:p>
            <a:pPr algn="ctr">
              <a:lnSpc>
                <a:spcPct val="100000"/>
              </a:lnSpc>
              <a:spcBef>
                <a:spcPts val="0"/>
              </a:spcBef>
              <a:spcAft>
                <a:spcPts val="600"/>
              </a:spcAft>
            </a:pPr>
            <a:r>
              <a:rPr lang="en-US" sz="3600" b="1" dirty="0">
                <a:solidFill>
                  <a:srgbClr val="FCEEAA"/>
                </a:solidFill>
                <a:latin typeface="+mn-lt"/>
              </a:rPr>
              <a:t>Autopsy: </a:t>
            </a:r>
            <a:r>
              <a:rPr lang="en-US" sz="3600" b="1" dirty="0">
                <a:solidFill>
                  <a:srgbClr val="FCEEAA"/>
                </a:solidFill>
                <a:latin typeface="+mn-lt"/>
                <a:ea typeface="Source Sans Pro Black" panose="020B0803030403020204" pitchFamily="34" charset="0"/>
              </a:rPr>
              <a:t>Evidences of the Death </a:t>
            </a:r>
            <a:br>
              <a:rPr lang="en-US" sz="3600" b="1" dirty="0">
                <a:solidFill>
                  <a:srgbClr val="FCEEAA"/>
                </a:solidFill>
                <a:latin typeface="+mn-lt"/>
                <a:ea typeface="Source Sans Pro Black" panose="020B0803030403020204" pitchFamily="34" charset="0"/>
              </a:rPr>
            </a:br>
            <a:r>
              <a:rPr lang="en-US" sz="3600" b="1" dirty="0">
                <a:solidFill>
                  <a:srgbClr val="FCEEAA"/>
                </a:solidFill>
                <a:latin typeface="+mn-lt"/>
                <a:ea typeface="Source Sans Pro Black" panose="020B0803030403020204" pitchFamily="34" charset="0"/>
              </a:rPr>
              <a:t>of the First Testament </a:t>
            </a:r>
          </a:p>
        </p:txBody>
      </p:sp>
      <p:sp>
        <p:nvSpPr>
          <p:cNvPr id="3" name="Content Placeholder 2">
            <a:extLst>
              <a:ext uri="{FF2B5EF4-FFF2-40B4-BE49-F238E27FC236}">
                <a16:creationId xmlns:a16="http://schemas.microsoft.com/office/drawing/2014/main" id="{30AD0C2B-62B6-4CB8-87ED-4BE59A565957}"/>
              </a:ext>
            </a:extLst>
          </p:cNvPr>
          <p:cNvSpPr>
            <a:spLocks noGrp="1"/>
          </p:cNvSpPr>
          <p:nvPr>
            <p:ph idx="1"/>
          </p:nvPr>
        </p:nvSpPr>
        <p:spPr>
          <a:xfrm>
            <a:off x="2152650" y="2029098"/>
            <a:ext cx="8245186" cy="4336869"/>
          </a:xfrm>
        </p:spPr>
        <p:txBody>
          <a:bodyPr>
            <a:normAutofit/>
          </a:bodyPr>
          <a:lstStyle/>
          <a:p>
            <a:pPr marL="514350" indent="-514350">
              <a:lnSpc>
                <a:spcPct val="110000"/>
              </a:lnSpc>
              <a:spcBef>
                <a:spcPts val="0"/>
              </a:spcBef>
              <a:spcAft>
                <a:spcPts val="600"/>
              </a:spcAft>
              <a:buAutoNum type="arabicPeriod"/>
            </a:pPr>
            <a:r>
              <a:rPr lang="en-US" sz="3600" b="1" dirty="0">
                <a:solidFill>
                  <a:srgbClr val="FCEEAA"/>
                </a:solidFill>
                <a:ea typeface="Source Sans Pro Black" panose="020B0803030403020204" pitchFamily="34" charset="0"/>
              </a:rPr>
              <a:t>Avoidance</a:t>
            </a:r>
          </a:p>
          <a:p>
            <a:pPr marL="514350" indent="-514350">
              <a:lnSpc>
                <a:spcPct val="110000"/>
              </a:lnSpc>
              <a:spcBef>
                <a:spcPts val="0"/>
              </a:spcBef>
              <a:spcAft>
                <a:spcPts val="600"/>
              </a:spcAft>
              <a:buAutoNum type="arabicPeriod"/>
            </a:pPr>
            <a:r>
              <a:rPr lang="en-US" sz="3600" b="1" dirty="0">
                <a:solidFill>
                  <a:srgbClr val="FCEEAA"/>
                </a:solidFill>
                <a:ea typeface="Source Sans Pro Black" panose="020B0803030403020204" pitchFamily="34" charset="0"/>
              </a:rPr>
              <a:t>Walk-through-the Bible Approaches</a:t>
            </a:r>
          </a:p>
          <a:p>
            <a:pPr marL="514350" indent="-514350">
              <a:lnSpc>
                <a:spcPct val="110000"/>
              </a:lnSpc>
              <a:spcBef>
                <a:spcPts val="0"/>
              </a:spcBef>
              <a:spcAft>
                <a:spcPts val="600"/>
              </a:spcAft>
              <a:buAutoNum type="arabicPeriod"/>
            </a:pPr>
            <a:r>
              <a:rPr lang="en-US" sz="3600" b="1" dirty="0">
                <a:solidFill>
                  <a:srgbClr val="FCEEAA"/>
                </a:solidFill>
                <a:ea typeface="Source Sans Pro Black" panose="020B0803030403020204" pitchFamily="34" charset="0"/>
              </a:rPr>
              <a:t>Illustrative Abusage</a:t>
            </a:r>
          </a:p>
          <a:p>
            <a:pPr marL="514350" indent="-514350">
              <a:lnSpc>
                <a:spcPct val="110000"/>
              </a:lnSpc>
              <a:spcBef>
                <a:spcPts val="0"/>
              </a:spcBef>
              <a:spcAft>
                <a:spcPts val="600"/>
              </a:spcAft>
              <a:buAutoNum type="arabicPeriod"/>
            </a:pPr>
            <a:r>
              <a:rPr lang="en-US" sz="3600" b="1" dirty="0">
                <a:solidFill>
                  <a:srgbClr val="FCEEAA"/>
                </a:solidFill>
                <a:ea typeface="Source Sans Pro Black" panose="020B0803030403020204" pitchFamily="34" charset="0"/>
              </a:rPr>
              <a:t>Proof-texting Abusage</a:t>
            </a:r>
          </a:p>
          <a:p>
            <a:pPr marL="514350" indent="-514350">
              <a:lnSpc>
                <a:spcPct val="110000"/>
              </a:lnSpc>
              <a:spcBef>
                <a:spcPts val="0"/>
              </a:spcBef>
              <a:spcAft>
                <a:spcPts val="600"/>
              </a:spcAft>
              <a:buAutoNum type="arabicPeriod"/>
            </a:pPr>
            <a:r>
              <a:rPr lang="en-US" sz="3600" b="1" dirty="0">
                <a:solidFill>
                  <a:srgbClr val="FCEEAA"/>
                </a:solidFill>
                <a:ea typeface="Source Sans Pro Black" panose="020B0803030403020204" pitchFamily="34" charset="0"/>
              </a:rPr>
              <a:t>Selective Abusage</a:t>
            </a:r>
          </a:p>
          <a:p>
            <a:pPr marL="514350" indent="-514350">
              <a:lnSpc>
                <a:spcPct val="110000"/>
              </a:lnSpc>
              <a:spcBef>
                <a:spcPts val="0"/>
              </a:spcBef>
              <a:spcAft>
                <a:spcPts val="600"/>
              </a:spcAft>
              <a:buAutoNum type="arabicPeriod"/>
            </a:pPr>
            <a:r>
              <a:rPr lang="en-US" sz="3600" b="1" dirty="0">
                <a:solidFill>
                  <a:srgbClr val="FCEEAA"/>
                </a:solidFill>
                <a:ea typeface="Source Sans Pro Black" panose="020B0803030403020204" pitchFamily="34" charset="0"/>
              </a:rPr>
              <a:t>Biographical  Abusage</a:t>
            </a:r>
          </a:p>
          <a:p>
            <a:pPr marL="514350" indent="-514350">
              <a:lnSpc>
                <a:spcPct val="110000"/>
              </a:lnSpc>
              <a:spcBef>
                <a:spcPts val="0"/>
              </a:spcBef>
              <a:spcAft>
                <a:spcPts val="600"/>
              </a:spcAft>
              <a:buAutoNum type="arabicPeriod"/>
            </a:pPr>
            <a:endParaRPr lang="en-US" sz="3600" b="1" dirty="0">
              <a:solidFill>
                <a:srgbClr val="FCEEAA"/>
              </a:solidFill>
              <a:ea typeface="Source Sans Pro Black" panose="020B0803030403020204" pitchFamily="34" charset="0"/>
            </a:endParaRPr>
          </a:p>
        </p:txBody>
      </p:sp>
    </p:spTree>
    <p:extLst>
      <p:ext uri="{BB962C8B-B14F-4D97-AF65-F5344CB8AC3E}">
        <p14:creationId xmlns:p14="http://schemas.microsoft.com/office/powerpoint/2010/main" val="23773777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694B6-50AF-2E91-43B3-5621955717DC}"/>
              </a:ext>
            </a:extLst>
          </p:cNvPr>
          <p:cNvSpPr>
            <a:spLocks noGrp="1"/>
          </p:cNvSpPr>
          <p:nvPr>
            <p:ph type="title"/>
          </p:nvPr>
        </p:nvSpPr>
        <p:spPr>
          <a:xfrm>
            <a:off x="842682" y="62753"/>
            <a:ext cx="10941424" cy="782357"/>
          </a:xfrm>
        </p:spPr>
        <p:txBody>
          <a:bodyPr>
            <a:noAutofit/>
          </a:bodyPr>
          <a:lstStyle/>
          <a:p>
            <a:pPr marL="0" marR="0" indent="0">
              <a:lnSpc>
                <a:spcPct val="110000"/>
              </a:lnSpc>
              <a:spcBef>
                <a:spcPts val="0"/>
              </a:spcBef>
              <a:spcAft>
                <a:spcPts val="1200"/>
              </a:spcAft>
              <a:buNone/>
              <a:tabLst>
                <a:tab pos="228600" algn="l"/>
                <a:tab pos="457200" algn="l"/>
                <a:tab pos="685800" algn="l"/>
                <a:tab pos="744538"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latin typeface="+mn-lt"/>
                <a:ea typeface="MS Gothic" panose="020B0609070205080204" pitchFamily="49" charset="-128"/>
              </a:rPr>
              <a:t>a.	The Place of Genesis 1:1–2:4a within Bible and Torah</a:t>
            </a:r>
            <a:endParaRPr lang="en-US" sz="3600" b="1" dirty="0">
              <a:solidFill>
                <a:srgbClr val="FFFFCC"/>
              </a:solidFill>
              <a:effectLst/>
              <a:latin typeface="+mn-lt"/>
              <a:ea typeface="Times New Roman" panose="02020603050405020304" pitchFamily="18" charset="0"/>
            </a:endParaRPr>
          </a:p>
        </p:txBody>
      </p:sp>
      <p:sp>
        <p:nvSpPr>
          <p:cNvPr id="3" name="Content Placeholder 2">
            <a:extLst>
              <a:ext uri="{FF2B5EF4-FFF2-40B4-BE49-F238E27FC236}">
                <a16:creationId xmlns:a16="http://schemas.microsoft.com/office/drawing/2014/main" id="{58291190-0E4B-E37C-3C1E-EFC144CCA388}"/>
              </a:ext>
            </a:extLst>
          </p:cNvPr>
          <p:cNvSpPr>
            <a:spLocks noGrp="1"/>
          </p:cNvSpPr>
          <p:nvPr>
            <p:ph idx="1"/>
          </p:nvPr>
        </p:nvSpPr>
        <p:spPr>
          <a:xfrm>
            <a:off x="251012" y="845110"/>
            <a:ext cx="11385176" cy="5950137"/>
          </a:xfrm>
        </p:spPr>
        <p:txBody>
          <a:bodyPr>
            <a:normAutofit fontScale="92500" lnSpcReduction="10000"/>
          </a:bodyPr>
          <a:lstStyle/>
          <a:p>
            <a:pPr marL="1147763" indent="-1147763">
              <a:lnSpc>
                <a:spcPct val="100000"/>
              </a:lnSpc>
              <a:spcBef>
                <a:spcPts val="0"/>
              </a:spcBef>
              <a:spcAft>
                <a:spcPts val="1200"/>
              </a:spcAft>
              <a:buNone/>
              <a:tabLst>
                <a:tab pos="457200" algn="l"/>
              </a:tabLst>
            </a:pPr>
            <a:r>
              <a:rPr lang="en-US" sz="1900" b="1" dirty="0">
                <a:solidFill>
                  <a:srgbClr val="FFFFCC"/>
                </a:solidFill>
              </a:rPr>
              <a:t>	(1)	</a:t>
            </a:r>
            <a:r>
              <a:rPr lang="en-US" sz="1900" b="1" dirty="0">
                <a:solidFill>
                  <a:srgbClr val="FFFFCC"/>
                </a:solidFill>
                <a:effectLst/>
                <a:ea typeface="MS Gothic" panose="020B0609070205080204" pitchFamily="49" charset="-128"/>
              </a:rPr>
              <a:t>The First Testament functions as the prologue to the whole Bible, which climaxes in the New Testament.</a:t>
            </a:r>
          </a:p>
          <a:p>
            <a:pPr marL="1147763" indent="-1147763">
              <a:lnSpc>
                <a:spcPct val="100000"/>
              </a:lnSpc>
              <a:spcBef>
                <a:spcPts val="0"/>
              </a:spcBef>
              <a:spcAft>
                <a:spcPts val="1200"/>
              </a:spcAft>
              <a:buNone/>
              <a:tabLst>
                <a:tab pos="457200" algn="l"/>
              </a:tabLst>
            </a:pPr>
            <a:r>
              <a:rPr lang="en-US" sz="1900" b="1" dirty="0">
                <a:solidFill>
                  <a:srgbClr val="FFFFCC"/>
                </a:solidFill>
                <a:ea typeface="MS Gothic" panose="020B0609070205080204" pitchFamily="49" charset="-128"/>
              </a:rPr>
              <a:t>	(2)	</a:t>
            </a:r>
            <a:r>
              <a:rPr lang="en-US" sz="1900" b="1" dirty="0">
                <a:solidFill>
                  <a:srgbClr val="FFFFCC"/>
                </a:solidFill>
                <a:effectLst/>
                <a:ea typeface="MS Gothic" panose="020B0609070205080204" pitchFamily="49" charset="-128"/>
              </a:rPr>
              <a:t>The Pentateuch functions as the prologue to the rest of the First Testament. It begins with a magnificent catechetical declaration of the creative power of God; it ends with a declaration of his </a:t>
            </a:r>
            <a:r>
              <a:rPr lang="en-US" sz="1900" dirty="0">
                <a:solidFill>
                  <a:srgbClr val="FFFFCC"/>
                </a:solidFill>
                <a:effectLst/>
                <a:ea typeface="MS Gothic" panose="020B0609070205080204" pitchFamily="49" charset="-128"/>
              </a:rPr>
              <a:t>saving power (Deut </a:t>
            </a:r>
            <a:r>
              <a:rPr lang="en-US" sz="1900" b="1" dirty="0">
                <a:solidFill>
                  <a:srgbClr val="FFFFCC"/>
                </a:solidFill>
                <a:effectLst/>
                <a:ea typeface="MS Gothic" panose="020B0609070205080204" pitchFamily="49" charset="-128"/>
              </a:rPr>
              <a:t>33:26–29).</a:t>
            </a:r>
          </a:p>
          <a:p>
            <a:pPr marL="1147763" indent="-1147763">
              <a:lnSpc>
                <a:spcPct val="100000"/>
              </a:lnSpc>
              <a:spcBef>
                <a:spcPts val="0"/>
              </a:spcBef>
              <a:spcAft>
                <a:spcPts val="1200"/>
              </a:spcAft>
              <a:buNone/>
              <a:tabLst>
                <a:tab pos="457200" algn="l"/>
              </a:tabLst>
            </a:pPr>
            <a:r>
              <a:rPr lang="en-US" sz="3900" b="1" dirty="0">
                <a:solidFill>
                  <a:srgbClr val="FFFFCC"/>
                </a:solidFill>
                <a:ea typeface="MS Gothic" panose="020B0609070205080204" pitchFamily="49" charset="-128"/>
              </a:rPr>
              <a:t>	</a:t>
            </a:r>
            <a:r>
              <a:rPr lang="en-US" sz="3900" b="1" dirty="0">
                <a:solidFill>
                  <a:srgbClr val="FFFFCC"/>
                </a:solidFill>
                <a:effectLst/>
                <a:ea typeface="MS Gothic" panose="020B0609070205080204" pitchFamily="49" charset="-128"/>
              </a:rPr>
              <a:t>(3)	Genesis functions as the prologue to the Pentateuch.</a:t>
            </a:r>
          </a:p>
          <a:p>
            <a:pPr marL="1147763" indent="-1147763">
              <a:lnSpc>
                <a:spcPct val="100000"/>
              </a:lnSpc>
              <a:spcBef>
                <a:spcPts val="0"/>
              </a:spcBef>
              <a:spcAft>
                <a:spcPts val="1200"/>
              </a:spcAft>
              <a:buNone/>
              <a:tabLst>
                <a:tab pos="457200" algn="l"/>
              </a:tabLst>
            </a:pPr>
            <a:r>
              <a:rPr lang="en-US" sz="3900" b="1" dirty="0">
                <a:solidFill>
                  <a:srgbClr val="FFFFCC"/>
                </a:solidFill>
                <a:effectLst/>
                <a:ea typeface="MS Gothic" panose="020B0609070205080204" pitchFamily="49" charset="-128"/>
              </a:rPr>
              <a:t>	(4)	Genesis 1:1–6:8 functions as the Prologue to Genesis.</a:t>
            </a:r>
          </a:p>
          <a:p>
            <a:pPr marL="1147763" indent="-1147763">
              <a:lnSpc>
                <a:spcPct val="100000"/>
              </a:lnSpc>
              <a:spcBef>
                <a:spcPts val="0"/>
              </a:spcBef>
              <a:spcAft>
                <a:spcPts val="1200"/>
              </a:spcAft>
              <a:buNone/>
              <a:tabLst>
                <a:tab pos="457200" algn="l"/>
              </a:tabLst>
            </a:pPr>
            <a:r>
              <a:rPr lang="en-US" sz="3900" b="1" dirty="0">
                <a:solidFill>
                  <a:srgbClr val="FFFFCC"/>
                </a:solidFill>
                <a:ea typeface="MS Gothic" panose="020B0609070205080204" pitchFamily="49" charset="-128"/>
              </a:rPr>
              <a:t>	(5)	</a:t>
            </a:r>
            <a:r>
              <a:rPr lang="en-US" sz="3900" b="1" dirty="0">
                <a:solidFill>
                  <a:srgbClr val="FFFFCC"/>
                </a:solidFill>
                <a:effectLst/>
                <a:ea typeface="MS Gothic" panose="020B0609070205080204" pitchFamily="49" charset="-128"/>
              </a:rPr>
              <a:t>Genesis 1:1–2:4a functions as the Prologue to Genesis 1:1–6:8.</a:t>
            </a:r>
            <a:endParaRPr lang="en-US" sz="3900" b="1" dirty="0">
              <a:solidFill>
                <a:srgbClr val="FFFFCC"/>
              </a:solidFill>
              <a:ea typeface="MS Gothic" panose="020B0609070205080204" pitchFamily="49" charset="-128"/>
            </a:endParaRPr>
          </a:p>
          <a:p>
            <a:pPr marL="1147763" indent="-1147763">
              <a:lnSpc>
                <a:spcPct val="100000"/>
              </a:lnSpc>
              <a:spcBef>
                <a:spcPts val="0"/>
              </a:spcBef>
              <a:spcAft>
                <a:spcPts val="1200"/>
              </a:spcAft>
              <a:buNone/>
              <a:tabLst>
                <a:tab pos="457200" algn="l"/>
              </a:tabLst>
            </a:pPr>
            <a:r>
              <a:rPr lang="en-US" sz="3900" b="1" dirty="0">
                <a:solidFill>
                  <a:srgbClr val="FFFFCC"/>
                </a:solidFill>
                <a:effectLst/>
                <a:ea typeface="MS Gothic" panose="020B0609070205080204" pitchFamily="49" charset="-128"/>
              </a:rPr>
              <a:t>	(6)	Genesis 1:1 functions as the Prologue to Genesis 1:1–2:4a.</a:t>
            </a:r>
            <a:endParaRPr lang="en-US" dirty="0"/>
          </a:p>
        </p:txBody>
      </p:sp>
    </p:spTree>
    <p:extLst>
      <p:ext uri="{BB962C8B-B14F-4D97-AF65-F5344CB8AC3E}">
        <p14:creationId xmlns:p14="http://schemas.microsoft.com/office/powerpoint/2010/main" val="1824663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694B6-50AF-2E91-43B3-5621955717DC}"/>
              </a:ext>
            </a:extLst>
          </p:cNvPr>
          <p:cNvSpPr>
            <a:spLocks noGrp="1"/>
          </p:cNvSpPr>
          <p:nvPr>
            <p:ph type="title"/>
          </p:nvPr>
        </p:nvSpPr>
        <p:spPr>
          <a:xfrm>
            <a:off x="528918" y="365125"/>
            <a:ext cx="11250706" cy="907863"/>
          </a:xfrm>
        </p:spPr>
        <p:txBody>
          <a:bodyPr>
            <a:noAutofit/>
          </a:bodyPr>
          <a:lstStyle/>
          <a:p>
            <a:pPr marL="0" marR="0" indent="0">
              <a:lnSpc>
                <a:spcPct val="110000"/>
              </a:lnSpc>
              <a:spcBef>
                <a:spcPts val="0"/>
              </a:spcBef>
              <a:spcAft>
                <a:spcPts val="1200"/>
              </a:spcAft>
              <a:buNone/>
              <a:tabLst>
                <a:tab pos="228600" algn="l"/>
                <a:tab pos="457200" algn="l"/>
                <a:tab pos="685800" algn="l"/>
                <a:tab pos="744538"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latin typeface="Calibri" panose="020F0502020204030204" pitchFamily="34" charset="0"/>
                <a:ea typeface="MS Gothic" panose="020B0609070205080204" pitchFamily="49" charset="-128"/>
              </a:rPr>
              <a:t>1.		The Cosmic Context of the Adamic Commissioning </a:t>
            </a:r>
            <a:br>
              <a:rPr lang="en-US" sz="3600" b="1" dirty="0">
                <a:solidFill>
                  <a:srgbClr val="FFFFCC"/>
                </a:solidFill>
                <a:effectLst/>
                <a:latin typeface="Calibri" panose="020F0502020204030204" pitchFamily="34" charset="0"/>
                <a:ea typeface="MS Gothic" panose="020B0609070205080204" pitchFamily="49" charset="-128"/>
              </a:rPr>
            </a:br>
            <a:r>
              <a:rPr lang="en-US" sz="3600" b="1" dirty="0">
                <a:solidFill>
                  <a:srgbClr val="FFFFCC"/>
                </a:solidFill>
                <a:effectLst/>
                <a:latin typeface="Calibri" panose="020F0502020204030204" pitchFamily="34" charset="0"/>
                <a:ea typeface="MS Gothic" panose="020B0609070205080204" pitchFamily="49" charset="-128"/>
              </a:rPr>
              <a:t>			and Blessing (1:1–2:4a)</a:t>
            </a:r>
            <a:endParaRPr lang="en-US" sz="6000" b="1" dirty="0">
              <a:solidFill>
                <a:srgbClr val="FFFFCC"/>
              </a:solidFill>
              <a:effectLst/>
              <a:latin typeface="+mn-lt"/>
              <a:ea typeface="Times New Roman" panose="02020603050405020304" pitchFamily="18" charset="0"/>
            </a:endParaRPr>
          </a:p>
        </p:txBody>
      </p:sp>
      <p:sp>
        <p:nvSpPr>
          <p:cNvPr id="3" name="Content Placeholder 2">
            <a:extLst>
              <a:ext uri="{FF2B5EF4-FFF2-40B4-BE49-F238E27FC236}">
                <a16:creationId xmlns:a16="http://schemas.microsoft.com/office/drawing/2014/main" id="{58291190-0E4B-E37C-3C1E-EFC144CCA388}"/>
              </a:ext>
            </a:extLst>
          </p:cNvPr>
          <p:cNvSpPr>
            <a:spLocks noGrp="1"/>
          </p:cNvSpPr>
          <p:nvPr>
            <p:ph idx="1"/>
          </p:nvPr>
        </p:nvSpPr>
        <p:spPr>
          <a:xfrm>
            <a:off x="838200" y="1855694"/>
            <a:ext cx="10797988" cy="4706471"/>
          </a:xfrm>
        </p:spPr>
        <p:txBody>
          <a:bodyPr>
            <a:normAutofit/>
          </a:bodyPr>
          <a:lstStyle/>
          <a:p>
            <a:pPr marL="690563" indent="-690563">
              <a:lnSpc>
                <a:spcPct val="100000"/>
              </a:lnSpc>
              <a:spcBef>
                <a:spcPts val="0"/>
              </a:spcBef>
              <a:spcAft>
                <a:spcPts val="1200"/>
              </a:spcAft>
              <a:buAutoNum type="alphaLcPeriod"/>
              <a:tabLst>
                <a:tab pos="457200" algn="l"/>
              </a:tabLst>
            </a:pPr>
            <a:r>
              <a:rPr lang="en-US" sz="3600" b="1" dirty="0">
                <a:solidFill>
                  <a:srgbClr val="FFFFCC"/>
                </a:solidFill>
                <a:effectLst/>
                <a:latin typeface="+mn-lt"/>
                <a:ea typeface="MS Gothic" panose="020B0609070205080204" pitchFamily="49" charset="-128"/>
              </a:rPr>
              <a:t>The Place of Genesis 1:1–2:4a within the Bible and the Torah</a:t>
            </a:r>
          </a:p>
          <a:p>
            <a:pPr marL="690563" indent="-690563">
              <a:lnSpc>
                <a:spcPct val="100000"/>
              </a:lnSpc>
              <a:spcBef>
                <a:spcPts val="0"/>
              </a:spcBef>
              <a:spcAft>
                <a:spcPts val="1200"/>
              </a:spcAft>
              <a:buAutoNum type="alphaLcPeriod"/>
              <a:tabLst>
                <a:tab pos="457200" algn="l"/>
              </a:tabLst>
            </a:pPr>
            <a:r>
              <a:rPr lang="en-US" sz="3600" b="1" dirty="0">
                <a:solidFill>
                  <a:srgbClr val="FFFFCC"/>
                </a:solidFill>
                <a:effectLst/>
                <a:latin typeface="+mn-lt"/>
                <a:ea typeface="MS Gothic" panose="020B0609070205080204" pitchFamily="49" charset="-128"/>
              </a:rPr>
              <a:t>The Literary Style of Genesis 1:1–2:4a</a:t>
            </a:r>
          </a:p>
          <a:p>
            <a:pPr marL="690563" indent="-690563">
              <a:lnSpc>
                <a:spcPct val="100000"/>
              </a:lnSpc>
              <a:spcBef>
                <a:spcPts val="0"/>
              </a:spcBef>
              <a:spcAft>
                <a:spcPts val="1200"/>
              </a:spcAft>
              <a:buAutoNum type="alphaLcPeriod"/>
              <a:tabLst>
                <a:tab pos="457200" algn="l"/>
              </a:tabLst>
            </a:pPr>
            <a:r>
              <a:rPr lang="en-US" sz="3600" b="1" dirty="0">
                <a:solidFill>
                  <a:srgbClr val="FFFFCC"/>
                </a:solidFill>
                <a:ea typeface="MS Gothic" panose="020B0609070205080204" pitchFamily="49" charset="-128"/>
              </a:rPr>
              <a:t>The Structure of Genesis 1:1–2:4a</a:t>
            </a:r>
            <a:endParaRPr lang="en-US" sz="3600" b="1" dirty="0">
              <a:solidFill>
                <a:srgbClr val="FFFFCC"/>
              </a:solidFill>
              <a:effectLst/>
              <a:ea typeface="Times New Roman" panose="02020603050405020304" pitchFamily="18" charset="0"/>
            </a:endParaRPr>
          </a:p>
          <a:p>
            <a:pPr marL="0" indent="0">
              <a:buNone/>
              <a:tabLst>
                <a:tab pos="1147763" algn="l"/>
              </a:tabLst>
            </a:pPr>
            <a:endParaRPr lang="en-US" dirty="0"/>
          </a:p>
        </p:txBody>
      </p:sp>
    </p:spTree>
    <p:extLst>
      <p:ext uri="{BB962C8B-B14F-4D97-AF65-F5344CB8AC3E}">
        <p14:creationId xmlns:p14="http://schemas.microsoft.com/office/powerpoint/2010/main" val="2686084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694B6-50AF-2E91-43B3-5621955717DC}"/>
              </a:ext>
            </a:extLst>
          </p:cNvPr>
          <p:cNvSpPr>
            <a:spLocks noGrp="1"/>
          </p:cNvSpPr>
          <p:nvPr>
            <p:ph type="title"/>
          </p:nvPr>
        </p:nvSpPr>
        <p:spPr>
          <a:xfrm>
            <a:off x="528918" y="365125"/>
            <a:ext cx="11250706" cy="907863"/>
          </a:xfrm>
        </p:spPr>
        <p:txBody>
          <a:bodyPr>
            <a:noAutofit/>
          </a:bodyPr>
          <a:lstStyle/>
          <a:p>
            <a:pPr>
              <a:lnSpc>
                <a:spcPct val="100000"/>
              </a:lnSpc>
              <a:spcBef>
                <a:spcPts val="0"/>
              </a:spcBef>
              <a:spcAft>
                <a:spcPts val="1200"/>
              </a:spcAft>
              <a:tabLst>
                <a:tab pos="457200" algn="l"/>
              </a:tabLst>
            </a:pPr>
            <a:r>
              <a:rPr lang="en-US" sz="3600" b="1" dirty="0">
                <a:solidFill>
                  <a:srgbClr val="FFFFCC"/>
                </a:solidFill>
                <a:latin typeface="+mn-lt"/>
                <a:ea typeface="MS Gothic" panose="020B0609070205080204" pitchFamily="49" charset="-128"/>
              </a:rPr>
              <a:t>c.	The Structure of Genesis 1:1–2:4a</a:t>
            </a:r>
            <a:endParaRPr lang="en-US" sz="3600" b="1" dirty="0">
              <a:solidFill>
                <a:srgbClr val="FFFFCC"/>
              </a:solidFill>
              <a:latin typeface="+mn-lt"/>
              <a:ea typeface="Times New Roman" panose="02020603050405020304" pitchFamily="18" charset="0"/>
            </a:endParaRPr>
          </a:p>
        </p:txBody>
      </p:sp>
      <p:sp>
        <p:nvSpPr>
          <p:cNvPr id="3" name="Content Placeholder 2">
            <a:extLst>
              <a:ext uri="{FF2B5EF4-FFF2-40B4-BE49-F238E27FC236}">
                <a16:creationId xmlns:a16="http://schemas.microsoft.com/office/drawing/2014/main" id="{58291190-0E4B-E37C-3C1E-EFC144CCA388}"/>
              </a:ext>
            </a:extLst>
          </p:cNvPr>
          <p:cNvSpPr>
            <a:spLocks noGrp="1"/>
          </p:cNvSpPr>
          <p:nvPr>
            <p:ph idx="1"/>
          </p:nvPr>
        </p:nvSpPr>
        <p:spPr>
          <a:xfrm>
            <a:off x="838200" y="1272988"/>
            <a:ext cx="10797988" cy="5289177"/>
          </a:xfrm>
        </p:spPr>
        <p:txBody>
          <a:bodyPr>
            <a:normAutofit/>
          </a:bodyPr>
          <a:lstStyle/>
          <a:p>
            <a:pPr marL="742950" indent="-742950">
              <a:lnSpc>
                <a:spcPct val="100000"/>
              </a:lnSpc>
              <a:spcBef>
                <a:spcPts val="0"/>
              </a:spcBef>
              <a:spcAft>
                <a:spcPts val="1800"/>
              </a:spcAft>
              <a:buAutoNum type="arabicParenBoth"/>
            </a:pPr>
            <a:r>
              <a:rPr lang="en-US" sz="3600" b="1" dirty="0">
                <a:solidFill>
                  <a:srgbClr val="FFFFCC"/>
                </a:solidFill>
              </a:rPr>
              <a:t>The Prologue (1:1–2)</a:t>
            </a:r>
          </a:p>
          <a:p>
            <a:pPr marL="0" indent="0" defTabSz="798513">
              <a:lnSpc>
                <a:spcPct val="100000"/>
              </a:lnSpc>
              <a:spcBef>
                <a:spcPts val="0"/>
              </a:spcBef>
              <a:spcAft>
                <a:spcPts val="1800"/>
              </a:spcAft>
              <a:buNone/>
            </a:pPr>
            <a:r>
              <a:rPr lang="en-US" sz="3600" b="1" dirty="0">
                <a:solidFill>
                  <a:srgbClr val="FFFFCC"/>
                </a:solidFill>
              </a:rPr>
              <a:t>	(a)	The Thesis Statement (1:1)</a:t>
            </a:r>
          </a:p>
          <a:p>
            <a:pPr marL="0" indent="0" defTabSz="798513">
              <a:lnSpc>
                <a:spcPct val="100000"/>
              </a:lnSpc>
              <a:spcBef>
                <a:spcPts val="0"/>
              </a:spcBef>
              <a:spcAft>
                <a:spcPts val="1800"/>
              </a:spcAft>
              <a:buNone/>
            </a:pPr>
            <a:r>
              <a:rPr lang="en-US" sz="3600" b="1" dirty="0">
                <a:solidFill>
                  <a:srgbClr val="FFFFCC"/>
                </a:solidFill>
              </a:rPr>
              <a:t>	(b)	The Preliminary State of Cosmic Matter (1:2)</a:t>
            </a:r>
          </a:p>
          <a:p>
            <a:pPr marL="742950" indent="-742950">
              <a:lnSpc>
                <a:spcPct val="100000"/>
              </a:lnSpc>
              <a:spcBef>
                <a:spcPts val="0"/>
              </a:spcBef>
              <a:spcAft>
                <a:spcPts val="1800"/>
              </a:spcAft>
              <a:buAutoNum type="arabicParenBoth" startAt="2"/>
            </a:pPr>
            <a:r>
              <a:rPr lang="en-US" sz="3600" b="1" dirty="0">
                <a:solidFill>
                  <a:srgbClr val="FFFFCC"/>
                </a:solidFill>
              </a:rPr>
              <a:t>The Six Days of Creation (1:3–30)</a:t>
            </a:r>
          </a:p>
          <a:p>
            <a:pPr marL="742950" indent="-742950">
              <a:lnSpc>
                <a:spcPct val="100000"/>
              </a:lnSpc>
              <a:spcBef>
                <a:spcPts val="0"/>
              </a:spcBef>
              <a:spcAft>
                <a:spcPts val="1800"/>
              </a:spcAft>
              <a:buAutoNum type="arabicParenBoth" startAt="2"/>
            </a:pPr>
            <a:r>
              <a:rPr lang="en-US" sz="3600" b="1" dirty="0">
                <a:solidFill>
                  <a:srgbClr val="FFFFCC"/>
                </a:solidFill>
              </a:rPr>
              <a:t>The Epilogue (2:1–4a)</a:t>
            </a:r>
          </a:p>
        </p:txBody>
      </p:sp>
    </p:spTree>
    <p:extLst>
      <p:ext uri="{BB962C8B-B14F-4D97-AF65-F5344CB8AC3E}">
        <p14:creationId xmlns:p14="http://schemas.microsoft.com/office/powerpoint/2010/main" val="3219155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694B6-50AF-2E91-43B3-5621955717DC}"/>
              </a:ext>
            </a:extLst>
          </p:cNvPr>
          <p:cNvSpPr>
            <a:spLocks noGrp="1"/>
          </p:cNvSpPr>
          <p:nvPr>
            <p:ph type="title"/>
          </p:nvPr>
        </p:nvSpPr>
        <p:spPr>
          <a:xfrm>
            <a:off x="470647" y="123078"/>
            <a:ext cx="11250706" cy="907863"/>
          </a:xfrm>
        </p:spPr>
        <p:txBody>
          <a:bodyPr>
            <a:noAutofit/>
          </a:bodyPr>
          <a:lstStyle/>
          <a:p>
            <a:pPr marL="742950" indent="-742950">
              <a:lnSpc>
                <a:spcPct val="100000"/>
              </a:lnSpc>
              <a:spcBef>
                <a:spcPts val="0"/>
              </a:spcBef>
              <a:spcAft>
                <a:spcPts val="1800"/>
              </a:spcAft>
              <a:buAutoNum type="arabicParenBoth" startAt="2"/>
            </a:pPr>
            <a:r>
              <a:rPr lang="en-US" sz="3600" b="1" dirty="0">
                <a:solidFill>
                  <a:srgbClr val="FFFFCC"/>
                </a:solidFill>
                <a:latin typeface="+mn-lt"/>
              </a:rPr>
              <a:t>The Six Days of Creation (1:3–30)</a:t>
            </a:r>
          </a:p>
        </p:txBody>
      </p:sp>
      <p:sp>
        <p:nvSpPr>
          <p:cNvPr id="3" name="Content Placeholder 2">
            <a:extLst>
              <a:ext uri="{FF2B5EF4-FFF2-40B4-BE49-F238E27FC236}">
                <a16:creationId xmlns:a16="http://schemas.microsoft.com/office/drawing/2014/main" id="{58291190-0E4B-E37C-3C1E-EFC144CCA388}"/>
              </a:ext>
            </a:extLst>
          </p:cNvPr>
          <p:cNvSpPr>
            <a:spLocks noGrp="1"/>
          </p:cNvSpPr>
          <p:nvPr>
            <p:ph idx="1"/>
          </p:nvPr>
        </p:nvSpPr>
        <p:spPr>
          <a:xfrm>
            <a:off x="838200" y="1030942"/>
            <a:ext cx="10797988" cy="5531224"/>
          </a:xfrm>
        </p:spPr>
        <p:txBody>
          <a:bodyPr>
            <a:normAutofit fontScale="92500" lnSpcReduction="10000"/>
          </a:bodyPr>
          <a:lstStyle/>
          <a:p>
            <a:pPr marL="341313" indent="0" defTabSz="1147763">
              <a:lnSpc>
                <a:spcPct val="100000"/>
              </a:lnSpc>
              <a:spcBef>
                <a:spcPts val="0"/>
              </a:spcBef>
              <a:spcAft>
                <a:spcPts val="1800"/>
              </a:spcAft>
              <a:buNone/>
            </a:pPr>
            <a:r>
              <a:rPr lang="en-US" sz="3600" b="1" dirty="0">
                <a:solidFill>
                  <a:srgbClr val="FFFFCC"/>
                </a:solidFill>
              </a:rPr>
              <a:t>(a)	Day 1: Light and Darkness (1:3–5)</a:t>
            </a:r>
          </a:p>
          <a:p>
            <a:pPr marL="341313" indent="0" defTabSz="1147763">
              <a:lnSpc>
                <a:spcPct val="100000"/>
              </a:lnSpc>
              <a:spcBef>
                <a:spcPts val="0"/>
              </a:spcBef>
              <a:spcAft>
                <a:spcPts val="1800"/>
              </a:spcAft>
              <a:buNone/>
            </a:pPr>
            <a:r>
              <a:rPr lang="en-US" sz="3600" b="1" dirty="0">
                <a:solidFill>
                  <a:srgbClr val="FFFFCC"/>
                </a:solidFill>
              </a:rPr>
              <a:t>(b)	Day 2: Upper and Lower Waters (1:6–8)</a:t>
            </a:r>
          </a:p>
          <a:p>
            <a:pPr marL="341313" indent="0" defTabSz="1147763">
              <a:lnSpc>
                <a:spcPct val="100000"/>
              </a:lnSpc>
              <a:spcBef>
                <a:spcPts val="0"/>
              </a:spcBef>
              <a:spcAft>
                <a:spcPts val="1800"/>
              </a:spcAft>
              <a:buNone/>
            </a:pPr>
            <a:r>
              <a:rPr lang="en-US" sz="3600" b="1" dirty="0">
                <a:solidFill>
                  <a:srgbClr val="FFFFCC"/>
                </a:solidFill>
              </a:rPr>
              <a:t>(c)	Day 3: Dry Land and Vegetation (1:9–13)</a:t>
            </a:r>
          </a:p>
          <a:p>
            <a:pPr marL="341313" indent="0" defTabSz="1147763">
              <a:lnSpc>
                <a:spcPct val="100000"/>
              </a:lnSpc>
              <a:spcBef>
                <a:spcPts val="0"/>
              </a:spcBef>
              <a:spcAft>
                <a:spcPts val="1800"/>
              </a:spcAft>
              <a:buNone/>
            </a:pPr>
            <a:r>
              <a:rPr lang="en-US" sz="3600" b="1" dirty="0">
                <a:solidFill>
                  <a:srgbClr val="FFFFCC"/>
                </a:solidFill>
              </a:rPr>
              <a:t>(d)	Day 4: Sun, Moon, and Stars (1:14–19)</a:t>
            </a:r>
          </a:p>
          <a:p>
            <a:pPr marL="341313" indent="0" defTabSz="1147763">
              <a:lnSpc>
                <a:spcPct val="100000"/>
              </a:lnSpc>
              <a:spcBef>
                <a:spcPts val="0"/>
              </a:spcBef>
              <a:spcAft>
                <a:spcPts val="1800"/>
              </a:spcAft>
              <a:buNone/>
            </a:pPr>
            <a:r>
              <a:rPr lang="en-US" sz="3600" b="1" dirty="0">
                <a:solidFill>
                  <a:srgbClr val="FFFFCC"/>
                </a:solidFill>
              </a:rPr>
              <a:t>(e)	Day 5: Water and Sky Life (1:20–23)</a:t>
            </a:r>
          </a:p>
          <a:p>
            <a:pPr marL="341313" indent="0" defTabSz="1147763">
              <a:lnSpc>
                <a:spcPct val="100000"/>
              </a:lnSpc>
              <a:spcBef>
                <a:spcPts val="0"/>
              </a:spcBef>
              <a:spcAft>
                <a:spcPts val="1800"/>
              </a:spcAft>
              <a:buNone/>
            </a:pPr>
            <a:r>
              <a:rPr lang="en-US" sz="3600" b="1" dirty="0">
                <a:solidFill>
                  <a:srgbClr val="FFFFCC"/>
                </a:solidFill>
              </a:rPr>
              <a:t>(f)	Day 6: Land Life (1:24–30)</a:t>
            </a:r>
          </a:p>
          <a:p>
            <a:pPr marL="341313" indent="0" defTabSz="1147763">
              <a:lnSpc>
                <a:spcPct val="100000"/>
              </a:lnSpc>
              <a:spcBef>
                <a:spcPts val="0"/>
              </a:spcBef>
              <a:spcAft>
                <a:spcPts val="1800"/>
              </a:spcAft>
              <a:buNone/>
              <a:tabLst>
                <a:tab pos="1147763" algn="l"/>
                <a:tab pos="1604963" algn="l"/>
              </a:tabLst>
            </a:pPr>
            <a:r>
              <a:rPr lang="en-US" sz="3600" b="1" dirty="0">
                <a:solidFill>
                  <a:srgbClr val="FFFFCC"/>
                </a:solidFill>
              </a:rPr>
              <a:t>	•	Land Animals (1:24–25)</a:t>
            </a:r>
          </a:p>
          <a:p>
            <a:pPr marL="341313" indent="0" defTabSz="1147763">
              <a:lnSpc>
                <a:spcPct val="100000"/>
              </a:lnSpc>
              <a:spcBef>
                <a:spcPts val="0"/>
              </a:spcBef>
              <a:spcAft>
                <a:spcPts val="1800"/>
              </a:spcAft>
              <a:buNone/>
              <a:tabLst>
                <a:tab pos="1147763" algn="l"/>
                <a:tab pos="1604963" algn="l"/>
              </a:tabLst>
            </a:pPr>
            <a:r>
              <a:rPr lang="en-US" sz="3600" b="1" dirty="0">
                <a:solidFill>
                  <a:srgbClr val="FFFFCC"/>
                </a:solidFill>
              </a:rPr>
              <a:t>	•	Adam (Humankind) (1:26–30)</a:t>
            </a:r>
          </a:p>
        </p:txBody>
      </p:sp>
      <p:sp>
        <p:nvSpPr>
          <p:cNvPr id="4" name="Right Bracket 3">
            <a:extLst>
              <a:ext uri="{FF2B5EF4-FFF2-40B4-BE49-F238E27FC236}">
                <a16:creationId xmlns:a16="http://schemas.microsoft.com/office/drawing/2014/main" id="{CD545ACC-BA2C-17F9-AD59-1F54236F89B3}"/>
              </a:ext>
            </a:extLst>
          </p:cNvPr>
          <p:cNvSpPr/>
          <p:nvPr/>
        </p:nvSpPr>
        <p:spPr>
          <a:xfrm>
            <a:off x="9242612" y="1308847"/>
            <a:ext cx="591670" cy="2017059"/>
          </a:xfrm>
          <a:prstGeom prst="rightBracket">
            <a:avLst/>
          </a:prstGeom>
          <a:ln w="57150">
            <a:solidFill>
              <a:srgbClr val="FFFFC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Right Bracket 4">
            <a:extLst>
              <a:ext uri="{FF2B5EF4-FFF2-40B4-BE49-F238E27FC236}">
                <a16:creationId xmlns:a16="http://schemas.microsoft.com/office/drawing/2014/main" id="{0B91B349-CDB3-3BAC-5B44-5342624B1F28}"/>
              </a:ext>
            </a:extLst>
          </p:cNvPr>
          <p:cNvSpPr/>
          <p:nvPr/>
        </p:nvSpPr>
        <p:spPr>
          <a:xfrm>
            <a:off x="9242612" y="2622177"/>
            <a:ext cx="1909482" cy="2017059"/>
          </a:xfrm>
          <a:prstGeom prst="rightBracket">
            <a:avLst/>
          </a:prstGeom>
          <a:ln w="57150">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Right Bracket 5">
            <a:extLst>
              <a:ext uri="{FF2B5EF4-FFF2-40B4-BE49-F238E27FC236}">
                <a16:creationId xmlns:a16="http://schemas.microsoft.com/office/drawing/2014/main" id="{5C9AC3E4-4AF6-5B20-9FDE-0452F9F37366}"/>
              </a:ext>
            </a:extLst>
          </p:cNvPr>
          <p:cNvSpPr/>
          <p:nvPr/>
        </p:nvSpPr>
        <p:spPr>
          <a:xfrm>
            <a:off x="9242612" y="1918447"/>
            <a:ext cx="1228164" cy="2017059"/>
          </a:xfrm>
          <a:prstGeom prst="rightBracket">
            <a:avLst/>
          </a:prstGeom>
          <a:ln w="571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790890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694B6-50AF-2E91-43B3-5621955717DC}"/>
              </a:ext>
            </a:extLst>
          </p:cNvPr>
          <p:cNvSpPr>
            <a:spLocks noGrp="1"/>
          </p:cNvSpPr>
          <p:nvPr>
            <p:ph type="title"/>
          </p:nvPr>
        </p:nvSpPr>
        <p:spPr>
          <a:xfrm>
            <a:off x="528918" y="365125"/>
            <a:ext cx="11250706" cy="907863"/>
          </a:xfrm>
        </p:spPr>
        <p:txBody>
          <a:bodyPr>
            <a:noAutofit/>
          </a:bodyPr>
          <a:lstStyle/>
          <a:p>
            <a:pPr>
              <a:tabLst>
                <a:tab pos="573088" algn="l"/>
              </a:tabLst>
            </a:pPr>
            <a:r>
              <a:rPr lang="en-US" sz="3600" b="1" dirty="0">
                <a:solidFill>
                  <a:srgbClr val="FFFFCC"/>
                </a:solidFill>
                <a:latin typeface="+mn-lt"/>
              </a:rPr>
              <a:t>d.	The Theological Agenda of Genesis 1:1–2:4a</a:t>
            </a:r>
          </a:p>
        </p:txBody>
      </p:sp>
      <p:sp>
        <p:nvSpPr>
          <p:cNvPr id="3" name="Content Placeholder 2">
            <a:extLst>
              <a:ext uri="{FF2B5EF4-FFF2-40B4-BE49-F238E27FC236}">
                <a16:creationId xmlns:a16="http://schemas.microsoft.com/office/drawing/2014/main" id="{58291190-0E4B-E37C-3C1E-EFC144CCA388}"/>
              </a:ext>
            </a:extLst>
          </p:cNvPr>
          <p:cNvSpPr>
            <a:spLocks noGrp="1"/>
          </p:cNvSpPr>
          <p:nvPr>
            <p:ph idx="1"/>
          </p:nvPr>
        </p:nvSpPr>
        <p:spPr>
          <a:xfrm>
            <a:off x="838200" y="1748118"/>
            <a:ext cx="10797988" cy="4814047"/>
          </a:xfrm>
        </p:spPr>
        <p:txBody>
          <a:bodyPr>
            <a:normAutofit/>
          </a:bodyPr>
          <a:lstStyle/>
          <a:p>
            <a:pPr marL="798513" indent="-798513">
              <a:lnSpc>
                <a:spcPct val="100000"/>
              </a:lnSpc>
              <a:spcBef>
                <a:spcPts val="0"/>
              </a:spcBef>
              <a:spcAft>
                <a:spcPts val="1800"/>
              </a:spcAft>
              <a:buAutoNum type="arabicParenBoth"/>
            </a:pPr>
            <a:r>
              <a:rPr lang="en-US" sz="3600" b="1" dirty="0">
                <a:solidFill>
                  <a:srgbClr val="FFFFCC"/>
                </a:solidFill>
              </a:rPr>
              <a:t>To glorify God. </a:t>
            </a:r>
          </a:p>
          <a:p>
            <a:pPr marL="798513" indent="-798513">
              <a:lnSpc>
                <a:spcPct val="100000"/>
              </a:lnSpc>
              <a:spcBef>
                <a:spcPts val="0"/>
              </a:spcBef>
              <a:spcAft>
                <a:spcPts val="1800"/>
              </a:spcAft>
              <a:buAutoNum type="arabicParenBoth"/>
            </a:pPr>
            <a:r>
              <a:rPr lang="en-US" sz="3600" b="1" dirty="0">
                <a:solidFill>
                  <a:srgbClr val="FFFFCC"/>
                </a:solidFill>
              </a:rPr>
              <a:t>To Challenge Pagan Views of Cosmic Origins</a:t>
            </a:r>
          </a:p>
          <a:p>
            <a:pPr marL="798513" indent="-798513">
              <a:lnSpc>
                <a:spcPct val="100000"/>
              </a:lnSpc>
              <a:spcBef>
                <a:spcPts val="0"/>
              </a:spcBef>
              <a:spcAft>
                <a:spcPts val="1800"/>
              </a:spcAft>
              <a:buAutoNum type="arabicParenBoth"/>
            </a:pPr>
            <a:r>
              <a:rPr lang="en-US" sz="3600" b="1" dirty="0">
                <a:solidFill>
                  <a:srgbClr val="FFFFCC"/>
                </a:solidFill>
              </a:rPr>
              <a:t>To Celebrate </a:t>
            </a:r>
            <a:r>
              <a:rPr lang="en-US" sz="3600" b="1" i="1" dirty="0" err="1">
                <a:solidFill>
                  <a:srgbClr val="FFFFCC"/>
                </a:solidFill>
              </a:rPr>
              <a:t>ʾAdam</a:t>
            </a:r>
            <a:r>
              <a:rPr lang="en-US" sz="3600" b="1" dirty="0">
                <a:solidFill>
                  <a:srgbClr val="FFFFCC"/>
                </a:solidFill>
              </a:rPr>
              <a:t> as the Climax of Creation</a:t>
            </a:r>
          </a:p>
        </p:txBody>
      </p:sp>
    </p:spTree>
    <p:extLst>
      <p:ext uri="{BB962C8B-B14F-4D97-AF65-F5344CB8AC3E}">
        <p14:creationId xmlns:p14="http://schemas.microsoft.com/office/powerpoint/2010/main" val="2140365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694B6-50AF-2E91-43B3-5621955717DC}"/>
              </a:ext>
            </a:extLst>
          </p:cNvPr>
          <p:cNvSpPr>
            <a:spLocks noGrp="1"/>
          </p:cNvSpPr>
          <p:nvPr>
            <p:ph type="title"/>
          </p:nvPr>
        </p:nvSpPr>
        <p:spPr>
          <a:xfrm>
            <a:off x="528918" y="365125"/>
            <a:ext cx="11250706" cy="907863"/>
          </a:xfrm>
        </p:spPr>
        <p:txBody>
          <a:bodyPr>
            <a:noAutofit/>
          </a:bodyPr>
          <a:lstStyle/>
          <a:p>
            <a:pPr>
              <a:tabLst>
                <a:tab pos="744538" algn="l"/>
              </a:tabLst>
            </a:pPr>
            <a:r>
              <a:rPr lang="en-US" sz="3600" b="1" dirty="0">
                <a:solidFill>
                  <a:srgbClr val="FFFFCC"/>
                </a:solidFill>
                <a:latin typeface="+mn-lt"/>
              </a:rPr>
              <a:t>(1)	To glorify God.</a:t>
            </a:r>
          </a:p>
        </p:txBody>
      </p:sp>
      <p:sp>
        <p:nvSpPr>
          <p:cNvPr id="3" name="Content Placeholder 2">
            <a:extLst>
              <a:ext uri="{FF2B5EF4-FFF2-40B4-BE49-F238E27FC236}">
                <a16:creationId xmlns:a16="http://schemas.microsoft.com/office/drawing/2014/main" id="{58291190-0E4B-E37C-3C1E-EFC144CCA388}"/>
              </a:ext>
            </a:extLst>
          </p:cNvPr>
          <p:cNvSpPr>
            <a:spLocks noGrp="1"/>
          </p:cNvSpPr>
          <p:nvPr>
            <p:ph idx="1"/>
          </p:nvPr>
        </p:nvSpPr>
        <p:spPr>
          <a:xfrm>
            <a:off x="838200" y="1272988"/>
            <a:ext cx="10797988" cy="5289177"/>
          </a:xfrm>
        </p:spPr>
        <p:txBody>
          <a:bodyPr>
            <a:normAutofit/>
          </a:bodyPr>
          <a:lstStyle/>
          <a:p>
            <a:pPr marL="0" indent="0">
              <a:lnSpc>
                <a:spcPct val="100000"/>
              </a:lnSpc>
              <a:spcBef>
                <a:spcPts val="0"/>
              </a:spcBef>
              <a:spcAft>
                <a:spcPts val="1800"/>
              </a:spcAft>
              <a:buNone/>
            </a:pPr>
            <a:r>
              <a:rPr lang="en-US" sz="3600" b="1" dirty="0">
                <a:solidFill>
                  <a:srgbClr val="FFFFCC"/>
                </a:solidFill>
              </a:rPr>
              <a:t>If there is such a thing as doxological narrative, this is it.</a:t>
            </a:r>
          </a:p>
          <a:p>
            <a:pPr marL="742950" indent="-742950">
              <a:lnSpc>
                <a:spcPct val="100000"/>
              </a:lnSpc>
              <a:spcBef>
                <a:spcPts val="0"/>
              </a:spcBef>
              <a:spcAft>
                <a:spcPts val="1800"/>
              </a:spcAft>
              <a:buAutoNum type="alphaLcParenBoth"/>
            </a:pPr>
            <a:r>
              <a:rPr lang="en-US" sz="3600" b="1" dirty="0">
                <a:solidFill>
                  <a:srgbClr val="FFFFCC"/>
                </a:solidFill>
              </a:rPr>
              <a:t>The opening statement affirms the divine origin of the universe. The universe had a beginning––it is not eternal.</a:t>
            </a:r>
          </a:p>
          <a:p>
            <a:pPr marL="742950" indent="-742950">
              <a:lnSpc>
                <a:spcPct val="100000"/>
              </a:lnSpc>
              <a:spcBef>
                <a:spcPts val="0"/>
              </a:spcBef>
              <a:spcAft>
                <a:spcPts val="1800"/>
              </a:spcAft>
              <a:buAutoNum type="alphaLcParenBoth" startAt="2"/>
            </a:pPr>
            <a:r>
              <a:rPr lang="en-US" sz="3600" b="1" dirty="0">
                <a:solidFill>
                  <a:srgbClr val="FFFFCC"/>
                </a:solidFill>
              </a:rPr>
              <a:t>The hovering presence of the “spirit of God” guarantees the perfection of the product of divine creation.</a:t>
            </a:r>
          </a:p>
          <a:p>
            <a:pPr marL="0" indent="0">
              <a:lnSpc>
                <a:spcPct val="100000"/>
              </a:lnSpc>
              <a:spcBef>
                <a:spcPts val="0"/>
              </a:spcBef>
              <a:spcAft>
                <a:spcPts val="1800"/>
              </a:spcAft>
              <a:buNone/>
            </a:pPr>
            <a:endParaRPr lang="en-US" sz="3600" b="1" dirty="0">
              <a:solidFill>
                <a:srgbClr val="FFFFCC"/>
              </a:solidFill>
            </a:endParaRPr>
          </a:p>
        </p:txBody>
      </p:sp>
    </p:spTree>
    <p:extLst>
      <p:ext uri="{BB962C8B-B14F-4D97-AF65-F5344CB8AC3E}">
        <p14:creationId xmlns:p14="http://schemas.microsoft.com/office/powerpoint/2010/main" val="1627833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694B6-50AF-2E91-43B3-5621955717DC}"/>
              </a:ext>
            </a:extLst>
          </p:cNvPr>
          <p:cNvSpPr>
            <a:spLocks noGrp="1"/>
          </p:cNvSpPr>
          <p:nvPr>
            <p:ph type="title"/>
          </p:nvPr>
        </p:nvSpPr>
        <p:spPr>
          <a:xfrm>
            <a:off x="286871" y="0"/>
            <a:ext cx="11575676" cy="907863"/>
          </a:xfrm>
        </p:spPr>
        <p:txBody>
          <a:bodyPr>
            <a:noAutofit/>
          </a:bodyPr>
          <a:lstStyle/>
          <a:p>
            <a:pPr>
              <a:tabLst>
                <a:tab pos="744538" algn="l"/>
              </a:tabLst>
            </a:pPr>
            <a:r>
              <a:rPr lang="en-US" sz="3600" b="1" dirty="0">
                <a:solidFill>
                  <a:srgbClr val="FFFFCC"/>
                </a:solidFill>
                <a:latin typeface="+mn-lt"/>
              </a:rPr>
              <a:t>(1)	To glorify God.</a:t>
            </a:r>
          </a:p>
        </p:txBody>
      </p:sp>
      <p:sp>
        <p:nvSpPr>
          <p:cNvPr id="3" name="Content Placeholder 2">
            <a:extLst>
              <a:ext uri="{FF2B5EF4-FFF2-40B4-BE49-F238E27FC236}">
                <a16:creationId xmlns:a16="http://schemas.microsoft.com/office/drawing/2014/main" id="{58291190-0E4B-E37C-3C1E-EFC144CCA388}"/>
              </a:ext>
            </a:extLst>
          </p:cNvPr>
          <p:cNvSpPr>
            <a:spLocks noGrp="1"/>
          </p:cNvSpPr>
          <p:nvPr>
            <p:ph idx="1"/>
          </p:nvPr>
        </p:nvSpPr>
        <p:spPr>
          <a:xfrm>
            <a:off x="923365" y="770966"/>
            <a:ext cx="10712823" cy="5791200"/>
          </a:xfrm>
        </p:spPr>
        <p:txBody>
          <a:bodyPr>
            <a:normAutofit/>
          </a:bodyPr>
          <a:lstStyle/>
          <a:p>
            <a:pPr marL="742950" marR="0" indent="-742950">
              <a:lnSpc>
                <a:spcPct val="120000"/>
              </a:lnSpc>
              <a:spcBef>
                <a:spcPts val="0"/>
              </a:spcBef>
              <a:spcAft>
                <a:spcPts val="1800"/>
              </a:spcAft>
              <a:buAutoNum type="alphaLcParenBoth" startAt="3"/>
              <a:tabLst>
                <a:tab pos="228600" algn="l"/>
                <a:tab pos="685800" algn="l"/>
                <a:tab pos="690563"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The announcements of the six days highlight the creative power of the divine word (cf. Psalm 33:6; 148:5; John 1:1; Heb 11:3).</a:t>
            </a:r>
            <a:endParaRPr lang="en-US" sz="3600" b="1" dirty="0">
              <a:solidFill>
                <a:srgbClr val="FFFFCC"/>
              </a:solidFill>
              <a:ea typeface="MS Gothic" panose="020B0609070205080204" pitchFamily="49" charset="-128"/>
            </a:endParaRPr>
          </a:p>
          <a:p>
            <a:pPr marL="742950" marR="0" indent="-742950">
              <a:lnSpc>
                <a:spcPct val="120000"/>
              </a:lnSpc>
              <a:spcBef>
                <a:spcPts val="0"/>
              </a:spcBef>
              <a:spcAft>
                <a:spcPts val="1800"/>
              </a:spcAft>
              <a:buAutoNum type="alphaLcParenBoth" startAt="3"/>
              <a:tabLst>
                <a:tab pos="228600" algn="l"/>
                <a:tab pos="685800" algn="l"/>
                <a:tab pos="690563"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The universe God creates is permeated by structure and order. For example, the heavenly bodies are servants of light and symbols of cosmic stability (Jer 31:36). Animals and plants are created after their kinds and so they reproduce.</a:t>
            </a:r>
            <a:endParaRPr lang="en-US" sz="36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3363407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694B6-50AF-2E91-43B3-5621955717DC}"/>
              </a:ext>
            </a:extLst>
          </p:cNvPr>
          <p:cNvSpPr>
            <a:spLocks noGrp="1"/>
          </p:cNvSpPr>
          <p:nvPr>
            <p:ph type="title"/>
          </p:nvPr>
        </p:nvSpPr>
        <p:spPr>
          <a:xfrm>
            <a:off x="286871" y="0"/>
            <a:ext cx="11575676" cy="907863"/>
          </a:xfrm>
        </p:spPr>
        <p:txBody>
          <a:bodyPr>
            <a:noAutofit/>
          </a:bodyPr>
          <a:lstStyle/>
          <a:p>
            <a:pPr>
              <a:tabLst>
                <a:tab pos="744538" algn="l"/>
              </a:tabLst>
            </a:pPr>
            <a:r>
              <a:rPr lang="en-US" sz="3600" b="1" dirty="0">
                <a:solidFill>
                  <a:srgbClr val="FFFFCC"/>
                </a:solidFill>
                <a:latin typeface="+mn-lt"/>
              </a:rPr>
              <a:t>(1)	To glorify God.</a:t>
            </a:r>
          </a:p>
        </p:txBody>
      </p:sp>
      <p:sp>
        <p:nvSpPr>
          <p:cNvPr id="3" name="Content Placeholder 2">
            <a:extLst>
              <a:ext uri="{FF2B5EF4-FFF2-40B4-BE49-F238E27FC236}">
                <a16:creationId xmlns:a16="http://schemas.microsoft.com/office/drawing/2014/main" id="{58291190-0E4B-E37C-3C1E-EFC144CCA388}"/>
              </a:ext>
            </a:extLst>
          </p:cNvPr>
          <p:cNvSpPr>
            <a:spLocks noGrp="1"/>
          </p:cNvSpPr>
          <p:nvPr>
            <p:ph idx="1"/>
          </p:nvPr>
        </p:nvSpPr>
        <p:spPr>
          <a:xfrm>
            <a:off x="986118" y="770966"/>
            <a:ext cx="10650070" cy="5791200"/>
          </a:xfrm>
        </p:spPr>
        <p:txBody>
          <a:bodyPr>
            <a:normAutofit/>
          </a:bodyPr>
          <a:lstStyle/>
          <a:p>
            <a:pPr marL="690563" marR="0" indent="-690563">
              <a:lnSpc>
                <a:spcPct val="120000"/>
              </a:lnSpc>
              <a:spcBef>
                <a:spcPts val="0"/>
              </a:spcBef>
              <a:spcAft>
                <a:spcPts val="1800"/>
              </a:spcAft>
              <a:buNone/>
              <a:tabLst>
                <a:tab pos="228600" algn="l"/>
                <a:tab pos="685800" algn="l"/>
                <a:tab pos="690563"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(e)	The creation of </a:t>
            </a:r>
            <a:r>
              <a:rPr lang="en-US" sz="3600" b="1" i="1" dirty="0" err="1">
                <a:solidFill>
                  <a:srgbClr val="FFFFCC"/>
                </a:solidFill>
                <a:effectLst/>
                <a:ea typeface="MS Gothic" panose="020B0609070205080204" pitchFamily="49" charset="-128"/>
              </a:rPr>
              <a:t>ʾAdam</a:t>
            </a:r>
            <a:r>
              <a:rPr lang="en-US" sz="3600" b="1" dirty="0">
                <a:solidFill>
                  <a:srgbClr val="FFFFCC"/>
                </a:solidFill>
                <a:effectLst/>
                <a:ea typeface="MS Gothic" panose="020B0609070205080204" pitchFamily="49" charset="-128"/>
              </a:rPr>
              <a:t> as “the image of God,” and the assignment of representative and deputy status to him represents the climax of creation.</a:t>
            </a:r>
            <a:endParaRPr lang="en-US" sz="3600" b="1" dirty="0">
              <a:solidFill>
                <a:srgbClr val="FFFFCC"/>
              </a:solidFill>
              <a:effectLst/>
              <a:ea typeface="Times New Roman" panose="02020603050405020304" pitchFamily="18" charset="0"/>
            </a:endParaRPr>
          </a:p>
          <a:p>
            <a:pPr marL="690563" marR="0" indent="-690563">
              <a:lnSpc>
                <a:spcPct val="120000"/>
              </a:lnSpc>
              <a:spcBef>
                <a:spcPts val="0"/>
              </a:spcBef>
              <a:spcAft>
                <a:spcPts val="1800"/>
              </a:spcAft>
              <a:buNone/>
              <a:tabLst>
                <a:tab pos="228600" algn="l"/>
                <a:tab pos="685800" algn="l"/>
                <a:tab pos="690563"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(f)	The divine rest on the seventh day, when the universe is complete, becomes the paradigm for human activity, whose seven-day rhythm celebrates the creative and providential power of God (Exodus 20:11).</a:t>
            </a:r>
            <a:endParaRPr lang="en-US" sz="36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3238328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694B6-50AF-2E91-43B3-5621955717DC}"/>
              </a:ext>
            </a:extLst>
          </p:cNvPr>
          <p:cNvSpPr>
            <a:spLocks noGrp="1"/>
          </p:cNvSpPr>
          <p:nvPr>
            <p:ph type="title"/>
          </p:nvPr>
        </p:nvSpPr>
        <p:spPr>
          <a:xfrm>
            <a:off x="340659" y="365125"/>
            <a:ext cx="11438965" cy="907863"/>
          </a:xfrm>
        </p:spPr>
        <p:txBody>
          <a:bodyPr>
            <a:noAutofit/>
          </a:bodyPr>
          <a:lstStyle/>
          <a:p>
            <a:pPr>
              <a:tabLst>
                <a:tab pos="744538" algn="l"/>
              </a:tabLst>
            </a:pPr>
            <a:r>
              <a:rPr lang="en-US" sz="3600" b="1" dirty="0">
                <a:solidFill>
                  <a:srgbClr val="FFFFCC"/>
                </a:solidFill>
                <a:latin typeface="+mn-lt"/>
              </a:rPr>
              <a:t>(1)	To Challenge Pagan Views of Cosmic Origins</a:t>
            </a:r>
          </a:p>
        </p:txBody>
      </p:sp>
      <p:sp>
        <p:nvSpPr>
          <p:cNvPr id="3" name="Content Placeholder 2">
            <a:extLst>
              <a:ext uri="{FF2B5EF4-FFF2-40B4-BE49-F238E27FC236}">
                <a16:creationId xmlns:a16="http://schemas.microsoft.com/office/drawing/2014/main" id="{58291190-0E4B-E37C-3C1E-EFC144CCA388}"/>
              </a:ext>
            </a:extLst>
          </p:cNvPr>
          <p:cNvSpPr>
            <a:spLocks noGrp="1"/>
          </p:cNvSpPr>
          <p:nvPr>
            <p:ph idx="1"/>
          </p:nvPr>
        </p:nvSpPr>
        <p:spPr>
          <a:xfrm>
            <a:off x="887507" y="1272988"/>
            <a:ext cx="10963834" cy="5486400"/>
          </a:xfrm>
        </p:spPr>
        <p:txBody>
          <a:bodyPr>
            <a:normAutofit fontScale="85000" lnSpcReduction="10000"/>
          </a:bodyPr>
          <a:lstStyle/>
          <a:p>
            <a:pPr marL="742950" indent="-742950">
              <a:lnSpc>
                <a:spcPct val="120000"/>
              </a:lnSpc>
              <a:spcBef>
                <a:spcPts val="0"/>
              </a:spcBef>
              <a:spcAft>
                <a:spcPts val="1800"/>
              </a:spcAft>
              <a:buAutoNum type="alphaLcParenBoth"/>
            </a:pPr>
            <a:r>
              <a:rPr lang="en-US" sz="3900" b="1" dirty="0">
                <a:solidFill>
                  <a:srgbClr val="FFFFCC"/>
                </a:solidFill>
              </a:rPr>
              <a:t>The seven-day structure recalls the seven tablets of the Enuma </a:t>
            </a:r>
            <a:r>
              <a:rPr lang="en-US" sz="3900" b="1" dirty="0" err="1">
                <a:solidFill>
                  <a:srgbClr val="FFFFCC"/>
                </a:solidFill>
              </a:rPr>
              <a:t>Elish</a:t>
            </a:r>
            <a:r>
              <a:rPr lang="en-US" sz="3900" b="1" dirty="0">
                <a:solidFill>
                  <a:srgbClr val="FFFFCC"/>
                </a:solidFill>
              </a:rPr>
              <a:t>, but YHWH defines each day himself.</a:t>
            </a:r>
          </a:p>
          <a:p>
            <a:pPr marL="742950" indent="-742950">
              <a:lnSpc>
                <a:spcPct val="120000"/>
              </a:lnSpc>
              <a:spcBef>
                <a:spcPts val="0"/>
              </a:spcBef>
              <a:spcAft>
                <a:spcPts val="1800"/>
              </a:spcAft>
              <a:buAutoNum type="alphaLcParenBoth"/>
            </a:pPr>
            <a:r>
              <a:rPr lang="en-US" sz="3900" b="1" dirty="0">
                <a:solidFill>
                  <a:srgbClr val="FFFFCC"/>
                </a:solidFill>
              </a:rPr>
              <a:t>The creative power of the divine word contrasts with the crassly physical nature of the neighbors’ accounts in which the universe is created from the body of Tiamat, after Marduk has defeated her.</a:t>
            </a:r>
          </a:p>
          <a:p>
            <a:pPr marL="742950" indent="-742950">
              <a:lnSpc>
                <a:spcPct val="120000"/>
              </a:lnSpc>
              <a:spcBef>
                <a:spcPts val="0"/>
              </a:spcBef>
              <a:spcAft>
                <a:spcPts val="1800"/>
              </a:spcAft>
              <a:buAutoNum type="alphaLcParenBoth"/>
            </a:pPr>
            <a:r>
              <a:rPr lang="en-US" sz="3900" b="1" dirty="0">
                <a:solidFill>
                  <a:srgbClr val="FFFFCC"/>
                </a:solidFill>
              </a:rPr>
              <a:t>The singularity of God contrasts with the polytheistic world views of the neighbors.</a:t>
            </a:r>
          </a:p>
          <a:p>
            <a:pPr marL="0" indent="0">
              <a:lnSpc>
                <a:spcPct val="100000"/>
              </a:lnSpc>
              <a:spcBef>
                <a:spcPts val="0"/>
              </a:spcBef>
              <a:spcAft>
                <a:spcPts val="1800"/>
              </a:spcAft>
              <a:buNone/>
            </a:pPr>
            <a:endParaRPr lang="en-US" sz="3600" b="1" dirty="0">
              <a:solidFill>
                <a:srgbClr val="FFFFCC"/>
              </a:solidFill>
            </a:endParaRPr>
          </a:p>
        </p:txBody>
      </p:sp>
    </p:spTree>
    <p:extLst>
      <p:ext uri="{BB962C8B-B14F-4D97-AF65-F5344CB8AC3E}">
        <p14:creationId xmlns:p14="http://schemas.microsoft.com/office/powerpoint/2010/main" val="51962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8291190-0E4B-E37C-3C1E-EFC144CCA388}"/>
              </a:ext>
            </a:extLst>
          </p:cNvPr>
          <p:cNvSpPr>
            <a:spLocks noGrp="1"/>
          </p:cNvSpPr>
          <p:nvPr>
            <p:ph idx="1"/>
          </p:nvPr>
        </p:nvSpPr>
        <p:spPr>
          <a:xfrm>
            <a:off x="815788" y="295835"/>
            <a:ext cx="10820400" cy="6266331"/>
          </a:xfrm>
        </p:spPr>
        <p:txBody>
          <a:bodyPr>
            <a:normAutofit fontScale="92500" lnSpcReduction="10000"/>
          </a:bodyPr>
          <a:lstStyle/>
          <a:p>
            <a:pPr marL="742950" indent="-742950">
              <a:lnSpc>
                <a:spcPct val="110000"/>
              </a:lnSpc>
              <a:spcBef>
                <a:spcPts val="0"/>
              </a:spcBef>
              <a:spcAft>
                <a:spcPts val="1800"/>
              </a:spcAft>
              <a:buAutoNum type="alphaLcParenBoth" startAt="4"/>
            </a:pPr>
            <a:r>
              <a:rPr lang="en-US" sz="3600" b="1" dirty="0">
                <a:solidFill>
                  <a:srgbClr val="FFFFCC"/>
                </a:solidFill>
              </a:rPr>
              <a:t>The </a:t>
            </a:r>
            <a:r>
              <a:rPr lang="en-US" sz="3600" b="1" i="1" dirty="0" err="1">
                <a:solidFill>
                  <a:srgbClr val="FFFFCC"/>
                </a:solidFill>
              </a:rPr>
              <a:t>tĕhôm</a:t>
            </a:r>
            <a:r>
              <a:rPr lang="en-US" sz="3600" b="1" dirty="0">
                <a:solidFill>
                  <a:srgbClr val="FFFFCC"/>
                </a:solidFill>
              </a:rPr>
              <a:t> (“great deep) provides the context in which God works, unlike Tiamat in Babylon, who was a divinity in her own right.</a:t>
            </a:r>
          </a:p>
          <a:p>
            <a:pPr marL="742950" indent="-742950">
              <a:lnSpc>
                <a:spcPct val="110000"/>
              </a:lnSpc>
              <a:spcBef>
                <a:spcPts val="0"/>
              </a:spcBef>
              <a:spcAft>
                <a:spcPts val="1800"/>
              </a:spcAft>
              <a:buAutoNum type="alphaLcParenBoth" startAt="4"/>
            </a:pPr>
            <a:r>
              <a:rPr lang="en-US" sz="3600" b="1" dirty="0">
                <a:solidFill>
                  <a:srgbClr val="FFFFCC"/>
                </a:solidFill>
              </a:rPr>
              <a:t>The order built into the universe, specifically the reproduction of plants and animals after their kind contrasts the Babylonian omen texts in which creatures give birth to all kinds of bizarre forms.</a:t>
            </a:r>
          </a:p>
          <a:p>
            <a:pPr marL="742950" indent="-742950">
              <a:lnSpc>
                <a:spcPct val="110000"/>
              </a:lnSpc>
              <a:spcBef>
                <a:spcPts val="0"/>
              </a:spcBef>
              <a:spcAft>
                <a:spcPts val="1800"/>
              </a:spcAft>
              <a:buAutoNum type="alphaLcParenBoth" startAt="4"/>
            </a:pPr>
            <a:r>
              <a:rPr lang="en-US" sz="3600" b="1" dirty="0">
                <a:solidFill>
                  <a:srgbClr val="FFFFCC"/>
                </a:solidFill>
              </a:rPr>
              <a:t>The heavenly lights are specifically created by God and appointed their places in the heavens to govern cosmic affairs as servants of light, in contrast to pagan views in which each of these was a divinity in its own right.</a:t>
            </a:r>
            <a:endParaRPr lang="en-US" sz="4400" b="1" dirty="0">
              <a:solidFill>
                <a:srgbClr val="FFFFCC"/>
              </a:solidFill>
            </a:endParaRPr>
          </a:p>
        </p:txBody>
      </p:sp>
    </p:spTree>
    <p:extLst>
      <p:ext uri="{BB962C8B-B14F-4D97-AF65-F5344CB8AC3E}">
        <p14:creationId xmlns:p14="http://schemas.microsoft.com/office/powerpoint/2010/main" val="3092724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6A445-9118-4F82-96C6-6355D9CD4425}"/>
              </a:ext>
            </a:extLst>
          </p:cNvPr>
          <p:cNvSpPr>
            <a:spLocks noGrp="1"/>
          </p:cNvSpPr>
          <p:nvPr>
            <p:ph type="title"/>
          </p:nvPr>
        </p:nvSpPr>
        <p:spPr>
          <a:xfrm>
            <a:off x="2152650" y="391252"/>
            <a:ext cx="7886700" cy="1325563"/>
          </a:xfrm>
        </p:spPr>
        <p:txBody>
          <a:bodyPr>
            <a:normAutofit/>
          </a:bodyPr>
          <a:lstStyle/>
          <a:p>
            <a:pPr algn="ctr">
              <a:lnSpc>
                <a:spcPct val="100000"/>
              </a:lnSpc>
              <a:spcBef>
                <a:spcPts val="0"/>
              </a:spcBef>
              <a:spcAft>
                <a:spcPts val="600"/>
              </a:spcAft>
            </a:pPr>
            <a:r>
              <a:rPr lang="en-US" sz="3600" b="1" dirty="0">
                <a:solidFill>
                  <a:srgbClr val="FCEEAA"/>
                </a:solidFill>
                <a:latin typeface="+mn-lt"/>
              </a:rPr>
              <a:t>Autopsy: </a:t>
            </a:r>
            <a:r>
              <a:rPr lang="en-US" sz="3600" b="1" dirty="0">
                <a:solidFill>
                  <a:srgbClr val="FCEEAA"/>
                </a:solidFill>
                <a:latin typeface="+mn-lt"/>
                <a:ea typeface="Source Sans Pro Black" panose="020B0803030403020204" pitchFamily="34" charset="0"/>
              </a:rPr>
              <a:t>Evidences of the Death </a:t>
            </a:r>
            <a:br>
              <a:rPr lang="en-US" sz="3600" b="1" dirty="0">
                <a:solidFill>
                  <a:srgbClr val="FCEEAA"/>
                </a:solidFill>
                <a:latin typeface="+mn-lt"/>
                <a:ea typeface="Source Sans Pro Black" panose="020B0803030403020204" pitchFamily="34" charset="0"/>
              </a:rPr>
            </a:br>
            <a:r>
              <a:rPr lang="en-US" sz="3600" b="1" dirty="0">
                <a:solidFill>
                  <a:srgbClr val="FCEEAA"/>
                </a:solidFill>
                <a:latin typeface="+mn-lt"/>
                <a:ea typeface="Source Sans Pro Black" panose="020B0803030403020204" pitchFamily="34" charset="0"/>
              </a:rPr>
              <a:t>of the First Testament </a:t>
            </a:r>
          </a:p>
        </p:txBody>
      </p:sp>
      <p:sp>
        <p:nvSpPr>
          <p:cNvPr id="3" name="Content Placeholder 2">
            <a:extLst>
              <a:ext uri="{FF2B5EF4-FFF2-40B4-BE49-F238E27FC236}">
                <a16:creationId xmlns:a16="http://schemas.microsoft.com/office/drawing/2014/main" id="{30AD0C2B-62B6-4CB8-87ED-4BE59A565957}"/>
              </a:ext>
            </a:extLst>
          </p:cNvPr>
          <p:cNvSpPr>
            <a:spLocks noGrp="1"/>
          </p:cNvSpPr>
          <p:nvPr>
            <p:ph idx="1"/>
          </p:nvPr>
        </p:nvSpPr>
        <p:spPr>
          <a:xfrm>
            <a:off x="2152650" y="2002971"/>
            <a:ext cx="7886700" cy="4650378"/>
          </a:xfrm>
        </p:spPr>
        <p:txBody>
          <a:bodyPr>
            <a:normAutofit/>
          </a:bodyPr>
          <a:lstStyle/>
          <a:p>
            <a:pPr marL="690563" indent="-457200">
              <a:lnSpc>
                <a:spcPct val="100000"/>
              </a:lnSpc>
              <a:spcBef>
                <a:spcPts val="0"/>
              </a:spcBef>
              <a:spcAft>
                <a:spcPts val="600"/>
              </a:spcAft>
              <a:buAutoNum type="arabicPeriod" startAt="7"/>
              <a:tabLst>
                <a:tab pos="640080" algn="l"/>
              </a:tabLst>
            </a:pPr>
            <a:r>
              <a:rPr lang="en-US" sz="3600" b="1" dirty="0">
                <a:solidFill>
                  <a:srgbClr val="FCEEAA"/>
                </a:solidFill>
                <a:ea typeface="Source Sans Pro Black" panose="020B0803030403020204" pitchFamily="34" charset="0"/>
              </a:rPr>
              <a:t> Applicational Abusage</a:t>
            </a:r>
          </a:p>
          <a:p>
            <a:pPr marL="690563" indent="-457200">
              <a:lnSpc>
                <a:spcPct val="100000"/>
              </a:lnSpc>
              <a:spcBef>
                <a:spcPts val="0"/>
              </a:spcBef>
              <a:spcAft>
                <a:spcPts val="600"/>
              </a:spcAft>
              <a:buAutoNum type="arabicPeriod" startAt="7"/>
              <a:tabLst>
                <a:tab pos="640080" algn="l"/>
              </a:tabLst>
            </a:pPr>
            <a:r>
              <a:rPr lang="en-US" sz="3600" b="1" dirty="0">
                <a:solidFill>
                  <a:srgbClr val="FCEEAA"/>
                </a:solidFill>
                <a:ea typeface="Source Sans Pro Black" panose="020B0803030403020204" pitchFamily="34" charset="0"/>
              </a:rPr>
              <a:t> Spiritualizing Abusage</a:t>
            </a:r>
          </a:p>
          <a:p>
            <a:pPr marL="690563" indent="-457200" defTabSz="365760">
              <a:lnSpc>
                <a:spcPct val="100000"/>
              </a:lnSpc>
              <a:spcBef>
                <a:spcPts val="0"/>
              </a:spcBef>
              <a:spcAft>
                <a:spcPts val="600"/>
              </a:spcAft>
              <a:buAutoNum type="arabicPeriod" startAt="7"/>
              <a:tabLst>
                <a:tab pos="640080" algn="l"/>
              </a:tabLst>
            </a:pPr>
            <a:r>
              <a:rPr lang="en-US" sz="3600" b="1" dirty="0">
                <a:solidFill>
                  <a:srgbClr val="FCEEAA"/>
                </a:solidFill>
                <a:ea typeface="Source Sans Pro Black" panose="020B0803030403020204" pitchFamily="34" charset="0"/>
              </a:rPr>
              <a:t> Backwards Reading Abusage</a:t>
            </a:r>
          </a:p>
          <a:p>
            <a:pPr marL="690563" indent="-690563">
              <a:lnSpc>
                <a:spcPct val="100000"/>
              </a:lnSpc>
              <a:spcBef>
                <a:spcPts val="0"/>
              </a:spcBef>
              <a:spcAft>
                <a:spcPts val="600"/>
              </a:spcAft>
              <a:buAutoNum type="arabicPeriod" startAt="7"/>
              <a:tabLst>
                <a:tab pos="640080" algn="l"/>
              </a:tabLst>
            </a:pPr>
            <a:r>
              <a:rPr lang="en-US" sz="3600" b="1" dirty="0">
                <a:solidFill>
                  <a:srgbClr val="FCEEAA"/>
                </a:solidFill>
                <a:ea typeface="Source Sans Pro Black" panose="020B0803030403020204" pitchFamily="34" charset="0"/>
              </a:rPr>
              <a:t> Christologizing Abusage</a:t>
            </a:r>
          </a:p>
          <a:p>
            <a:pPr marL="690563" indent="-690563">
              <a:lnSpc>
                <a:spcPct val="100000"/>
              </a:lnSpc>
              <a:spcBef>
                <a:spcPts val="0"/>
              </a:spcBef>
              <a:spcAft>
                <a:spcPts val="600"/>
              </a:spcAft>
              <a:buAutoNum type="arabicPeriod" startAt="7"/>
              <a:tabLst>
                <a:tab pos="640080" algn="l"/>
              </a:tabLst>
            </a:pPr>
            <a:r>
              <a:rPr lang="en-US" sz="3600" b="1" dirty="0">
                <a:solidFill>
                  <a:srgbClr val="FCEEAA"/>
                </a:solidFill>
                <a:ea typeface="Source Sans Pro Black" panose="020B0803030403020204" pitchFamily="34" charset="0"/>
              </a:rPr>
              <a:t> Sloganizing Abusage</a:t>
            </a:r>
          </a:p>
          <a:p>
            <a:pPr marL="690563" indent="-690563">
              <a:lnSpc>
                <a:spcPct val="100000"/>
              </a:lnSpc>
              <a:spcBef>
                <a:spcPts val="0"/>
              </a:spcBef>
              <a:spcAft>
                <a:spcPts val="600"/>
              </a:spcAft>
              <a:buAutoNum type="arabicPeriod" startAt="7"/>
              <a:tabLst>
                <a:tab pos="640080" algn="l"/>
              </a:tabLst>
            </a:pPr>
            <a:r>
              <a:rPr lang="en-US" sz="3600" b="1" dirty="0">
                <a:solidFill>
                  <a:srgbClr val="FCEEAA"/>
                </a:solidFill>
                <a:ea typeface="Source Sans Pro Black" panose="020B0803030403020204" pitchFamily="34" charset="0"/>
              </a:rPr>
              <a:t> Magical/Mantic Abusage</a:t>
            </a:r>
          </a:p>
        </p:txBody>
      </p:sp>
    </p:spTree>
    <p:extLst>
      <p:ext uri="{BB962C8B-B14F-4D97-AF65-F5344CB8AC3E}">
        <p14:creationId xmlns:p14="http://schemas.microsoft.com/office/powerpoint/2010/main" val="144429337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694B6-50AF-2E91-43B3-5621955717DC}"/>
              </a:ext>
            </a:extLst>
          </p:cNvPr>
          <p:cNvSpPr>
            <a:spLocks noGrp="1"/>
          </p:cNvSpPr>
          <p:nvPr>
            <p:ph type="title"/>
          </p:nvPr>
        </p:nvSpPr>
        <p:spPr>
          <a:xfrm>
            <a:off x="376517" y="394447"/>
            <a:ext cx="11438965" cy="907863"/>
          </a:xfrm>
        </p:spPr>
        <p:txBody>
          <a:bodyPr>
            <a:noAutofit/>
          </a:bodyPr>
          <a:lstStyle/>
          <a:p>
            <a:pPr>
              <a:tabLst>
                <a:tab pos="744538" algn="l"/>
              </a:tabLst>
            </a:pPr>
            <a:r>
              <a:rPr lang="en-US" sz="3600" b="1" dirty="0">
                <a:solidFill>
                  <a:srgbClr val="FFFFCC"/>
                </a:solidFill>
                <a:latin typeface="+mn-lt"/>
              </a:rPr>
              <a:t>(1)	To Challenge Pagan Views of Cosmic Origins</a:t>
            </a:r>
          </a:p>
        </p:txBody>
      </p:sp>
      <p:sp>
        <p:nvSpPr>
          <p:cNvPr id="3" name="Content Placeholder 2">
            <a:extLst>
              <a:ext uri="{FF2B5EF4-FFF2-40B4-BE49-F238E27FC236}">
                <a16:creationId xmlns:a16="http://schemas.microsoft.com/office/drawing/2014/main" id="{58291190-0E4B-E37C-3C1E-EFC144CCA388}"/>
              </a:ext>
            </a:extLst>
          </p:cNvPr>
          <p:cNvSpPr>
            <a:spLocks noGrp="1"/>
          </p:cNvSpPr>
          <p:nvPr>
            <p:ph idx="1"/>
          </p:nvPr>
        </p:nvSpPr>
        <p:spPr>
          <a:xfrm>
            <a:off x="1039906" y="1694328"/>
            <a:ext cx="10596282" cy="4867837"/>
          </a:xfrm>
        </p:spPr>
        <p:txBody>
          <a:bodyPr>
            <a:normAutofit/>
          </a:bodyPr>
          <a:lstStyle/>
          <a:p>
            <a:pPr marL="742950" indent="-742950">
              <a:lnSpc>
                <a:spcPct val="100000"/>
              </a:lnSpc>
              <a:spcBef>
                <a:spcPts val="0"/>
              </a:spcBef>
              <a:spcAft>
                <a:spcPts val="1800"/>
              </a:spcAft>
              <a:buAutoNum type="alphaLcParenBoth" startAt="7"/>
            </a:pPr>
            <a:r>
              <a:rPr lang="en-US" sz="3600" b="1" dirty="0">
                <a:solidFill>
                  <a:srgbClr val="FFFFCC"/>
                </a:solidFill>
              </a:rPr>
              <a:t>The creation of humankind to be the image of God contrasts with other accounts in which the species was created to function as the slaves of the gods.</a:t>
            </a:r>
          </a:p>
          <a:p>
            <a:pPr marL="742950" indent="-742950">
              <a:lnSpc>
                <a:spcPct val="100000"/>
              </a:lnSpc>
              <a:spcBef>
                <a:spcPts val="0"/>
              </a:spcBef>
              <a:spcAft>
                <a:spcPts val="1800"/>
              </a:spcAft>
              <a:buAutoNum type="alphaLcParenBoth" startAt="7"/>
            </a:pPr>
            <a:r>
              <a:rPr lang="en-US" sz="3600" b="1" dirty="0">
                <a:solidFill>
                  <a:srgbClr val="FFFFCC"/>
                </a:solidFill>
              </a:rPr>
              <a:t>The final rest of God contrasts with the perpetual restlessness of the gods in pagan mythology.</a:t>
            </a:r>
          </a:p>
          <a:p>
            <a:pPr marL="0" indent="0">
              <a:lnSpc>
                <a:spcPct val="100000"/>
              </a:lnSpc>
              <a:spcBef>
                <a:spcPts val="0"/>
              </a:spcBef>
              <a:spcAft>
                <a:spcPts val="1800"/>
              </a:spcAft>
              <a:buNone/>
            </a:pPr>
            <a:endParaRPr lang="en-US" sz="3600" b="1" dirty="0">
              <a:solidFill>
                <a:srgbClr val="FFFFCC"/>
              </a:solidFill>
            </a:endParaRPr>
          </a:p>
        </p:txBody>
      </p:sp>
    </p:spTree>
    <p:extLst>
      <p:ext uri="{BB962C8B-B14F-4D97-AF65-F5344CB8AC3E}">
        <p14:creationId xmlns:p14="http://schemas.microsoft.com/office/powerpoint/2010/main" val="2188031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694B6-50AF-2E91-43B3-5621955717DC}"/>
              </a:ext>
            </a:extLst>
          </p:cNvPr>
          <p:cNvSpPr>
            <a:spLocks noGrp="1"/>
          </p:cNvSpPr>
          <p:nvPr>
            <p:ph type="title"/>
          </p:nvPr>
        </p:nvSpPr>
        <p:spPr>
          <a:xfrm>
            <a:off x="376517" y="116541"/>
            <a:ext cx="11438965" cy="907863"/>
          </a:xfrm>
        </p:spPr>
        <p:txBody>
          <a:bodyPr>
            <a:noAutofit/>
          </a:bodyPr>
          <a:lstStyle/>
          <a:p>
            <a:pPr>
              <a:tabLst>
                <a:tab pos="744538" algn="l"/>
              </a:tabLst>
            </a:pPr>
            <a:r>
              <a:rPr lang="en-US" sz="3600" b="1" dirty="0">
                <a:solidFill>
                  <a:srgbClr val="FFFFCC"/>
                </a:solidFill>
                <a:latin typeface="+mn-lt"/>
              </a:rPr>
              <a:t>(1)	To Celebrate Adam as the Climax of Creation</a:t>
            </a:r>
          </a:p>
        </p:txBody>
      </p:sp>
      <p:sp>
        <p:nvSpPr>
          <p:cNvPr id="3" name="Content Placeholder 2">
            <a:extLst>
              <a:ext uri="{FF2B5EF4-FFF2-40B4-BE49-F238E27FC236}">
                <a16:creationId xmlns:a16="http://schemas.microsoft.com/office/drawing/2014/main" id="{58291190-0E4B-E37C-3C1E-EFC144CCA388}"/>
              </a:ext>
            </a:extLst>
          </p:cNvPr>
          <p:cNvSpPr>
            <a:spLocks noGrp="1"/>
          </p:cNvSpPr>
          <p:nvPr>
            <p:ph idx="1"/>
          </p:nvPr>
        </p:nvSpPr>
        <p:spPr>
          <a:xfrm>
            <a:off x="1138518" y="1801906"/>
            <a:ext cx="10497670" cy="5056094"/>
          </a:xfrm>
        </p:spPr>
        <p:txBody>
          <a:bodyPr>
            <a:normAutofit/>
          </a:bodyPr>
          <a:lstStyle/>
          <a:p>
            <a:pPr marL="690563" lvl="1" indent="-690563">
              <a:lnSpc>
                <a:spcPct val="100000"/>
              </a:lnSpc>
              <a:spcBef>
                <a:spcPts val="0"/>
              </a:spcBef>
              <a:spcAft>
                <a:spcPts val="1800"/>
              </a:spcAft>
              <a:buNone/>
              <a:tabLst>
                <a:tab pos="690563" algn="l"/>
              </a:tabLst>
            </a:pPr>
            <a:r>
              <a:rPr lang="en-US" sz="3100" b="1" dirty="0">
                <a:solidFill>
                  <a:srgbClr val="FFFFCC"/>
                </a:solidFill>
              </a:rPr>
              <a:t>(a)	</a:t>
            </a:r>
            <a:r>
              <a:rPr lang="en-US" sz="3100" b="1" i="1" dirty="0" err="1">
                <a:solidFill>
                  <a:srgbClr val="FFFFCC"/>
                </a:solidFill>
              </a:rPr>
              <a:t>ʾAdam</a:t>
            </a:r>
            <a:r>
              <a:rPr lang="en-US" sz="3100" b="1" dirty="0">
                <a:solidFill>
                  <a:srgbClr val="FFFFCC"/>
                </a:solidFill>
              </a:rPr>
              <a:t> was created last.</a:t>
            </a:r>
          </a:p>
          <a:p>
            <a:pPr marL="627063" indent="-627063">
              <a:lnSpc>
                <a:spcPct val="100000"/>
              </a:lnSpc>
              <a:spcBef>
                <a:spcPts val="0"/>
              </a:spcBef>
              <a:spcAft>
                <a:spcPts val="1800"/>
              </a:spcAft>
              <a:buNone/>
              <a:tabLst>
                <a:tab pos="690563" algn="l"/>
              </a:tabLst>
            </a:pPr>
            <a:r>
              <a:rPr lang="en-US" sz="3500" b="1" dirty="0">
                <a:solidFill>
                  <a:srgbClr val="FFFFCC"/>
                </a:solidFill>
              </a:rPr>
              <a:t>(b)	</a:t>
            </a:r>
            <a:r>
              <a:rPr lang="en-US" sz="3500" b="1" i="1" dirty="0" err="1">
                <a:solidFill>
                  <a:srgbClr val="FFFFCC"/>
                </a:solidFill>
              </a:rPr>
              <a:t>ʾAdam</a:t>
            </a:r>
            <a:r>
              <a:rPr lang="en-US" sz="3500" b="1" dirty="0">
                <a:solidFill>
                  <a:srgbClr val="FFFFCC"/>
                </a:solidFill>
              </a:rPr>
              <a:t> was the product of divine deliberation.</a:t>
            </a:r>
          </a:p>
          <a:p>
            <a:pPr marL="627063" indent="-627063">
              <a:lnSpc>
                <a:spcPct val="100000"/>
              </a:lnSpc>
              <a:spcBef>
                <a:spcPts val="0"/>
              </a:spcBef>
              <a:spcAft>
                <a:spcPts val="1800"/>
              </a:spcAft>
              <a:buNone/>
              <a:tabLst>
                <a:tab pos="690563" algn="l"/>
              </a:tabLst>
            </a:pPr>
            <a:r>
              <a:rPr lang="en-US" sz="3500" b="1" dirty="0">
                <a:solidFill>
                  <a:srgbClr val="FFFFCC"/>
                </a:solidFill>
              </a:rPr>
              <a:t>(c)	The description of the creation of </a:t>
            </a:r>
            <a:r>
              <a:rPr lang="en-US" sz="3500" b="1" i="1" dirty="0">
                <a:solidFill>
                  <a:srgbClr val="FFFFCC"/>
                </a:solidFill>
              </a:rPr>
              <a:t> </a:t>
            </a:r>
            <a:r>
              <a:rPr lang="en-US" sz="3500" b="1" i="1" dirty="0" err="1">
                <a:solidFill>
                  <a:srgbClr val="FFFFCC"/>
                </a:solidFill>
              </a:rPr>
              <a:t>ʾAdam</a:t>
            </a:r>
            <a:r>
              <a:rPr lang="en-US" sz="3500" b="1" dirty="0">
                <a:solidFill>
                  <a:srgbClr val="FFFFCC"/>
                </a:solidFill>
              </a:rPr>
              <a:t> is more intensive and extensive than any other detail in this chapter.</a:t>
            </a:r>
          </a:p>
        </p:txBody>
      </p:sp>
    </p:spTree>
    <p:extLst>
      <p:ext uri="{BB962C8B-B14F-4D97-AF65-F5344CB8AC3E}">
        <p14:creationId xmlns:p14="http://schemas.microsoft.com/office/powerpoint/2010/main" val="4178710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694B6-50AF-2E91-43B3-5621955717DC}"/>
              </a:ext>
            </a:extLst>
          </p:cNvPr>
          <p:cNvSpPr>
            <a:spLocks noGrp="1"/>
          </p:cNvSpPr>
          <p:nvPr>
            <p:ph type="title"/>
          </p:nvPr>
        </p:nvSpPr>
        <p:spPr>
          <a:xfrm>
            <a:off x="376517" y="116541"/>
            <a:ext cx="11438965" cy="907863"/>
          </a:xfrm>
        </p:spPr>
        <p:txBody>
          <a:bodyPr>
            <a:noAutofit/>
          </a:bodyPr>
          <a:lstStyle/>
          <a:p>
            <a:pPr>
              <a:tabLst>
                <a:tab pos="744538" algn="l"/>
              </a:tabLst>
            </a:pPr>
            <a:r>
              <a:rPr lang="en-US" sz="3600" b="1" dirty="0">
                <a:solidFill>
                  <a:srgbClr val="FFFFCC"/>
                </a:solidFill>
                <a:latin typeface="+mn-lt"/>
              </a:rPr>
              <a:t>(1)	To Celebrate Adam as the Climax of Creation</a:t>
            </a:r>
          </a:p>
        </p:txBody>
      </p:sp>
      <p:sp>
        <p:nvSpPr>
          <p:cNvPr id="3" name="Content Placeholder 2">
            <a:extLst>
              <a:ext uri="{FF2B5EF4-FFF2-40B4-BE49-F238E27FC236}">
                <a16:creationId xmlns:a16="http://schemas.microsoft.com/office/drawing/2014/main" id="{58291190-0E4B-E37C-3C1E-EFC144CCA388}"/>
              </a:ext>
            </a:extLst>
          </p:cNvPr>
          <p:cNvSpPr>
            <a:spLocks noGrp="1"/>
          </p:cNvSpPr>
          <p:nvPr>
            <p:ph idx="1"/>
          </p:nvPr>
        </p:nvSpPr>
        <p:spPr>
          <a:xfrm>
            <a:off x="493059" y="1792940"/>
            <a:ext cx="11143129" cy="5065059"/>
          </a:xfrm>
        </p:spPr>
        <p:txBody>
          <a:bodyPr>
            <a:normAutofit/>
          </a:bodyPr>
          <a:lstStyle/>
          <a:p>
            <a:pPr marL="627063" indent="-627063">
              <a:lnSpc>
                <a:spcPct val="100000"/>
              </a:lnSpc>
              <a:spcBef>
                <a:spcPts val="0"/>
              </a:spcBef>
              <a:spcAft>
                <a:spcPts val="1800"/>
              </a:spcAft>
              <a:buNone/>
              <a:tabLst>
                <a:tab pos="690563" algn="l"/>
              </a:tabLst>
            </a:pPr>
            <a:r>
              <a:rPr lang="en-US" sz="3500" b="1" dirty="0">
                <a:solidFill>
                  <a:srgbClr val="FFFFCC"/>
                </a:solidFill>
              </a:rPr>
              <a:t>(d)	The verb used to describe the creation of </a:t>
            </a:r>
            <a:r>
              <a:rPr lang="en-US" sz="3500" b="1" i="1" dirty="0">
                <a:solidFill>
                  <a:srgbClr val="FFFFCC"/>
                </a:solidFill>
              </a:rPr>
              <a:t> </a:t>
            </a:r>
            <a:r>
              <a:rPr lang="en-US" sz="3500" b="1" i="1" dirty="0" err="1">
                <a:solidFill>
                  <a:srgbClr val="FFFFCC"/>
                </a:solidFill>
              </a:rPr>
              <a:t>ʾAdam</a:t>
            </a:r>
            <a:r>
              <a:rPr lang="en-US" sz="3500" b="1" dirty="0">
                <a:solidFill>
                  <a:srgbClr val="FFFFCC"/>
                </a:solidFill>
              </a:rPr>
              <a:t> is </a:t>
            </a:r>
            <a:r>
              <a:rPr lang="en-US" sz="3500" b="1" i="1" dirty="0" err="1">
                <a:solidFill>
                  <a:srgbClr val="FFFFCC"/>
                </a:solidFill>
              </a:rPr>
              <a:t>bārāʾ</a:t>
            </a:r>
            <a:r>
              <a:rPr lang="en-US" sz="3500" b="1" dirty="0">
                <a:solidFill>
                  <a:srgbClr val="FFFFCC"/>
                </a:solidFill>
              </a:rPr>
              <a:t>, which always involves a special creative act of God (cf. vv. 1, 27 [3x]).</a:t>
            </a:r>
          </a:p>
          <a:p>
            <a:pPr marL="627063" indent="-627063">
              <a:lnSpc>
                <a:spcPct val="100000"/>
              </a:lnSpc>
              <a:spcBef>
                <a:spcPts val="0"/>
              </a:spcBef>
              <a:spcAft>
                <a:spcPts val="1800"/>
              </a:spcAft>
              <a:buNone/>
              <a:tabLst>
                <a:tab pos="690563" algn="l"/>
              </a:tabLst>
            </a:pPr>
            <a:r>
              <a:rPr lang="en-US" sz="3500" b="1" dirty="0">
                <a:solidFill>
                  <a:srgbClr val="FFFFCC"/>
                </a:solidFill>
              </a:rPr>
              <a:t>(e)	Once </a:t>
            </a:r>
            <a:r>
              <a:rPr lang="en-US" sz="3500" b="1" i="1" dirty="0">
                <a:solidFill>
                  <a:srgbClr val="FFFFCC"/>
                </a:solidFill>
              </a:rPr>
              <a:t> </a:t>
            </a:r>
            <a:r>
              <a:rPr lang="en-US" sz="3500" b="1" i="1" dirty="0" err="1">
                <a:solidFill>
                  <a:srgbClr val="FFFFCC"/>
                </a:solidFill>
              </a:rPr>
              <a:t>ʾAdam</a:t>
            </a:r>
            <a:r>
              <a:rPr lang="en-US" sz="3500" b="1" dirty="0">
                <a:solidFill>
                  <a:srgbClr val="FFFFCC"/>
                </a:solidFill>
              </a:rPr>
              <a:t> was on the scene YHWH pronounced the created world “extremely good” (v. 31).</a:t>
            </a:r>
          </a:p>
          <a:p>
            <a:pPr marL="627063" indent="-627063">
              <a:lnSpc>
                <a:spcPct val="100000"/>
              </a:lnSpc>
              <a:spcBef>
                <a:spcPts val="0"/>
              </a:spcBef>
              <a:spcAft>
                <a:spcPts val="1800"/>
              </a:spcAft>
              <a:buNone/>
              <a:tabLst>
                <a:tab pos="690563" algn="l"/>
              </a:tabLst>
            </a:pPr>
            <a:r>
              <a:rPr lang="en-US" sz="3500" b="1" dirty="0">
                <a:solidFill>
                  <a:srgbClr val="FFFFCC"/>
                </a:solidFill>
              </a:rPr>
              <a:t>(f)	</a:t>
            </a:r>
            <a:r>
              <a:rPr lang="en-US" sz="3500" b="1" i="1" dirty="0" err="1">
                <a:solidFill>
                  <a:srgbClr val="FFFFCC"/>
                </a:solidFill>
              </a:rPr>
              <a:t>ʾAdam</a:t>
            </a:r>
            <a:r>
              <a:rPr lang="en-US" sz="3500" b="1" dirty="0">
                <a:solidFill>
                  <a:srgbClr val="FFFFCC"/>
                </a:solidFill>
              </a:rPr>
              <a:t> was expressly created as </a:t>
            </a:r>
            <a:r>
              <a:rPr lang="en-US" sz="3500" b="1" i="1" dirty="0">
                <a:solidFill>
                  <a:srgbClr val="FFFFCC"/>
                </a:solidFill>
              </a:rPr>
              <a:t> ṣelem</a:t>
            </a:r>
            <a:r>
              <a:rPr lang="en-US" sz="3500" b="1" dirty="0">
                <a:solidFill>
                  <a:srgbClr val="FFFFCC"/>
                </a:solidFill>
              </a:rPr>
              <a:t>, “the image of God.”</a:t>
            </a:r>
          </a:p>
        </p:txBody>
      </p:sp>
    </p:spTree>
    <p:extLst>
      <p:ext uri="{BB962C8B-B14F-4D97-AF65-F5344CB8AC3E}">
        <p14:creationId xmlns:p14="http://schemas.microsoft.com/office/powerpoint/2010/main" val="3749636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694B6-50AF-2E91-43B3-5621955717DC}"/>
              </a:ext>
            </a:extLst>
          </p:cNvPr>
          <p:cNvSpPr>
            <a:spLocks noGrp="1"/>
          </p:cNvSpPr>
          <p:nvPr>
            <p:ph type="title"/>
          </p:nvPr>
        </p:nvSpPr>
        <p:spPr>
          <a:xfrm>
            <a:off x="376517" y="116541"/>
            <a:ext cx="11438965" cy="1246094"/>
          </a:xfrm>
        </p:spPr>
        <p:txBody>
          <a:bodyPr>
            <a:noAutofit/>
          </a:bodyPr>
          <a:lstStyle/>
          <a:p>
            <a:pPr>
              <a:tabLst>
                <a:tab pos="744538" algn="l"/>
              </a:tabLst>
            </a:pPr>
            <a:r>
              <a:rPr lang="en-US" sz="3600" b="1" dirty="0">
                <a:solidFill>
                  <a:srgbClr val="FFFFCC"/>
                </a:solidFill>
                <a:effectLst/>
                <a:latin typeface="+mn-lt"/>
                <a:ea typeface="MS Gothic" panose="020B0609070205080204" pitchFamily="49" charset="-128"/>
              </a:rPr>
              <a:t>Excursus: What does the Bible mean when it describes humankind as the image of God (</a:t>
            </a:r>
            <a:r>
              <a:rPr lang="en-US" sz="3600" b="1" i="1" dirty="0">
                <a:solidFill>
                  <a:srgbClr val="FFFFCC"/>
                </a:solidFill>
                <a:effectLst/>
                <a:latin typeface="+mn-lt"/>
                <a:ea typeface="MS Gothic" panose="020B0609070205080204" pitchFamily="49" charset="-128"/>
              </a:rPr>
              <a:t>Imago Dei</a:t>
            </a:r>
            <a:r>
              <a:rPr lang="en-US" sz="3600" b="1" dirty="0">
                <a:solidFill>
                  <a:srgbClr val="FFFFCC"/>
                </a:solidFill>
                <a:effectLst/>
                <a:latin typeface="+mn-lt"/>
                <a:ea typeface="MS Gothic" panose="020B0609070205080204" pitchFamily="49" charset="-128"/>
              </a:rPr>
              <a:t>)?</a:t>
            </a:r>
            <a:endParaRPr lang="en-US" sz="6000" b="1" dirty="0">
              <a:solidFill>
                <a:srgbClr val="FFFFCC"/>
              </a:solidFill>
              <a:latin typeface="+mn-lt"/>
            </a:endParaRPr>
          </a:p>
        </p:txBody>
      </p:sp>
      <p:sp>
        <p:nvSpPr>
          <p:cNvPr id="3" name="Content Placeholder 2">
            <a:extLst>
              <a:ext uri="{FF2B5EF4-FFF2-40B4-BE49-F238E27FC236}">
                <a16:creationId xmlns:a16="http://schemas.microsoft.com/office/drawing/2014/main" id="{58291190-0E4B-E37C-3C1E-EFC144CCA388}"/>
              </a:ext>
            </a:extLst>
          </p:cNvPr>
          <p:cNvSpPr>
            <a:spLocks noGrp="1"/>
          </p:cNvSpPr>
          <p:nvPr>
            <p:ph idx="1"/>
          </p:nvPr>
        </p:nvSpPr>
        <p:spPr>
          <a:xfrm>
            <a:off x="546847" y="1792941"/>
            <a:ext cx="11573435" cy="5065059"/>
          </a:xfrm>
        </p:spPr>
        <p:txBody>
          <a:bodyPr>
            <a:normAutofit/>
          </a:bodyPr>
          <a:lstStyle/>
          <a:p>
            <a:pPr marL="573088" indent="-573088">
              <a:lnSpc>
                <a:spcPct val="100000"/>
              </a:lnSpc>
              <a:spcBef>
                <a:spcPts val="0"/>
              </a:spcBef>
              <a:spcAft>
                <a:spcPts val="1800"/>
              </a:spcAft>
              <a:buNone/>
            </a:pPr>
            <a:r>
              <a:rPr lang="en-US" sz="3600" b="1" dirty="0">
                <a:solidFill>
                  <a:srgbClr val="FFFFCC"/>
                </a:solidFill>
              </a:rPr>
              <a:t>1.	The Common Modern Understanding of “</a:t>
            </a:r>
            <a:r>
              <a:rPr lang="en-US" sz="3600" b="1" dirty="0" err="1">
                <a:solidFill>
                  <a:srgbClr val="FFFFCC"/>
                </a:solidFill>
              </a:rPr>
              <a:t>Imageness</a:t>
            </a:r>
            <a:r>
              <a:rPr lang="en-US" sz="3600" b="1" dirty="0">
                <a:solidFill>
                  <a:srgbClr val="FFFFCC"/>
                </a:solidFill>
              </a:rPr>
              <a:t>”</a:t>
            </a:r>
          </a:p>
          <a:p>
            <a:pPr marL="573088" indent="-573088">
              <a:lnSpc>
                <a:spcPct val="100000"/>
              </a:lnSpc>
              <a:spcBef>
                <a:spcPts val="0"/>
              </a:spcBef>
              <a:spcAft>
                <a:spcPts val="1800"/>
              </a:spcAft>
              <a:buNone/>
            </a:pPr>
            <a:r>
              <a:rPr lang="en-US" sz="3600" b="1" dirty="0">
                <a:solidFill>
                  <a:srgbClr val="FFFFCC"/>
                </a:solidFill>
              </a:rPr>
              <a:t>	Theologians today understand “</a:t>
            </a:r>
            <a:r>
              <a:rPr lang="en-US" sz="3600" b="1" dirty="0" err="1">
                <a:solidFill>
                  <a:srgbClr val="FFFFCC"/>
                </a:solidFill>
              </a:rPr>
              <a:t>imageness</a:t>
            </a:r>
            <a:r>
              <a:rPr lang="en-US" sz="3600" b="1" dirty="0">
                <a:solidFill>
                  <a:srgbClr val="FFFFCC"/>
                </a:solidFill>
              </a:rPr>
              <a:t>” in various ways: rationality, spirituality, intellectual freedom, relational ability (to God and fellow humans), triunity (body, soul, spirit).</a:t>
            </a:r>
          </a:p>
          <a:p>
            <a:pPr marL="573088" indent="-573088">
              <a:lnSpc>
                <a:spcPct val="100000"/>
              </a:lnSpc>
              <a:spcBef>
                <a:spcPts val="0"/>
              </a:spcBef>
              <a:spcAft>
                <a:spcPts val="1800"/>
              </a:spcAft>
              <a:buNone/>
            </a:pPr>
            <a:r>
              <a:rPr lang="en-US" sz="3600" b="1" dirty="0">
                <a:solidFill>
                  <a:srgbClr val="FFFFCC"/>
                </a:solidFill>
              </a:rPr>
              <a:t>2.	Ancient Near Eastern Understanding of “</a:t>
            </a:r>
            <a:r>
              <a:rPr lang="en-US" sz="3600" b="1" dirty="0" err="1">
                <a:solidFill>
                  <a:srgbClr val="FFFFCC"/>
                </a:solidFill>
              </a:rPr>
              <a:t>Imageness</a:t>
            </a:r>
            <a:r>
              <a:rPr lang="en-US" sz="3600" b="1" dirty="0">
                <a:solidFill>
                  <a:srgbClr val="FFFFCC"/>
                </a:solidFill>
              </a:rPr>
              <a:t>”</a:t>
            </a:r>
          </a:p>
          <a:p>
            <a:pPr marL="627063" indent="-627063">
              <a:lnSpc>
                <a:spcPct val="100000"/>
              </a:lnSpc>
              <a:spcBef>
                <a:spcPts val="0"/>
              </a:spcBef>
              <a:spcAft>
                <a:spcPts val="1800"/>
              </a:spcAft>
              <a:buNone/>
              <a:tabLst>
                <a:tab pos="690563" algn="l"/>
              </a:tabLst>
            </a:pPr>
            <a:endParaRPr lang="en-US" sz="3500" b="1" dirty="0">
              <a:solidFill>
                <a:srgbClr val="FFFFCC"/>
              </a:solidFill>
            </a:endParaRPr>
          </a:p>
        </p:txBody>
      </p:sp>
    </p:spTree>
    <p:extLst>
      <p:ext uri="{BB962C8B-B14F-4D97-AF65-F5344CB8AC3E}">
        <p14:creationId xmlns:p14="http://schemas.microsoft.com/office/powerpoint/2010/main" val="4105625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2650" y="116626"/>
            <a:ext cx="8920818" cy="690676"/>
          </a:xfrm>
        </p:spPr>
        <p:txBody>
          <a:bodyPr>
            <a:noAutofit/>
          </a:bodyPr>
          <a:lstStyle/>
          <a:p>
            <a:pPr defTabSz="548640"/>
            <a:r>
              <a:rPr lang="en-US" sz="3600" b="1" dirty="0">
                <a:solidFill>
                  <a:srgbClr val="FFFFCC"/>
                </a:solidFill>
                <a:latin typeface="+mn-lt"/>
              </a:rPr>
              <a:t>The Tell </a:t>
            </a:r>
            <a:r>
              <a:rPr lang="en-US" sz="3600" b="1" dirty="0" err="1">
                <a:solidFill>
                  <a:srgbClr val="FFFFCC"/>
                </a:solidFill>
                <a:latin typeface="+mn-lt"/>
              </a:rPr>
              <a:t>Fekheriye</a:t>
            </a:r>
            <a:r>
              <a:rPr lang="en-US" sz="3600" b="1" dirty="0">
                <a:solidFill>
                  <a:srgbClr val="FFFFCC"/>
                </a:solidFill>
                <a:latin typeface="+mn-lt"/>
              </a:rPr>
              <a:t> Bilingual Inscription</a:t>
            </a:r>
          </a:p>
        </p:txBody>
      </p:sp>
      <p:sp>
        <p:nvSpPr>
          <p:cNvPr id="3" name="Content Placeholder 2"/>
          <p:cNvSpPr>
            <a:spLocks noGrp="1"/>
          </p:cNvSpPr>
          <p:nvPr>
            <p:ph idx="1"/>
          </p:nvPr>
        </p:nvSpPr>
        <p:spPr/>
        <p:txBody>
          <a:bodyPr/>
          <a:lstStyle/>
          <a:p>
            <a:endParaRPr lang="en-US" dirty="0"/>
          </a:p>
        </p:txBody>
      </p:sp>
      <p:pic>
        <p:nvPicPr>
          <p:cNvPr id="6146" name="Picture 2" descr="Image result for Fekheriye Statu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1748" y="1026374"/>
            <a:ext cx="3810000" cy="571500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Image result for Fekheriye Statu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84927" y="1026374"/>
            <a:ext cx="4505325" cy="571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9920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ppt_x</p:attrName>
                                        </p:attrNameLst>
                                      </p:cBhvr>
                                      <p:tavLst>
                                        <p:tav tm="0">
                                          <p:val>
                                            <p:strVal val="#ppt_x"/>
                                          </p:val>
                                        </p:tav>
                                        <p:tav tm="100000">
                                          <p:val>
                                            <p:strVal val="#ppt_x"/>
                                          </p:val>
                                        </p:tav>
                                      </p:tavLst>
                                    </p:anim>
                                    <p:anim calcmode="lin" valueType="num">
                                      <p:cBhvr additive="base">
                                        <p:cTn id="8"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148"/>
                                        </p:tgtEl>
                                        <p:attrNameLst>
                                          <p:attrName>style.visibility</p:attrName>
                                        </p:attrNameLst>
                                      </p:cBhvr>
                                      <p:to>
                                        <p:strVal val="visible"/>
                                      </p:to>
                                    </p:set>
                                    <p:anim calcmode="lin" valueType="num">
                                      <p:cBhvr additive="base">
                                        <p:cTn id="13" dur="500" fill="hold"/>
                                        <p:tgtEl>
                                          <p:spTgt spid="6148"/>
                                        </p:tgtEl>
                                        <p:attrNameLst>
                                          <p:attrName>ppt_x</p:attrName>
                                        </p:attrNameLst>
                                      </p:cBhvr>
                                      <p:tavLst>
                                        <p:tav tm="0">
                                          <p:val>
                                            <p:strVal val="#ppt_x"/>
                                          </p:val>
                                        </p:tav>
                                        <p:tav tm="100000">
                                          <p:val>
                                            <p:strVal val="#ppt_x"/>
                                          </p:val>
                                        </p:tav>
                                      </p:tavLst>
                                    </p:anim>
                                    <p:anim calcmode="lin" valueType="num">
                                      <p:cBhvr additive="base">
                                        <p:cTn id="14" dur="500" fill="hold"/>
                                        <p:tgtEl>
                                          <p:spTgt spid="61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60803B-D61C-4045-9D36-FF3D7DB14BC1}"/>
              </a:ext>
            </a:extLst>
          </p:cNvPr>
          <p:cNvSpPr>
            <a:spLocks noGrp="1"/>
          </p:cNvSpPr>
          <p:nvPr>
            <p:ph type="title"/>
          </p:nvPr>
        </p:nvSpPr>
        <p:spPr>
          <a:xfrm>
            <a:off x="838200" y="187411"/>
            <a:ext cx="10477500" cy="815889"/>
          </a:xfrm>
        </p:spPr>
        <p:txBody>
          <a:bodyPr>
            <a:normAutofit/>
          </a:bodyPr>
          <a:lstStyle/>
          <a:p>
            <a:pPr algn="ctr" defTabSz="548640"/>
            <a:r>
              <a:rPr lang="en-US" sz="4000" b="1" i="1" dirty="0" err="1">
                <a:solidFill>
                  <a:srgbClr val="FFFFCC"/>
                </a:solidFill>
                <a:latin typeface="+mn-lt"/>
              </a:rPr>
              <a:t>Dmwt</a:t>
            </a:r>
            <a:r>
              <a:rPr lang="en-US" sz="4000" b="1" i="1" dirty="0">
                <a:solidFill>
                  <a:srgbClr val="FFFFCC"/>
                </a:solidFill>
                <a:latin typeface="+mn-lt"/>
              </a:rPr>
              <a:t> </a:t>
            </a:r>
            <a:r>
              <a:rPr lang="en-US" sz="4000" b="1" dirty="0">
                <a:solidFill>
                  <a:srgbClr val="FFFFCC"/>
                </a:solidFill>
                <a:latin typeface="+mn-lt"/>
              </a:rPr>
              <a:t>and </a:t>
            </a:r>
            <a:r>
              <a:rPr lang="en-US" sz="4000" b="1" i="1" dirty="0" err="1">
                <a:solidFill>
                  <a:srgbClr val="FFFFCC"/>
                </a:solidFill>
                <a:latin typeface="+mn-lt"/>
              </a:rPr>
              <a:t>ṣlm</a:t>
            </a:r>
            <a:r>
              <a:rPr lang="en-US" sz="4000" b="1" i="1" dirty="0">
                <a:solidFill>
                  <a:srgbClr val="FFFFCC"/>
                </a:solidFill>
                <a:latin typeface="+mn-lt"/>
              </a:rPr>
              <a:t> </a:t>
            </a:r>
            <a:r>
              <a:rPr lang="en-US" sz="4000" b="1" dirty="0">
                <a:solidFill>
                  <a:srgbClr val="FFFFCC"/>
                </a:solidFill>
                <a:latin typeface="+mn-lt"/>
              </a:rPr>
              <a:t>in </a:t>
            </a:r>
            <a:r>
              <a:rPr lang="en-US" sz="4000" b="1" dirty="0" err="1">
                <a:solidFill>
                  <a:srgbClr val="FFFFCC"/>
                </a:solidFill>
                <a:latin typeface="+mn-lt"/>
              </a:rPr>
              <a:t>Fekherye</a:t>
            </a:r>
            <a:r>
              <a:rPr lang="en-US" sz="4000" b="1" dirty="0">
                <a:solidFill>
                  <a:srgbClr val="FFFFCC"/>
                </a:solidFill>
                <a:latin typeface="+mn-lt"/>
              </a:rPr>
              <a:t> Inscription</a:t>
            </a:r>
            <a:endParaRPr lang="en-US" sz="4000" b="1" i="1" dirty="0">
              <a:solidFill>
                <a:srgbClr val="FFFFCC"/>
              </a:solidFill>
              <a:latin typeface="+mn-lt"/>
            </a:endParaRPr>
          </a:p>
        </p:txBody>
      </p:sp>
      <p:pic>
        <p:nvPicPr>
          <p:cNvPr id="5" name="Content Placeholder 4" descr="Text, letter&#10;&#10;Description automatically generated">
            <a:extLst>
              <a:ext uri="{FF2B5EF4-FFF2-40B4-BE49-F238E27FC236}">
                <a16:creationId xmlns:a16="http://schemas.microsoft.com/office/drawing/2014/main" id="{FE209126-655E-4885-8B6D-73D2B10D8329}"/>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54797" y="1098959"/>
            <a:ext cx="9682405" cy="5571630"/>
          </a:xfrm>
        </p:spPr>
      </p:pic>
      <p:sp>
        <p:nvSpPr>
          <p:cNvPr id="6" name="Rectangle 5">
            <a:extLst>
              <a:ext uri="{FF2B5EF4-FFF2-40B4-BE49-F238E27FC236}">
                <a16:creationId xmlns:a16="http://schemas.microsoft.com/office/drawing/2014/main" id="{A70DFF14-6630-40F7-8D95-9086A0DD4ECA}"/>
              </a:ext>
            </a:extLst>
          </p:cNvPr>
          <p:cNvSpPr/>
          <p:nvPr/>
        </p:nvSpPr>
        <p:spPr>
          <a:xfrm>
            <a:off x="5397499" y="1352551"/>
            <a:ext cx="568325" cy="25241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92CBE5E-5F5E-41F6-849C-1C678505CA0A}"/>
              </a:ext>
            </a:extLst>
          </p:cNvPr>
          <p:cNvSpPr/>
          <p:nvPr/>
        </p:nvSpPr>
        <p:spPr>
          <a:xfrm>
            <a:off x="1654175" y="4022725"/>
            <a:ext cx="1187450" cy="2921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0152927A-9D07-4569-9C03-613C0DAA431C}"/>
              </a:ext>
            </a:extLst>
          </p:cNvPr>
          <p:cNvSpPr/>
          <p:nvPr/>
        </p:nvSpPr>
        <p:spPr>
          <a:xfrm>
            <a:off x="3851276" y="1352551"/>
            <a:ext cx="993424" cy="25241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5607940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694B6-50AF-2E91-43B3-5621955717DC}"/>
              </a:ext>
            </a:extLst>
          </p:cNvPr>
          <p:cNvSpPr>
            <a:spLocks noGrp="1"/>
          </p:cNvSpPr>
          <p:nvPr>
            <p:ph type="title"/>
          </p:nvPr>
        </p:nvSpPr>
        <p:spPr>
          <a:xfrm>
            <a:off x="376517" y="116541"/>
            <a:ext cx="11438965" cy="779930"/>
          </a:xfrm>
        </p:spPr>
        <p:txBody>
          <a:bodyPr>
            <a:noAutofit/>
          </a:bodyPr>
          <a:lstStyle/>
          <a:p>
            <a:pPr marL="573088" indent="-573088">
              <a:lnSpc>
                <a:spcPct val="100000"/>
              </a:lnSpc>
              <a:spcBef>
                <a:spcPts val="0"/>
              </a:spcBef>
              <a:spcAft>
                <a:spcPts val="1800"/>
              </a:spcAft>
              <a:buNone/>
            </a:pPr>
            <a:r>
              <a:rPr lang="en-US" sz="3600" b="1" dirty="0">
                <a:solidFill>
                  <a:srgbClr val="FFFFCC"/>
                </a:solidFill>
                <a:latin typeface="+mn-lt"/>
              </a:rPr>
              <a:t>2.	Ancient Near Eastern Understanding of “</a:t>
            </a:r>
            <a:r>
              <a:rPr lang="en-US" sz="3600" b="1" dirty="0" err="1">
                <a:solidFill>
                  <a:srgbClr val="FFFFCC"/>
                </a:solidFill>
                <a:latin typeface="+mn-lt"/>
              </a:rPr>
              <a:t>Imageness</a:t>
            </a:r>
            <a:r>
              <a:rPr lang="en-US" sz="3600" b="1" dirty="0">
                <a:solidFill>
                  <a:srgbClr val="FFFFCC"/>
                </a:solidFill>
                <a:latin typeface="+mn-lt"/>
              </a:rPr>
              <a:t>”</a:t>
            </a:r>
          </a:p>
        </p:txBody>
      </p:sp>
      <p:sp>
        <p:nvSpPr>
          <p:cNvPr id="5" name="Content Placeholder 4">
            <a:extLst>
              <a:ext uri="{FF2B5EF4-FFF2-40B4-BE49-F238E27FC236}">
                <a16:creationId xmlns:a16="http://schemas.microsoft.com/office/drawing/2014/main" id="{F05BBEC0-4AB0-C9AC-5A84-DB450E924C27}"/>
              </a:ext>
            </a:extLst>
          </p:cNvPr>
          <p:cNvSpPr>
            <a:spLocks noGrp="1"/>
          </p:cNvSpPr>
          <p:nvPr>
            <p:ph idx="1"/>
          </p:nvPr>
        </p:nvSpPr>
        <p:spPr>
          <a:xfrm>
            <a:off x="838200" y="1066800"/>
            <a:ext cx="10515600" cy="5674659"/>
          </a:xfrm>
        </p:spPr>
        <p:txBody>
          <a:bodyPr>
            <a:normAutofit fontScale="77500" lnSpcReduction="20000"/>
          </a:bodyPr>
          <a:lstStyle/>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200" b="1" i="1" dirty="0">
                <a:solidFill>
                  <a:srgbClr val="FFFFCC"/>
                </a:solidFill>
                <a:effectLst/>
                <a:ea typeface="MS Gothic" panose="020B0609070205080204" pitchFamily="49" charset="-128"/>
              </a:rPr>
              <a:t>Enuma </a:t>
            </a:r>
            <a:r>
              <a:rPr lang="en-US" sz="3200" b="1" i="1" dirty="0" err="1">
                <a:solidFill>
                  <a:srgbClr val="FFFFCC"/>
                </a:solidFill>
                <a:effectLst/>
                <a:ea typeface="MS Gothic" panose="020B0609070205080204" pitchFamily="49" charset="-128"/>
              </a:rPr>
              <a:t>Elish</a:t>
            </a:r>
            <a:r>
              <a:rPr lang="en-US" sz="3200" b="1" dirty="0">
                <a:solidFill>
                  <a:srgbClr val="FFFFCC"/>
                </a:solidFill>
                <a:effectLst/>
                <a:ea typeface="MS Gothic" panose="020B0609070205080204" pitchFamily="49" charset="-128"/>
              </a:rPr>
              <a:t>: VI:2–8 (</a:t>
            </a:r>
            <a:r>
              <a:rPr lang="en-US" sz="3200" b="1" dirty="0" err="1">
                <a:solidFill>
                  <a:srgbClr val="FFFFCC"/>
                </a:solidFill>
                <a:effectLst/>
                <a:ea typeface="MS Gothic" panose="020B0609070205080204" pitchFamily="49" charset="-128"/>
              </a:rPr>
              <a:t>Dalley</a:t>
            </a:r>
            <a:r>
              <a:rPr lang="en-US" sz="3200" b="1" dirty="0">
                <a:solidFill>
                  <a:srgbClr val="FFFFCC"/>
                </a:solidFill>
                <a:effectLst/>
                <a:ea typeface="MS Gothic" panose="020B0609070205080204" pitchFamily="49" charset="-128"/>
              </a:rPr>
              <a:t>, </a:t>
            </a:r>
            <a:r>
              <a:rPr lang="en-US" sz="3200" b="1" i="1" dirty="0">
                <a:solidFill>
                  <a:srgbClr val="FFFFCC"/>
                </a:solidFill>
                <a:effectLst/>
                <a:ea typeface="MS Gothic" panose="020B0609070205080204" pitchFamily="49" charset="-128"/>
              </a:rPr>
              <a:t>Myths From Mesopotamia,</a:t>
            </a:r>
            <a:r>
              <a:rPr lang="en-US" sz="3200" b="1" dirty="0">
                <a:solidFill>
                  <a:srgbClr val="FFFFCC"/>
                </a:solidFill>
                <a:effectLst/>
                <a:ea typeface="MS Gothic" panose="020B0609070205080204" pitchFamily="49" charset="-128"/>
              </a:rPr>
              <a:t> p. 261; cf. </a:t>
            </a:r>
            <a:r>
              <a:rPr lang="en-US" sz="3200" b="1" i="1" dirty="0">
                <a:solidFill>
                  <a:srgbClr val="FFFFCC"/>
                </a:solidFill>
                <a:effectLst/>
                <a:ea typeface="MS Gothic" panose="020B0609070205080204" pitchFamily="49" charset="-128"/>
              </a:rPr>
              <a:t>ANET</a:t>
            </a:r>
            <a:r>
              <a:rPr lang="en-US" sz="3200" b="1" dirty="0">
                <a:solidFill>
                  <a:srgbClr val="FFFFCC"/>
                </a:solidFill>
                <a:effectLst/>
                <a:ea typeface="MS Gothic" panose="020B0609070205080204" pitchFamily="49" charset="-128"/>
              </a:rPr>
              <a:t>, p. 68)</a:t>
            </a:r>
            <a:endParaRPr lang="en-US" sz="3200" b="1" dirty="0">
              <a:solidFill>
                <a:srgbClr val="FFFFCC"/>
              </a:solidFill>
              <a:effectLst/>
              <a:ea typeface="Times New Roman" panose="02020603050405020304" pitchFamily="18" charset="0"/>
            </a:endParaRP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200" b="1" dirty="0">
                <a:solidFill>
                  <a:srgbClr val="FFFFCC"/>
                </a:solidFill>
                <a:effectLst/>
                <a:ea typeface="MS Gothic" panose="020B0609070205080204" pitchFamily="49" charset="-128"/>
              </a:rPr>
              <a:t>Marduk addresses </a:t>
            </a:r>
            <a:r>
              <a:rPr lang="en-US" sz="3200" b="1" dirty="0" err="1">
                <a:solidFill>
                  <a:srgbClr val="FFFFCC"/>
                </a:solidFill>
                <a:effectLst/>
                <a:ea typeface="MS Gothic" panose="020B0609070205080204" pitchFamily="49" charset="-128"/>
              </a:rPr>
              <a:t>Ea</a:t>
            </a:r>
            <a:r>
              <a:rPr lang="en-US" sz="3200" b="1" dirty="0">
                <a:solidFill>
                  <a:srgbClr val="FFFFCC"/>
                </a:solidFill>
                <a:effectLst/>
                <a:ea typeface="MS Gothic" panose="020B0609070205080204" pitchFamily="49" charset="-128"/>
              </a:rPr>
              <a:t>:</a:t>
            </a:r>
            <a:endParaRPr lang="en-US" sz="3200" b="1" dirty="0">
              <a:solidFill>
                <a:srgbClr val="FFFFCC"/>
              </a:solidFill>
              <a:effectLst/>
              <a:ea typeface="Times New Roman" panose="02020603050405020304" pitchFamily="18" charset="0"/>
            </a:endParaRP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 pos="2057400" algn="l"/>
                <a:tab pos="2286000" algn="l"/>
                <a:tab pos="2514600" algn="l"/>
              </a:tabLst>
            </a:pPr>
            <a:endParaRPr lang="en-US" sz="1400" b="1" dirty="0">
              <a:solidFill>
                <a:srgbClr val="FFFFCC"/>
              </a:solidFill>
              <a:effectLst/>
              <a:ea typeface="Times New Roman" panose="02020603050405020304" pitchFamily="18" charset="0"/>
            </a:endParaRPr>
          </a:p>
          <a:p>
            <a:pPr marL="0" marR="0" indent="0">
              <a:lnSpc>
                <a:spcPct val="100000"/>
              </a:lnSpc>
              <a:spcBef>
                <a:spcPts val="0"/>
              </a:spcBef>
              <a:spcAft>
                <a:spcPts val="1200"/>
              </a:spcAft>
              <a:buNone/>
              <a:tabLst>
                <a:tab pos="228600" algn="l"/>
                <a:tab pos="685800" algn="l"/>
                <a:tab pos="914400" algn="l"/>
                <a:tab pos="1143000" algn="l"/>
                <a:tab pos="1371600" algn="l"/>
                <a:tab pos="1600200" algn="l"/>
                <a:tab pos="1828800" algn="l"/>
                <a:tab pos="2057400" algn="l"/>
                <a:tab pos="2286000" algn="l"/>
                <a:tab pos="2514600" algn="l"/>
              </a:tabLst>
            </a:pPr>
            <a:r>
              <a:rPr lang="en-US" sz="4200" b="1" dirty="0">
                <a:solidFill>
                  <a:srgbClr val="FFFFCC"/>
                </a:solidFill>
                <a:effectLst/>
                <a:ea typeface="MS Gothic" panose="020B0609070205080204" pitchFamily="49" charset="-128"/>
              </a:rPr>
              <a:t>Let me put blood together, and make bones too.</a:t>
            </a:r>
            <a:endParaRPr lang="en-US" sz="4200" b="1" dirty="0">
              <a:solidFill>
                <a:srgbClr val="FFFFCC"/>
              </a:solidFill>
              <a:effectLst/>
              <a:ea typeface="Times New Roman" panose="02020603050405020304" pitchFamily="18" charset="0"/>
            </a:endParaRPr>
          </a:p>
          <a:p>
            <a:pPr marL="0" marR="0" indent="0">
              <a:lnSpc>
                <a:spcPct val="100000"/>
              </a:lnSpc>
              <a:spcBef>
                <a:spcPts val="0"/>
              </a:spcBef>
              <a:spcAft>
                <a:spcPts val="1200"/>
              </a:spcAft>
              <a:buNone/>
              <a:tabLst>
                <a:tab pos="228600" algn="l"/>
                <a:tab pos="685800" algn="l"/>
                <a:tab pos="914400" algn="l"/>
                <a:tab pos="1143000" algn="l"/>
                <a:tab pos="1371600" algn="l"/>
                <a:tab pos="1600200" algn="l"/>
                <a:tab pos="1828800" algn="l"/>
                <a:tab pos="2057400" algn="l"/>
                <a:tab pos="2286000" algn="l"/>
                <a:tab pos="2514600" algn="l"/>
              </a:tabLst>
            </a:pPr>
            <a:r>
              <a:rPr lang="en-US" sz="4200" b="1" dirty="0">
                <a:solidFill>
                  <a:srgbClr val="FFFFCC"/>
                </a:solidFill>
                <a:effectLst/>
                <a:ea typeface="MS Gothic" panose="020B0609070205080204" pitchFamily="49" charset="-128"/>
              </a:rPr>
              <a:t>Let me set up primeval man: Man shall be his name.</a:t>
            </a:r>
            <a:endParaRPr lang="en-US" sz="4200" b="1" dirty="0">
              <a:solidFill>
                <a:srgbClr val="FFFFCC"/>
              </a:solidFill>
              <a:effectLst/>
              <a:ea typeface="Times New Roman" panose="02020603050405020304" pitchFamily="18" charset="0"/>
            </a:endParaRPr>
          </a:p>
          <a:p>
            <a:pPr marL="0" marR="0" indent="0">
              <a:lnSpc>
                <a:spcPct val="100000"/>
              </a:lnSpc>
              <a:spcBef>
                <a:spcPts val="0"/>
              </a:spcBef>
              <a:spcAft>
                <a:spcPts val="1200"/>
              </a:spcAft>
              <a:buNone/>
              <a:tabLst>
                <a:tab pos="228600" algn="l"/>
                <a:tab pos="685800" algn="l"/>
                <a:tab pos="914400" algn="l"/>
                <a:tab pos="1143000" algn="l"/>
                <a:tab pos="1371600" algn="l"/>
                <a:tab pos="1600200" algn="l"/>
                <a:tab pos="1828800" algn="l"/>
                <a:tab pos="2057400" algn="l"/>
                <a:tab pos="2286000" algn="l"/>
                <a:tab pos="2514600" algn="l"/>
              </a:tabLst>
            </a:pPr>
            <a:r>
              <a:rPr lang="en-US" sz="4200" b="1" dirty="0">
                <a:solidFill>
                  <a:srgbClr val="FFFFCC"/>
                </a:solidFill>
                <a:effectLst/>
                <a:ea typeface="MS Gothic" panose="020B0609070205080204" pitchFamily="49" charset="-128"/>
              </a:rPr>
              <a:t>Let me create a primeval man.</a:t>
            </a:r>
            <a:endParaRPr lang="en-US" sz="4200" b="1" dirty="0">
              <a:solidFill>
                <a:srgbClr val="FFFFCC"/>
              </a:solidFill>
              <a:effectLst/>
              <a:ea typeface="Times New Roman" panose="02020603050405020304" pitchFamily="18" charset="0"/>
            </a:endParaRPr>
          </a:p>
          <a:p>
            <a:pPr marL="0" marR="0" indent="0">
              <a:lnSpc>
                <a:spcPct val="100000"/>
              </a:lnSpc>
              <a:spcBef>
                <a:spcPts val="0"/>
              </a:spcBef>
              <a:spcAft>
                <a:spcPts val="1200"/>
              </a:spcAft>
              <a:buNone/>
              <a:tabLst>
                <a:tab pos="228600" algn="l"/>
                <a:tab pos="685800" algn="l"/>
                <a:tab pos="914400" algn="l"/>
                <a:tab pos="1143000" algn="l"/>
                <a:tab pos="1371600" algn="l"/>
                <a:tab pos="1600200" algn="l"/>
                <a:tab pos="1828800" algn="l"/>
                <a:tab pos="2057400" algn="l"/>
                <a:tab pos="2286000" algn="l"/>
                <a:tab pos="2514600" algn="l"/>
              </a:tabLst>
            </a:pPr>
            <a:r>
              <a:rPr lang="en-US" sz="4200" b="1" dirty="0">
                <a:solidFill>
                  <a:srgbClr val="FFFFCC"/>
                </a:solidFill>
                <a:effectLst/>
                <a:ea typeface="MS Gothic" panose="020B0609070205080204" pitchFamily="49" charset="-128"/>
              </a:rPr>
              <a:t>The work of the gods shall be imposed (on him),</a:t>
            </a:r>
            <a:endParaRPr lang="en-US" sz="4200" b="1" dirty="0">
              <a:solidFill>
                <a:srgbClr val="FFFFCC"/>
              </a:solidFill>
              <a:effectLst/>
              <a:ea typeface="Times New Roman" panose="02020603050405020304" pitchFamily="18" charset="0"/>
            </a:endParaRPr>
          </a:p>
          <a:p>
            <a:pPr marL="0" marR="0" indent="0">
              <a:lnSpc>
                <a:spcPct val="100000"/>
              </a:lnSpc>
              <a:spcBef>
                <a:spcPts val="0"/>
              </a:spcBef>
              <a:spcAft>
                <a:spcPts val="1200"/>
              </a:spcAft>
              <a:buNone/>
              <a:tabLst>
                <a:tab pos="228600" algn="l"/>
                <a:tab pos="685800" algn="l"/>
                <a:tab pos="914400" algn="l"/>
                <a:tab pos="1143000" algn="l"/>
                <a:tab pos="1371600" algn="l"/>
                <a:tab pos="1600200" algn="l"/>
                <a:tab pos="1828800" algn="l"/>
                <a:tab pos="2057400" algn="l"/>
                <a:tab pos="2286000" algn="l"/>
                <a:tab pos="2514600" algn="l"/>
              </a:tabLst>
            </a:pPr>
            <a:r>
              <a:rPr lang="en-US" sz="4200" b="1" dirty="0">
                <a:solidFill>
                  <a:srgbClr val="FFFFCC"/>
                </a:solidFill>
                <a:effectLst/>
                <a:ea typeface="MS Gothic" panose="020B0609070205080204" pitchFamily="49" charset="-128"/>
              </a:rPr>
              <a:t>				and so they shall be at leisure.</a:t>
            </a:r>
            <a:endParaRPr lang="en-US" sz="4200" b="1" dirty="0">
              <a:solidFill>
                <a:srgbClr val="FFFFCC"/>
              </a:solidFill>
              <a:effectLst/>
              <a:ea typeface="Times New Roman" panose="02020603050405020304" pitchFamily="18" charset="0"/>
            </a:endParaRPr>
          </a:p>
          <a:p>
            <a:pPr marL="0" marR="0" indent="0">
              <a:lnSpc>
                <a:spcPct val="100000"/>
              </a:lnSpc>
              <a:spcBef>
                <a:spcPts val="0"/>
              </a:spcBef>
              <a:spcAft>
                <a:spcPts val="1200"/>
              </a:spcAft>
              <a:buNone/>
              <a:tabLst>
                <a:tab pos="228600" algn="l"/>
                <a:tab pos="685800" algn="l"/>
                <a:tab pos="914400" algn="l"/>
                <a:tab pos="1143000" algn="l"/>
                <a:tab pos="1371600" algn="l"/>
                <a:tab pos="1600200" algn="l"/>
                <a:tab pos="1828800" algn="l"/>
                <a:tab pos="2057400" algn="l"/>
                <a:tab pos="2286000" algn="l"/>
                <a:tab pos="2514600" algn="l"/>
              </a:tabLst>
            </a:pPr>
            <a:r>
              <a:rPr lang="en-US" sz="4200" b="1" dirty="0">
                <a:solidFill>
                  <a:srgbClr val="FFFFCC"/>
                </a:solidFill>
                <a:effectLst/>
                <a:ea typeface="MS Gothic" panose="020B0609070205080204" pitchFamily="49" charset="-128"/>
              </a:rPr>
              <a:t>Let me change the ways of the gods miraculously,</a:t>
            </a:r>
            <a:endParaRPr lang="en-US" sz="4200" b="1" dirty="0">
              <a:solidFill>
                <a:srgbClr val="FFFFCC"/>
              </a:solidFill>
              <a:effectLst/>
              <a:ea typeface="Times New Roman" panose="02020603050405020304" pitchFamily="18" charset="0"/>
            </a:endParaRPr>
          </a:p>
          <a:p>
            <a:pPr marL="0" marR="0" indent="0">
              <a:lnSpc>
                <a:spcPct val="100000"/>
              </a:lnSpc>
              <a:spcBef>
                <a:spcPts val="0"/>
              </a:spcBef>
              <a:spcAft>
                <a:spcPts val="1200"/>
              </a:spcAft>
              <a:buNone/>
              <a:tabLst>
                <a:tab pos="228600" algn="l"/>
                <a:tab pos="685800" algn="l"/>
                <a:tab pos="914400" algn="l"/>
                <a:tab pos="1143000" algn="l"/>
                <a:tab pos="1371600" algn="l"/>
                <a:tab pos="1600200" algn="l"/>
                <a:tab pos="1828800" algn="l"/>
                <a:tab pos="2057400" algn="l"/>
                <a:tab pos="2286000" algn="l"/>
                <a:tab pos="2514600" algn="l"/>
              </a:tabLst>
            </a:pPr>
            <a:r>
              <a:rPr lang="en-US" sz="4200" b="1" dirty="0">
                <a:solidFill>
                  <a:srgbClr val="FFFFCC"/>
                </a:solidFill>
                <a:effectLst/>
                <a:ea typeface="MS Gothic" panose="020B0609070205080204" pitchFamily="49" charset="-128"/>
              </a:rPr>
              <a:t>So they are gathered as one yet divided in two.</a:t>
            </a:r>
            <a:endParaRPr lang="en-US" sz="4200" b="1" dirty="0">
              <a:solidFill>
                <a:srgbClr val="FFFFCC"/>
              </a:solidFill>
              <a:effectLst/>
              <a:ea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291742063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694B6-50AF-2E91-43B3-5621955717DC}"/>
              </a:ext>
            </a:extLst>
          </p:cNvPr>
          <p:cNvSpPr>
            <a:spLocks noGrp="1"/>
          </p:cNvSpPr>
          <p:nvPr>
            <p:ph type="title"/>
          </p:nvPr>
        </p:nvSpPr>
        <p:spPr>
          <a:xfrm>
            <a:off x="376517" y="116541"/>
            <a:ext cx="11438965" cy="779930"/>
          </a:xfrm>
        </p:spPr>
        <p:txBody>
          <a:bodyPr>
            <a:noAutofit/>
          </a:bodyPr>
          <a:lstStyle/>
          <a:p>
            <a:pPr marL="573088" indent="-573088">
              <a:lnSpc>
                <a:spcPct val="100000"/>
              </a:lnSpc>
              <a:spcBef>
                <a:spcPts val="0"/>
              </a:spcBef>
              <a:spcAft>
                <a:spcPts val="1800"/>
              </a:spcAft>
              <a:buNone/>
            </a:pPr>
            <a:r>
              <a:rPr lang="en-US" sz="3600" b="1" dirty="0">
                <a:solidFill>
                  <a:srgbClr val="FFFFCC"/>
                </a:solidFill>
                <a:latin typeface="+mn-lt"/>
              </a:rPr>
              <a:t>2.	Ancient Near Eastern Understanding of “</a:t>
            </a:r>
            <a:r>
              <a:rPr lang="en-US" sz="3600" b="1" dirty="0" err="1">
                <a:solidFill>
                  <a:srgbClr val="FFFFCC"/>
                </a:solidFill>
                <a:latin typeface="+mn-lt"/>
              </a:rPr>
              <a:t>Imageness</a:t>
            </a:r>
            <a:r>
              <a:rPr lang="en-US" sz="3600" b="1" dirty="0">
                <a:solidFill>
                  <a:srgbClr val="FFFFCC"/>
                </a:solidFill>
                <a:latin typeface="+mn-lt"/>
              </a:rPr>
              <a:t>”</a:t>
            </a:r>
          </a:p>
        </p:txBody>
      </p:sp>
      <p:sp>
        <p:nvSpPr>
          <p:cNvPr id="5" name="Content Placeholder 4">
            <a:extLst>
              <a:ext uri="{FF2B5EF4-FFF2-40B4-BE49-F238E27FC236}">
                <a16:creationId xmlns:a16="http://schemas.microsoft.com/office/drawing/2014/main" id="{F05BBEC0-4AB0-C9AC-5A84-DB450E924C27}"/>
              </a:ext>
            </a:extLst>
          </p:cNvPr>
          <p:cNvSpPr>
            <a:spLocks noGrp="1"/>
          </p:cNvSpPr>
          <p:nvPr>
            <p:ph idx="1"/>
          </p:nvPr>
        </p:nvSpPr>
        <p:spPr>
          <a:xfrm>
            <a:off x="838200" y="1828800"/>
            <a:ext cx="10515600" cy="4912659"/>
          </a:xfrm>
        </p:spPr>
        <p:txBody>
          <a:bodyPr>
            <a:normAutofit/>
          </a:bodyPr>
          <a:lstStyle/>
          <a:p>
            <a:pPr marR="0" indent="0">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i="1" dirty="0">
                <a:solidFill>
                  <a:srgbClr val="FFFFCC"/>
                </a:solidFill>
                <a:effectLst/>
                <a:ea typeface="MS Gothic" panose="020B0609070205080204" pitchFamily="49" charset="-128"/>
              </a:rPr>
              <a:t>Atrahasis</a:t>
            </a:r>
            <a:r>
              <a:rPr lang="en-US" sz="3600" b="1" dirty="0">
                <a:solidFill>
                  <a:srgbClr val="FFFFCC"/>
                </a:solidFill>
                <a:effectLst/>
                <a:ea typeface="MS Gothic" panose="020B0609070205080204" pitchFamily="49" charset="-128"/>
              </a:rPr>
              <a:t>: SBV iv (</a:t>
            </a:r>
            <a:r>
              <a:rPr lang="en-US" sz="3600" b="1" dirty="0" err="1">
                <a:solidFill>
                  <a:srgbClr val="FFFFCC"/>
                </a:solidFill>
                <a:effectLst/>
                <a:ea typeface="MS Gothic" panose="020B0609070205080204" pitchFamily="49" charset="-128"/>
              </a:rPr>
              <a:t>Dalley</a:t>
            </a:r>
            <a:r>
              <a:rPr lang="en-US" sz="3600" b="1" dirty="0">
                <a:solidFill>
                  <a:srgbClr val="FFFFCC"/>
                </a:solidFill>
                <a:effectLst/>
                <a:ea typeface="MS Gothic" panose="020B0609070205080204" pitchFamily="49" charset="-128"/>
              </a:rPr>
              <a:t>, p. 14)</a:t>
            </a:r>
            <a:endParaRPr lang="en-US" sz="3600" b="1" dirty="0">
              <a:solidFill>
                <a:srgbClr val="FFFFCC"/>
              </a:solidFill>
              <a:effectLst/>
              <a:ea typeface="Times New Roman" panose="02020603050405020304" pitchFamily="18" charset="0"/>
            </a:endParaRPr>
          </a:p>
          <a:p>
            <a:pPr marR="0" indent="0">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err="1">
                <a:solidFill>
                  <a:srgbClr val="FFFFCC"/>
                </a:solidFill>
                <a:effectLst/>
                <a:ea typeface="MS Gothic" panose="020B0609070205080204" pitchFamily="49" charset="-128"/>
              </a:rPr>
              <a:t>Ea</a:t>
            </a:r>
            <a:r>
              <a:rPr lang="en-US" sz="3600" b="1" dirty="0">
                <a:solidFill>
                  <a:srgbClr val="FFFFCC"/>
                </a:solidFill>
                <a:effectLst/>
                <a:ea typeface="MS Gothic" panose="020B0609070205080204" pitchFamily="49" charset="-128"/>
              </a:rPr>
              <a:t> spoke to the gods:</a:t>
            </a:r>
            <a:endParaRPr lang="en-US" sz="3600" b="1" dirty="0">
              <a:solidFill>
                <a:srgbClr val="FFFFCC"/>
              </a:solidFill>
              <a:effectLst/>
              <a:ea typeface="Times New Roman" panose="02020603050405020304" pitchFamily="18" charset="0"/>
            </a:endParaRPr>
          </a:p>
          <a:p>
            <a:pPr marR="0" indent="0">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 </a:t>
            </a:r>
            <a:endParaRPr lang="en-US" sz="3600" b="1" dirty="0">
              <a:solidFill>
                <a:srgbClr val="FFFFCC"/>
              </a:solidFill>
              <a:effectLst/>
              <a:ea typeface="Times New Roman" panose="02020603050405020304" pitchFamily="18" charset="0"/>
            </a:endParaRPr>
          </a:p>
          <a:p>
            <a:pPr marR="0" indent="0">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	</a:t>
            </a:r>
            <a:r>
              <a:rPr lang="en-US" sz="3600" b="1" dirty="0" err="1">
                <a:solidFill>
                  <a:srgbClr val="FFFFCC"/>
                </a:solidFill>
                <a:effectLst/>
                <a:ea typeface="MS Gothic" panose="020B0609070205080204" pitchFamily="49" charset="-128"/>
              </a:rPr>
              <a:t>Belet</a:t>
            </a:r>
            <a:r>
              <a:rPr lang="en-US" sz="3600" b="1" dirty="0">
                <a:solidFill>
                  <a:srgbClr val="FFFFCC"/>
                </a:solidFill>
                <a:effectLst/>
                <a:ea typeface="MS Gothic" panose="020B0609070205080204" pitchFamily="49" charset="-128"/>
              </a:rPr>
              <a:t>–</a:t>
            </a:r>
            <a:r>
              <a:rPr lang="en-US" sz="3600" b="1" dirty="0" err="1">
                <a:solidFill>
                  <a:srgbClr val="FFFFCC"/>
                </a:solidFill>
                <a:effectLst/>
                <a:ea typeface="MS Gothic" panose="020B0609070205080204" pitchFamily="49" charset="-128"/>
              </a:rPr>
              <a:t>ili</a:t>
            </a:r>
            <a:r>
              <a:rPr lang="en-US" sz="3600" b="1" dirty="0">
                <a:solidFill>
                  <a:srgbClr val="FFFFCC"/>
                </a:solidFill>
                <a:effectLst/>
                <a:ea typeface="MS Gothic" panose="020B0609070205080204" pitchFamily="49" charset="-128"/>
              </a:rPr>
              <a:t> the womb–goddess is present––</a:t>
            </a:r>
            <a:endParaRPr lang="en-US" sz="3600" b="1" dirty="0">
              <a:solidFill>
                <a:srgbClr val="FFFFCC"/>
              </a:solidFill>
              <a:effectLst/>
              <a:ea typeface="Times New Roman" panose="02020603050405020304" pitchFamily="18" charset="0"/>
            </a:endParaRPr>
          </a:p>
          <a:p>
            <a:pPr marR="0" indent="0">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	Let her create a mortal man,</a:t>
            </a:r>
            <a:endParaRPr lang="en-US" sz="3600" b="1" dirty="0">
              <a:solidFill>
                <a:srgbClr val="FFFFCC"/>
              </a:solidFill>
              <a:effectLst/>
              <a:ea typeface="Times New Roman" panose="02020603050405020304" pitchFamily="18" charset="0"/>
            </a:endParaRPr>
          </a:p>
          <a:p>
            <a:pPr marR="0" indent="0">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				So that he may bear the yoke, [the work of </a:t>
            </a:r>
            <a:r>
              <a:rPr lang="en-US" sz="3600" b="1" dirty="0" err="1">
                <a:solidFill>
                  <a:srgbClr val="FFFFCC"/>
                </a:solidFill>
                <a:effectLst/>
                <a:ea typeface="MS Gothic" panose="020B0609070205080204" pitchFamily="49" charset="-128"/>
              </a:rPr>
              <a:t>Ellil</a:t>
            </a:r>
            <a:r>
              <a:rPr lang="en-US" sz="3600" b="1" dirty="0">
                <a:solidFill>
                  <a:srgbClr val="FFFFCC"/>
                </a:solidFill>
                <a:effectLst/>
                <a:ea typeface="MS Gothic" panose="020B0609070205080204" pitchFamily="49" charset="-128"/>
              </a:rPr>
              <a:t>],</a:t>
            </a:r>
            <a:endParaRPr lang="en-US" sz="3600" b="1" dirty="0">
              <a:solidFill>
                <a:srgbClr val="FFFFCC"/>
              </a:solidFill>
              <a:effectLst/>
              <a:ea typeface="Times New Roman" panose="02020603050405020304" pitchFamily="18" charset="0"/>
            </a:endParaRPr>
          </a:p>
          <a:p>
            <a:pPr marR="0" indent="0">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				Let man bear the load of the gods.”</a:t>
            </a:r>
            <a:endParaRPr lang="en-US" sz="3600" b="1" dirty="0">
              <a:solidFill>
                <a:srgbClr val="FFFFCC"/>
              </a:solidFill>
              <a:effectLst/>
              <a:ea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158550988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694B6-50AF-2E91-43B3-5621955717DC}"/>
              </a:ext>
            </a:extLst>
          </p:cNvPr>
          <p:cNvSpPr>
            <a:spLocks noGrp="1"/>
          </p:cNvSpPr>
          <p:nvPr>
            <p:ph type="title"/>
          </p:nvPr>
        </p:nvSpPr>
        <p:spPr>
          <a:xfrm>
            <a:off x="376517" y="116541"/>
            <a:ext cx="11438965" cy="779930"/>
          </a:xfrm>
        </p:spPr>
        <p:txBody>
          <a:bodyPr>
            <a:noAutofit/>
          </a:bodyPr>
          <a:lstStyle/>
          <a:p>
            <a:pPr marL="573088" indent="-573088">
              <a:lnSpc>
                <a:spcPct val="100000"/>
              </a:lnSpc>
              <a:spcBef>
                <a:spcPts val="0"/>
              </a:spcBef>
              <a:spcAft>
                <a:spcPts val="1800"/>
              </a:spcAft>
              <a:buNone/>
            </a:pPr>
            <a:r>
              <a:rPr lang="en-US" sz="3600" b="1" dirty="0">
                <a:solidFill>
                  <a:srgbClr val="FFFFCC"/>
                </a:solidFill>
                <a:latin typeface="+mn-lt"/>
              </a:rPr>
              <a:t>2.	Ancient Near Eastern Understanding of “</a:t>
            </a:r>
            <a:r>
              <a:rPr lang="en-US" sz="3600" b="1" dirty="0" err="1">
                <a:solidFill>
                  <a:srgbClr val="FFFFCC"/>
                </a:solidFill>
                <a:latin typeface="+mn-lt"/>
              </a:rPr>
              <a:t>Imageness</a:t>
            </a:r>
            <a:r>
              <a:rPr lang="en-US" sz="3600" b="1" dirty="0">
                <a:solidFill>
                  <a:srgbClr val="FFFFCC"/>
                </a:solidFill>
                <a:latin typeface="+mn-lt"/>
              </a:rPr>
              <a:t>”</a:t>
            </a:r>
          </a:p>
        </p:txBody>
      </p:sp>
      <p:sp>
        <p:nvSpPr>
          <p:cNvPr id="5" name="Content Placeholder 4">
            <a:extLst>
              <a:ext uri="{FF2B5EF4-FFF2-40B4-BE49-F238E27FC236}">
                <a16:creationId xmlns:a16="http://schemas.microsoft.com/office/drawing/2014/main" id="{F05BBEC0-4AB0-C9AC-5A84-DB450E924C27}"/>
              </a:ext>
            </a:extLst>
          </p:cNvPr>
          <p:cNvSpPr>
            <a:spLocks noGrp="1"/>
          </p:cNvSpPr>
          <p:nvPr>
            <p:ph idx="1"/>
          </p:nvPr>
        </p:nvSpPr>
        <p:spPr>
          <a:xfrm>
            <a:off x="838199" y="1093694"/>
            <a:ext cx="11219329" cy="5647765"/>
          </a:xfrm>
        </p:spPr>
        <p:txBody>
          <a:bodyPr>
            <a:normAutofit fontScale="62500" lnSpcReduction="20000"/>
          </a:bodyPr>
          <a:lstStyle/>
          <a:p>
            <a:pPr marR="0" indent="0">
              <a:lnSpc>
                <a:spcPct val="100000"/>
              </a:lnSpc>
              <a:spcBef>
                <a:spcPts val="0"/>
              </a:spcBef>
              <a:spcAft>
                <a:spcPts val="18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5100" b="1" dirty="0">
                <a:solidFill>
                  <a:srgbClr val="FFFFCC"/>
                </a:solidFill>
                <a:effectLst/>
                <a:ea typeface="MS Gothic" panose="020B0609070205080204" pitchFamily="49" charset="-128"/>
              </a:rPr>
              <a:t>Esarhaddon texts:</a:t>
            </a:r>
            <a:endParaRPr lang="en-US" sz="400" b="1" dirty="0">
              <a:solidFill>
                <a:srgbClr val="FFFFCC"/>
              </a:solidFill>
              <a:effectLst/>
              <a:ea typeface="Times New Roman" panose="02020603050405020304" pitchFamily="18" charset="0"/>
            </a:endParaRPr>
          </a:p>
          <a:p>
            <a:pPr marR="0" indent="0">
              <a:lnSpc>
                <a:spcPct val="100000"/>
              </a:lnSpc>
              <a:spcBef>
                <a:spcPts val="0"/>
              </a:spcBef>
              <a:spcAft>
                <a:spcPts val="1800"/>
              </a:spcAft>
              <a:buNone/>
              <a:tabLst>
                <a:tab pos="228600" algn="l"/>
                <a:tab pos="457200" algn="l"/>
                <a:tab pos="685800" algn="l"/>
                <a:tab pos="914400" algn="l"/>
                <a:tab pos="1143000" algn="l"/>
                <a:tab pos="1371600" algn="l"/>
                <a:tab pos="1600200" algn="l"/>
                <a:tab pos="1828800" algn="l"/>
                <a:tab pos="2057400" algn="l"/>
                <a:tab pos="2286000" algn="l"/>
                <a:tab pos="2514600" algn="l"/>
              </a:tabLst>
            </a:pPr>
            <a:endParaRPr lang="en-US" sz="200" b="1" dirty="0">
              <a:solidFill>
                <a:srgbClr val="FFFFCC"/>
              </a:solidFill>
              <a:effectLst/>
              <a:ea typeface="Times New Roman" panose="02020603050405020304" pitchFamily="18" charset="0"/>
            </a:endParaRPr>
          </a:p>
          <a:p>
            <a:pPr marR="0"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5100" b="1" dirty="0">
                <a:solidFill>
                  <a:srgbClr val="FFFFCC"/>
                </a:solidFill>
                <a:effectLst/>
                <a:ea typeface="MS Gothic" panose="020B0609070205080204" pitchFamily="49" charset="-128"/>
              </a:rPr>
              <a:t>	A freeman is as the shadow of a god,</a:t>
            </a:r>
            <a:endParaRPr lang="en-US" sz="5100" b="1" dirty="0">
              <a:solidFill>
                <a:srgbClr val="FFFFCC"/>
              </a:solidFill>
              <a:effectLst/>
              <a:ea typeface="Times New Roman" panose="02020603050405020304" pitchFamily="18" charset="0"/>
            </a:endParaRPr>
          </a:p>
          <a:p>
            <a:pPr marR="0"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5100" b="1" dirty="0">
                <a:solidFill>
                  <a:srgbClr val="FFFFCC"/>
                </a:solidFill>
                <a:effectLst/>
                <a:ea typeface="MS Gothic" panose="020B0609070205080204" pitchFamily="49" charset="-128"/>
              </a:rPr>
              <a:t>	The slave is as the shadow of a freeman,</a:t>
            </a:r>
            <a:endParaRPr lang="en-US" sz="5100" b="1" dirty="0">
              <a:solidFill>
                <a:srgbClr val="FFFFCC"/>
              </a:solidFill>
              <a:effectLst/>
              <a:ea typeface="Times New Roman" panose="02020603050405020304" pitchFamily="18" charset="0"/>
            </a:endParaRPr>
          </a:p>
          <a:p>
            <a:pPr marR="0"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5100" b="1" dirty="0">
                <a:solidFill>
                  <a:srgbClr val="FFFFCC"/>
                </a:solidFill>
                <a:effectLst/>
                <a:ea typeface="MS Gothic" panose="020B0609070205080204" pitchFamily="49" charset="-128"/>
              </a:rPr>
              <a:t>	But the king, he is like the very image (</a:t>
            </a:r>
            <a:r>
              <a:rPr lang="en-US" sz="5100" b="1" i="1" dirty="0" err="1">
                <a:solidFill>
                  <a:srgbClr val="FFFFCC"/>
                </a:solidFill>
                <a:effectLst/>
                <a:ea typeface="MS Gothic" panose="020B0609070205080204" pitchFamily="49" charset="-128"/>
              </a:rPr>
              <a:t>muššulu</a:t>
            </a:r>
            <a:r>
              <a:rPr lang="en-US" sz="5100" b="1" dirty="0">
                <a:solidFill>
                  <a:srgbClr val="FFFFCC"/>
                </a:solidFill>
                <a:effectLst/>
                <a:ea typeface="MS Gothic" panose="020B0609070205080204" pitchFamily="49" charset="-128"/>
              </a:rPr>
              <a:t>) of god.</a:t>
            </a:r>
            <a:endParaRPr lang="en-US" sz="500" b="1" dirty="0">
              <a:solidFill>
                <a:srgbClr val="FFFFCC"/>
              </a:solidFill>
              <a:effectLst/>
              <a:ea typeface="Times New Roman" panose="02020603050405020304" pitchFamily="18" charset="0"/>
            </a:endParaRPr>
          </a:p>
          <a:p>
            <a:pPr marR="0"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500" b="1" dirty="0">
                <a:solidFill>
                  <a:srgbClr val="FFFFCC"/>
                </a:solidFill>
                <a:effectLst/>
                <a:ea typeface="MS Gothic" panose="020B0609070205080204" pitchFamily="49" charset="-128"/>
              </a:rPr>
              <a:t> </a:t>
            </a:r>
            <a:endParaRPr lang="en-US" sz="500" b="1" dirty="0">
              <a:solidFill>
                <a:srgbClr val="FFFFCC"/>
              </a:solidFill>
              <a:effectLst/>
              <a:ea typeface="Times New Roman" panose="02020603050405020304" pitchFamily="18" charset="0"/>
            </a:endParaRPr>
          </a:p>
          <a:p>
            <a:pPr marR="0"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5100" b="1" dirty="0">
                <a:solidFill>
                  <a:srgbClr val="FFFFCC"/>
                </a:solidFill>
                <a:effectLst/>
                <a:ea typeface="MS Gothic" panose="020B0609070205080204" pitchFamily="49" charset="-128"/>
              </a:rPr>
              <a:t>	The father of the King, my Lord, </a:t>
            </a:r>
            <a:endParaRPr lang="en-US" sz="5100" b="1" dirty="0">
              <a:solidFill>
                <a:srgbClr val="FFFFCC"/>
              </a:solidFill>
              <a:effectLst/>
              <a:ea typeface="Times New Roman" panose="02020603050405020304" pitchFamily="18" charset="0"/>
            </a:endParaRPr>
          </a:p>
          <a:p>
            <a:pPr marR="0"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5100" b="1" dirty="0">
                <a:solidFill>
                  <a:srgbClr val="FFFFCC"/>
                </a:solidFill>
                <a:effectLst/>
                <a:ea typeface="MS Gothic" panose="020B0609070205080204" pitchFamily="49" charset="-128"/>
              </a:rPr>
              <a:t>		was the very image (</a:t>
            </a:r>
            <a:r>
              <a:rPr lang="en-US" sz="5100" b="1" i="1" dirty="0" err="1">
                <a:solidFill>
                  <a:srgbClr val="FFFFCC"/>
                </a:solidFill>
                <a:effectLst/>
                <a:ea typeface="MS Gothic" panose="020B0609070205080204" pitchFamily="49" charset="-128"/>
              </a:rPr>
              <a:t>ṣalmu</a:t>
            </a:r>
            <a:r>
              <a:rPr lang="en-US" sz="5100" b="1" dirty="0">
                <a:solidFill>
                  <a:srgbClr val="FFFFCC"/>
                </a:solidFill>
                <a:effectLst/>
                <a:ea typeface="MS Gothic" panose="020B0609070205080204" pitchFamily="49" charset="-128"/>
              </a:rPr>
              <a:t>) of Bel,</a:t>
            </a:r>
            <a:endParaRPr lang="en-US" sz="5100" b="1" dirty="0">
              <a:solidFill>
                <a:srgbClr val="FFFFCC"/>
              </a:solidFill>
              <a:effectLst/>
              <a:ea typeface="Times New Roman" panose="02020603050405020304" pitchFamily="18" charset="0"/>
            </a:endParaRPr>
          </a:p>
          <a:p>
            <a:pPr marR="0"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5100" b="1" dirty="0">
                <a:solidFill>
                  <a:srgbClr val="FFFFCC"/>
                </a:solidFill>
                <a:effectLst/>
                <a:ea typeface="MS Gothic" panose="020B0609070205080204" pitchFamily="49" charset="-128"/>
              </a:rPr>
              <a:t>	And the King, my lord,</a:t>
            </a:r>
            <a:endParaRPr lang="en-US" sz="5100" b="1" dirty="0">
              <a:solidFill>
                <a:srgbClr val="FFFFCC"/>
              </a:solidFill>
              <a:effectLst/>
              <a:ea typeface="Times New Roman" panose="02020603050405020304" pitchFamily="18" charset="0"/>
            </a:endParaRPr>
          </a:p>
          <a:p>
            <a:pPr marR="0"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5100" b="1" dirty="0">
                <a:solidFill>
                  <a:srgbClr val="FFFFCC"/>
                </a:solidFill>
                <a:effectLst/>
                <a:ea typeface="MS Gothic" panose="020B0609070205080204" pitchFamily="49" charset="-128"/>
              </a:rPr>
              <a:t>		is likewise the very image of Bel.</a:t>
            </a:r>
            <a:endParaRPr lang="en-US" sz="5100" b="1" dirty="0">
              <a:solidFill>
                <a:srgbClr val="FFFFCC"/>
              </a:solidFill>
              <a:effectLst/>
              <a:ea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234529087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694B6-50AF-2E91-43B3-5621955717DC}"/>
              </a:ext>
            </a:extLst>
          </p:cNvPr>
          <p:cNvSpPr>
            <a:spLocks noGrp="1"/>
          </p:cNvSpPr>
          <p:nvPr>
            <p:ph type="title"/>
          </p:nvPr>
        </p:nvSpPr>
        <p:spPr>
          <a:xfrm>
            <a:off x="376517" y="116541"/>
            <a:ext cx="11438965" cy="779930"/>
          </a:xfrm>
        </p:spPr>
        <p:txBody>
          <a:bodyPr>
            <a:noAutofit/>
          </a:bodyPr>
          <a:lstStyle/>
          <a:p>
            <a:pPr marL="573088" indent="-573088">
              <a:lnSpc>
                <a:spcPct val="100000"/>
              </a:lnSpc>
              <a:spcBef>
                <a:spcPts val="0"/>
              </a:spcBef>
              <a:spcAft>
                <a:spcPts val="1800"/>
              </a:spcAft>
              <a:buNone/>
            </a:pPr>
            <a:r>
              <a:rPr lang="en-US" sz="3600" b="1" dirty="0">
                <a:solidFill>
                  <a:srgbClr val="FFFFCC"/>
                </a:solidFill>
                <a:latin typeface="+mn-lt"/>
              </a:rPr>
              <a:t>2.	Ancient Near Eastern Understanding of “</a:t>
            </a:r>
            <a:r>
              <a:rPr lang="en-US" sz="3600" b="1" dirty="0" err="1">
                <a:solidFill>
                  <a:srgbClr val="FFFFCC"/>
                </a:solidFill>
                <a:latin typeface="+mn-lt"/>
              </a:rPr>
              <a:t>Imageness</a:t>
            </a:r>
            <a:r>
              <a:rPr lang="en-US" sz="3600" b="1" dirty="0">
                <a:solidFill>
                  <a:srgbClr val="FFFFCC"/>
                </a:solidFill>
                <a:latin typeface="+mn-lt"/>
              </a:rPr>
              <a:t>”</a:t>
            </a:r>
          </a:p>
        </p:txBody>
      </p:sp>
      <p:sp>
        <p:nvSpPr>
          <p:cNvPr id="5" name="Content Placeholder 4">
            <a:extLst>
              <a:ext uri="{FF2B5EF4-FFF2-40B4-BE49-F238E27FC236}">
                <a16:creationId xmlns:a16="http://schemas.microsoft.com/office/drawing/2014/main" id="{F05BBEC0-4AB0-C9AC-5A84-DB450E924C27}"/>
              </a:ext>
            </a:extLst>
          </p:cNvPr>
          <p:cNvSpPr>
            <a:spLocks noGrp="1"/>
          </p:cNvSpPr>
          <p:nvPr>
            <p:ph idx="1"/>
          </p:nvPr>
        </p:nvSpPr>
        <p:spPr>
          <a:xfrm>
            <a:off x="838199" y="1093694"/>
            <a:ext cx="11219329" cy="5647765"/>
          </a:xfrm>
        </p:spPr>
        <p:txBody>
          <a:bodyPr>
            <a:normAutofit/>
          </a:bodyPr>
          <a:lstStyle/>
          <a:p>
            <a:pPr marR="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An Exorcism Text:</a:t>
            </a:r>
            <a:endParaRPr lang="en-US" sz="3600" b="1" dirty="0">
              <a:solidFill>
                <a:srgbClr val="FFFFCC"/>
              </a:solidFill>
              <a:effectLst/>
              <a:ea typeface="Times New Roman" panose="02020603050405020304" pitchFamily="18" charset="0"/>
            </a:endParaRPr>
          </a:p>
          <a:p>
            <a:pPr marR="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 pos="2057400" algn="l"/>
                <a:tab pos="2286000" algn="l"/>
                <a:tab pos="2514600" algn="l"/>
              </a:tabLst>
            </a:pPr>
            <a:endParaRPr lang="en-US" sz="1400" b="1" dirty="0">
              <a:solidFill>
                <a:srgbClr val="FFFFCC"/>
              </a:solidFill>
              <a:effectLst/>
              <a:ea typeface="Times New Roman" panose="02020603050405020304" pitchFamily="18" charset="0"/>
            </a:endParaRPr>
          </a:p>
          <a:p>
            <a:pPr marR="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	The exorcism is the exorcism of Marduk;</a:t>
            </a:r>
            <a:endParaRPr lang="en-US" sz="3600" b="1" dirty="0">
              <a:solidFill>
                <a:srgbClr val="FFFFCC"/>
              </a:solidFill>
              <a:effectLst/>
              <a:ea typeface="Times New Roman" panose="02020603050405020304" pitchFamily="18" charset="0"/>
            </a:endParaRPr>
          </a:p>
          <a:p>
            <a:pPr marR="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	The priest is the image (</a:t>
            </a:r>
            <a:r>
              <a:rPr lang="en-US" sz="3600" b="1" i="1" dirty="0" err="1">
                <a:solidFill>
                  <a:srgbClr val="FFFFCC"/>
                </a:solidFill>
                <a:effectLst/>
                <a:ea typeface="MS Gothic" panose="020B0609070205080204" pitchFamily="49" charset="-128"/>
              </a:rPr>
              <a:t>ṣalmu</a:t>
            </a:r>
            <a:r>
              <a:rPr lang="en-US" sz="3600" b="1" dirty="0">
                <a:solidFill>
                  <a:srgbClr val="FFFFCC"/>
                </a:solidFill>
                <a:effectLst/>
                <a:ea typeface="MS Gothic" panose="020B0609070205080204" pitchFamily="49" charset="-128"/>
              </a:rPr>
              <a:t>) of Marduk.</a:t>
            </a:r>
            <a:endParaRPr lang="en-US" sz="3600" b="1" dirty="0">
              <a:solidFill>
                <a:srgbClr val="FFFFCC"/>
              </a:solidFill>
              <a:effectLst/>
              <a:ea typeface="Times New Roman" panose="02020603050405020304" pitchFamily="18" charset="0"/>
            </a:endParaRPr>
          </a:p>
          <a:p>
            <a:pPr marR="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 pos="2057400" algn="l"/>
                <a:tab pos="2286000" algn="l"/>
                <a:tab pos="2514600" algn="l"/>
              </a:tabLst>
            </a:pPr>
            <a:endParaRPr lang="en-US" sz="1600" b="1" dirty="0">
              <a:solidFill>
                <a:srgbClr val="FFFFCC"/>
              </a:solidFill>
              <a:effectLst/>
              <a:ea typeface="Times New Roman" panose="02020603050405020304" pitchFamily="18" charset="0"/>
            </a:endParaRPr>
          </a:p>
          <a:p>
            <a:pPr marL="457200" marR="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Conclusion:  Humankind was created to be the slaves of the gods; humankind was stratified regarding </a:t>
            </a:r>
            <a:r>
              <a:rPr lang="en-US" sz="3600" b="1" dirty="0" err="1">
                <a:solidFill>
                  <a:srgbClr val="FFFFCC"/>
                </a:solidFill>
                <a:effectLst/>
                <a:ea typeface="MS Gothic" panose="020B0609070205080204" pitchFamily="49" charset="-128"/>
              </a:rPr>
              <a:t>imageness</a:t>
            </a:r>
            <a:r>
              <a:rPr lang="en-US" sz="3600" b="1" dirty="0">
                <a:solidFill>
                  <a:srgbClr val="FFFFCC"/>
                </a:solidFill>
                <a:effectLst/>
                <a:ea typeface="MS Gothic" panose="020B0609070205080204" pitchFamily="49" charset="-128"/>
              </a:rPr>
              <a:t>. Only specials people are viewed as image of gods.</a:t>
            </a:r>
            <a:endParaRPr lang="en-US" sz="3600" b="1" dirty="0">
              <a:solidFill>
                <a:srgbClr val="FFFFCC"/>
              </a:solidFill>
              <a:effectLst/>
              <a:ea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4248035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 calcmode="lin" valueType="num">
                                      <p:cBhvr additive="base">
                                        <p:cTn id="17"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anim calcmode="lin" valueType="num">
                                      <p:cBhvr additive="base">
                                        <p:cTn id="23"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22B3C5-5A7D-DF60-397C-BEE83F55456C}"/>
              </a:ext>
            </a:extLst>
          </p:cNvPr>
          <p:cNvSpPr>
            <a:spLocks noGrp="1"/>
          </p:cNvSpPr>
          <p:nvPr>
            <p:ph type="title"/>
          </p:nvPr>
        </p:nvSpPr>
        <p:spPr>
          <a:xfrm>
            <a:off x="371475" y="327025"/>
            <a:ext cx="10515600" cy="1325563"/>
          </a:xfrm>
        </p:spPr>
        <p:txBody>
          <a:bodyPr/>
          <a:lstStyle/>
          <a:p>
            <a:r>
              <a:rPr lang="en-US" b="1" dirty="0">
                <a:solidFill>
                  <a:srgbClr val="FFFFCC"/>
                </a:solidFill>
                <a:latin typeface="+mn-lt"/>
              </a:rPr>
              <a:t>a.	The Facts</a:t>
            </a:r>
          </a:p>
        </p:txBody>
      </p:sp>
      <p:sp>
        <p:nvSpPr>
          <p:cNvPr id="3" name="Content Placeholder 2">
            <a:extLst>
              <a:ext uri="{FF2B5EF4-FFF2-40B4-BE49-F238E27FC236}">
                <a16:creationId xmlns:a16="http://schemas.microsoft.com/office/drawing/2014/main" id="{35D0E5A5-D95F-3778-F775-9428EBA674FA}"/>
              </a:ext>
            </a:extLst>
          </p:cNvPr>
          <p:cNvSpPr>
            <a:spLocks noGrp="1"/>
          </p:cNvSpPr>
          <p:nvPr>
            <p:ph idx="1"/>
          </p:nvPr>
        </p:nvSpPr>
        <p:spPr>
          <a:xfrm>
            <a:off x="838200" y="1825625"/>
            <a:ext cx="10991850" cy="4351338"/>
          </a:xfrm>
        </p:spPr>
        <p:txBody>
          <a:bodyPr>
            <a:normAutofit/>
          </a:bodyPr>
          <a:lstStyle/>
          <a:p>
            <a:pPr marL="742950" marR="0" indent="-742950">
              <a:lnSpc>
                <a:spcPct val="107000"/>
              </a:lnSpc>
              <a:spcBef>
                <a:spcPts val="0"/>
              </a:spcBef>
              <a:spcAft>
                <a:spcPts val="0"/>
              </a:spcAft>
              <a:buAutoNum type="arabicParenBoth"/>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Calibri" panose="020F0502020204030204" pitchFamily="34" charset="0"/>
                <a:cs typeface="Calibri" panose="020F0502020204030204" pitchFamily="34" charset="0"/>
              </a:rPr>
              <a:t>The Languages of the First Testament: </a:t>
            </a:r>
          </a:p>
          <a:p>
            <a:pPr marL="0" marR="0" indent="0">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a typeface="Calibri" panose="020F0502020204030204" pitchFamily="34" charset="0"/>
                <a:cs typeface="Calibri" panose="020F0502020204030204" pitchFamily="34" charset="0"/>
              </a:rPr>
              <a:t>					</a:t>
            </a:r>
            <a:r>
              <a:rPr lang="en-US" sz="3600" b="1" dirty="0">
                <a:solidFill>
                  <a:srgbClr val="FFFFCC"/>
                </a:solidFill>
                <a:effectLst/>
                <a:ea typeface="Calibri" panose="020F0502020204030204" pitchFamily="34" charset="0"/>
                <a:cs typeface="Calibri" panose="020F0502020204030204" pitchFamily="34" charset="0"/>
              </a:rPr>
              <a:t>Hebrew and Aramaic</a:t>
            </a:r>
          </a:p>
          <a:p>
            <a:pPr marL="0" marR="0" indent="0">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Calibri" panose="020F0502020204030204" pitchFamily="34" charset="0"/>
                <a:cs typeface="Calibri" panose="020F0502020204030204" pitchFamily="34" charset="0"/>
              </a:rPr>
              <a:t>(2)	The Geographic World of the First Testament: 						Palestine and Environs</a:t>
            </a:r>
            <a:endParaRPr lang="en-US" dirty="0"/>
          </a:p>
        </p:txBody>
      </p:sp>
    </p:spTree>
    <p:extLst>
      <p:ext uri="{BB962C8B-B14F-4D97-AF65-F5344CB8AC3E}">
        <p14:creationId xmlns:p14="http://schemas.microsoft.com/office/powerpoint/2010/main" val="2567857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694B6-50AF-2E91-43B3-5621955717DC}"/>
              </a:ext>
            </a:extLst>
          </p:cNvPr>
          <p:cNvSpPr>
            <a:spLocks noGrp="1"/>
          </p:cNvSpPr>
          <p:nvPr>
            <p:ph type="title"/>
          </p:nvPr>
        </p:nvSpPr>
        <p:spPr>
          <a:xfrm>
            <a:off x="376517" y="116541"/>
            <a:ext cx="11438965" cy="779930"/>
          </a:xfrm>
        </p:spPr>
        <p:txBody>
          <a:bodyPr>
            <a:noAutofit/>
          </a:bodyPr>
          <a:lstStyle/>
          <a:p>
            <a:pPr marL="573088" indent="-573088">
              <a:lnSpc>
                <a:spcPct val="100000"/>
              </a:lnSpc>
              <a:spcBef>
                <a:spcPts val="0"/>
              </a:spcBef>
              <a:spcAft>
                <a:spcPts val="1800"/>
              </a:spcAft>
              <a:buNone/>
            </a:pPr>
            <a:r>
              <a:rPr lang="en-US" sz="3600" b="1" dirty="0">
                <a:solidFill>
                  <a:srgbClr val="FFFFCC"/>
                </a:solidFill>
                <a:latin typeface="+mn-lt"/>
              </a:rPr>
              <a:t>3.	The First Testament Understanding of </a:t>
            </a:r>
            <a:r>
              <a:rPr lang="en-US" sz="3600" b="1" dirty="0" err="1">
                <a:solidFill>
                  <a:srgbClr val="FFFFCC"/>
                </a:solidFill>
                <a:latin typeface="+mn-lt"/>
              </a:rPr>
              <a:t>Imageness</a:t>
            </a:r>
            <a:endParaRPr lang="en-US" sz="3600" b="1" dirty="0">
              <a:solidFill>
                <a:srgbClr val="FFFFCC"/>
              </a:solidFill>
              <a:latin typeface="+mn-lt"/>
            </a:endParaRPr>
          </a:p>
        </p:txBody>
      </p:sp>
      <p:sp>
        <p:nvSpPr>
          <p:cNvPr id="5" name="Content Placeholder 4">
            <a:extLst>
              <a:ext uri="{FF2B5EF4-FFF2-40B4-BE49-F238E27FC236}">
                <a16:creationId xmlns:a16="http://schemas.microsoft.com/office/drawing/2014/main" id="{F05BBEC0-4AB0-C9AC-5A84-DB450E924C27}"/>
              </a:ext>
            </a:extLst>
          </p:cNvPr>
          <p:cNvSpPr>
            <a:spLocks noGrp="1"/>
          </p:cNvSpPr>
          <p:nvPr>
            <p:ph idx="1"/>
          </p:nvPr>
        </p:nvSpPr>
        <p:spPr>
          <a:xfrm>
            <a:off x="838199" y="1093694"/>
            <a:ext cx="11219329" cy="5647765"/>
          </a:xfrm>
        </p:spPr>
        <p:txBody>
          <a:bodyPr>
            <a:normAutofit lnSpcReduction="10000"/>
          </a:bodyPr>
          <a:lstStyle/>
          <a:p>
            <a:pPr marL="457200" indent="-457200">
              <a:lnSpc>
                <a:spcPct val="100000"/>
              </a:lnSpc>
              <a:spcBef>
                <a:spcPts val="0"/>
              </a:spcBef>
              <a:spcAft>
                <a:spcPts val="1800"/>
              </a:spcAft>
              <a:buNone/>
            </a:pPr>
            <a:r>
              <a:rPr lang="en-US" sz="3600" b="1" dirty="0">
                <a:solidFill>
                  <a:srgbClr val="FFFFCC"/>
                </a:solidFill>
              </a:rPr>
              <a:t>•	A </a:t>
            </a:r>
            <a:r>
              <a:rPr lang="en-US" sz="3600" b="1" i="1" dirty="0">
                <a:solidFill>
                  <a:srgbClr val="FFFFCC"/>
                </a:solidFill>
              </a:rPr>
              <a:t>ṣelem</a:t>
            </a:r>
            <a:r>
              <a:rPr lang="en-US" sz="3600" b="1" dirty="0">
                <a:solidFill>
                  <a:srgbClr val="FFFFCC"/>
                </a:solidFill>
              </a:rPr>
              <a:t> always represents a concrete three–dimensional representation of something. This is confirmed in 1:26 by the pairing of </a:t>
            </a:r>
            <a:r>
              <a:rPr lang="en-US" sz="3600" b="1" i="1" dirty="0">
                <a:solidFill>
                  <a:srgbClr val="FFFFCC"/>
                </a:solidFill>
              </a:rPr>
              <a:t>ṣelem</a:t>
            </a:r>
            <a:r>
              <a:rPr lang="en-US" sz="3600" b="1" dirty="0">
                <a:solidFill>
                  <a:srgbClr val="FFFFCC"/>
                </a:solidFill>
              </a:rPr>
              <a:t> with </a:t>
            </a:r>
            <a:r>
              <a:rPr lang="en-US" sz="3600" b="1" i="1" dirty="0" err="1">
                <a:solidFill>
                  <a:srgbClr val="FFFFCC"/>
                </a:solidFill>
              </a:rPr>
              <a:t>demu</a:t>
            </a:r>
            <a:r>
              <a:rPr lang="en-US" sz="3600" b="1" dirty="0" err="1">
                <a:solidFill>
                  <a:srgbClr val="FFFFCC"/>
                </a:solidFill>
              </a:rPr>
              <a:t>t</a:t>
            </a:r>
            <a:r>
              <a:rPr lang="en-US" sz="3600" b="1" dirty="0">
                <a:solidFill>
                  <a:srgbClr val="FFFFCC"/>
                </a:solidFill>
              </a:rPr>
              <a:t>, “likeness.”</a:t>
            </a:r>
          </a:p>
          <a:p>
            <a:pPr marL="457200" indent="-457200">
              <a:lnSpc>
                <a:spcPct val="100000"/>
              </a:lnSpc>
              <a:spcBef>
                <a:spcPts val="0"/>
              </a:spcBef>
              <a:spcAft>
                <a:spcPts val="1800"/>
              </a:spcAft>
              <a:buNone/>
            </a:pPr>
            <a:r>
              <a:rPr lang="en-US" sz="3600" b="1" dirty="0">
                <a:solidFill>
                  <a:srgbClr val="FFFFCC"/>
                </a:solidFill>
              </a:rPr>
              <a:t>•	It is humankind’s status as image that distinguishes this species from everything else God has made (Gen 1:26–28; Psalm 8). </a:t>
            </a:r>
          </a:p>
          <a:p>
            <a:pPr marL="457200" indent="-457200">
              <a:lnSpc>
                <a:spcPct val="100000"/>
              </a:lnSpc>
              <a:spcBef>
                <a:spcPts val="0"/>
              </a:spcBef>
              <a:spcAft>
                <a:spcPts val="1800"/>
              </a:spcAft>
              <a:buNone/>
            </a:pPr>
            <a:r>
              <a:rPr lang="en-US" sz="3600" b="1" dirty="0">
                <a:solidFill>
                  <a:srgbClr val="FFFFCC"/>
                </a:solidFill>
              </a:rPr>
              <a:t>•	The dignity involved in </a:t>
            </a:r>
            <a:r>
              <a:rPr lang="en-US" sz="3600" b="1" dirty="0" err="1">
                <a:solidFill>
                  <a:srgbClr val="FFFFCC"/>
                </a:solidFill>
              </a:rPr>
              <a:t>imageness</a:t>
            </a:r>
            <a:r>
              <a:rPr lang="en-US" sz="3600" b="1" dirty="0">
                <a:solidFill>
                  <a:srgbClr val="FFFFCC"/>
                </a:solidFill>
              </a:rPr>
              <a:t> extends to both man and woman: </a:t>
            </a:r>
            <a:r>
              <a:rPr lang="en-US" sz="3600" b="1" i="1" dirty="0">
                <a:solidFill>
                  <a:srgbClr val="FFFFCC"/>
                </a:solidFill>
              </a:rPr>
              <a:t> </a:t>
            </a:r>
            <a:r>
              <a:rPr lang="en-US" sz="3600" b="1" i="1" dirty="0" err="1">
                <a:solidFill>
                  <a:srgbClr val="FFFFCC"/>
                </a:solidFill>
              </a:rPr>
              <a:t>ʾAdam</a:t>
            </a:r>
            <a:r>
              <a:rPr lang="en-US" sz="3600" b="1" dirty="0">
                <a:solidFill>
                  <a:srgbClr val="FFFFCC"/>
                </a:solidFill>
              </a:rPr>
              <a:t> = male + female (Gen 1:27; 5:1–2).</a:t>
            </a:r>
          </a:p>
          <a:p>
            <a:pPr marL="0" indent="0">
              <a:buNone/>
            </a:pPr>
            <a:endParaRPr lang="en-US" dirty="0"/>
          </a:p>
        </p:txBody>
      </p:sp>
    </p:spTree>
    <p:extLst>
      <p:ext uri="{BB962C8B-B14F-4D97-AF65-F5344CB8AC3E}">
        <p14:creationId xmlns:p14="http://schemas.microsoft.com/office/powerpoint/2010/main" val="504950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694B6-50AF-2E91-43B3-5621955717DC}"/>
              </a:ext>
            </a:extLst>
          </p:cNvPr>
          <p:cNvSpPr>
            <a:spLocks noGrp="1"/>
          </p:cNvSpPr>
          <p:nvPr>
            <p:ph type="title"/>
          </p:nvPr>
        </p:nvSpPr>
        <p:spPr>
          <a:xfrm>
            <a:off x="376517" y="116541"/>
            <a:ext cx="11438965" cy="779930"/>
          </a:xfrm>
        </p:spPr>
        <p:txBody>
          <a:bodyPr>
            <a:noAutofit/>
          </a:bodyPr>
          <a:lstStyle/>
          <a:p>
            <a:pPr marL="573088" indent="-573088">
              <a:lnSpc>
                <a:spcPct val="100000"/>
              </a:lnSpc>
              <a:spcBef>
                <a:spcPts val="0"/>
              </a:spcBef>
              <a:spcAft>
                <a:spcPts val="1800"/>
              </a:spcAft>
              <a:buNone/>
            </a:pPr>
            <a:r>
              <a:rPr lang="en-US" sz="3600" b="1" dirty="0">
                <a:solidFill>
                  <a:srgbClr val="FFFFCC"/>
                </a:solidFill>
                <a:latin typeface="+mn-lt"/>
              </a:rPr>
              <a:t>3.	The First Testament Understanding of </a:t>
            </a:r>
            <a:r>
              <a:rPr lang="en-US" sz="3600" b="1" dirty="0" err="1">
                <a:solidFill>
                  <a:srgbClr val="FFFFCC"/>
                </a:solidFill>
                <a:latin typeface="+mn-lt"/>
              </a:rPr>
              <a:t>Imageness</a:t>
            </a:r>
            <a:endParaRPr lang="en-US" sz="3600" b="1" dirty="0">
              <a:solidFill>
                <a:srgbClr val="FFFFCC"/>
              </a:solidFill>
              <a:latin typeface="+mn-lt"/>
            </a:endParaRPr>
          </a:p>
        </p:txBody>
      </p:sp>
      <p:sp>
        <p:nvSpPr>
          <p:cNvPr id="5" name="Content Placeholder 4">
            <a:extLst>
              <a:ext uri="{FF2B5EF4-FFF2-40B4-BE49-F238E27FC236}">
                <a16:creationId xmlns:a16="http://schemas.microsoft.com/office/drawing/2014/main" id="{F05BBEC0-4AB0-C9AC-5A84-DB450E924C27}"/>
              </a:ext>
            </a:extLst>
          </p:cNvPr>
          <p:cNvSpPr>
            <a:spLocks noGrp="1"/>
          </p:cNvSpPr>
          <p:nvPr>
            <p:ph idx="1"/>
          </p:nvPr>
        </p:nvSpPr>
        <p:spPr>
          <a:xfrm>
            <a:off x="838199" y="1093694"/>
            <a:ext cx="11219329" cy="5647765"/>
          </a:xfrm>
        </p:spPr>
        <p:txBody>
          <a:bodyPr>
            <a:normAutofit/>
          </a:bodyPr>
          <a:lstStyle/>
          <a:p>
            <a:pPr marL="457200" indent="-457200">
              <a:lnSpc>
                <a:spcPct val="100000"/>
              </a:lnSpc>
              <a:spcBef>
                <a:spcPts val="0"/>
              </a:spcBef>
              <a:spcAft>
                <a:spcPts val="1800"/>
              </a:spcAft>
              <a:buNone/>
            </a:pPr>
            <a:r>
              <a:rPr lang="en-US" sz="3600" b="1" dirty="0">
                <a:solidFill>
                  <a:srgbClr val="FFFFCC"/>
                </a:solidFill>
              </a:rPr>
              <a:t>•	We should interpret </a:t>
            </a:r>
            <a:r>
              <a:rPr lang="en-US" sz="3600" b="1" dirty="0" err="1">
                <a:solidFill>
                  <a:srgbClr val="FFFFCC"/>
                </a:solidFill>
              </a:rPr>
              <a:t>imageness</a:t>
            </a:r>
            <a:r>
              <a:rPr lang="en-US" sz="3600" b="1" dirty="0">
                <a:solidFill>
                  <a:srgbClr val="FFFFCC"/>
                </a:solidFill>
              </a:rPr>
              <a:t> primarily in functional terms: to be the image of God is to be his deputy and representative (not representation). </a:t>
            </a:r>
            <a:r>
              <a:rPr lang="en-US" sz="3600" b="1" i="1" dirty="0">
                <a:solidFill>
                  <a:srgbClr val="FFFFCC"/>
                </a:solidFill>
              </a:rPr>
              <a:t> </a:t>
            </a:r>
            <a:r>
              <a:rPr lang="en-US" sz="3600" b="1" i="1" dirty="0" err="1">
                <a:solidFill>
                  <a:srgbClr val="FFFFCC"/>
                </a:solidFill>
              </a:rPr>
              <a:t>ʾAdam</a:t>
            </a:r>
            <a:r>
              <a:rPr lang="en-US" sz="3600" b="1" dirty="0">
                <a:solidFill>
                  <a:srgbClr val="FFFFCC"/>
                </a:solidFill>
              </a:rPr>
              <a:t> is created to govern the world for God as God would were he personally present (1:28; Psalm 8).</a:t>
            </a:r>
          </a:p>
          <a:p>
            <a:pPr marL="457200" indent="-457200">
              <a:lnSpc>
                <a:spcPct val="100000"/>
              </a:lnSpc>
              <a:spcBef>
                <a:spcPts val="0"/>
              </a:spcBef>
              <a:spcAft>
                <a:spcPts val="1800"/>
              </a:spcAft>
              <a:buNone/>
            </a:pPr>
            <a:r>
              <a:rPr lang="en-US" sz="3600" b="1" dirty="0">
                <a:solidFill>
                  <a:srgbClr val="FFFFCC"/>
                </a:solidFill>
              </a:rPr>
              <a:t>•	</a:t>
            </a:r>
            <a:r>
              <a:rPr lang="en-US" sz="3600" b="1" i="1" dirty="0" err="1">
                <a:solidFill>
                  <a:srgbClr val="FFFFCC"/>
                </a:solidFill>
              </a:rPr>
              <a:t>ʾAdam’</a:t>
            </a:r>
            <a:r>
              <a:rPr lang="en-US" sz="3600" b="1" dirty="0" err="1">
                <a:solidFill>
                  <a:srgbClr val="FFFFCC"/>
                </a:solidFill>
              </a:rPr>
              <a:t>s</a:t>
            </a:r>
            <a:r>
              <a:rPr lang="en-US" sz="3600" b="1" dirty="0">
                <a:solidFill>
                  <a:srgbClr val="FFFFCC"/>
                </a:solidFill>
              </a:rPr>
              <a:t> status as image determines the special sanctity of human life (Gen 9:6).</a:t>
            </a:r>
          </a:p>
          <a:p>
            <a:pPr marL="0" indent="0">
              <a:buNone/>
            </a:pPr>
            <a:endParaRPr lang="en-US" dirty="0"/>
          </a:p>
        </p:txBody>
      </p:sp>
    </p:spTree>
    <p:extLst>
      <p:ext uri="{BB962C8B-B14F-4D97-AF65-F5344CB8AC3E}">
        <p14:creationId xmlns:p14="http://schemas.microsoft.com/office/powerpoint/2010/main" val="3029641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694B6-50AF-2E91-43B3-5621955717DC}"/>
              </a:ext>
            </a:extLst>
          </p:cNvPr>
          <p:cNvSpPr>
            <a:spLocks noGrp="1"/>
          </p:cNvSpPr>
          <p:nvPr>
            <p:ph type="title"/>
          </p:nvPr>
        </p:nvSpPr>
        <p:spPr>
          <a:xfrm>
            <a:off x="376517" y="116541"/>
            <a:ext cx="11438965" cy="779930"/>
          </a:xfrm>
        </p:spPr>
        <p:txBody>
          <a:bodyPr>
            <a:noAutofit/>
          </a:bodyPr>
          <a:lstStyle/>
          <a:p>
            <a:pPr marL="573088" indent="-573088">
              <a:lnSpc>
                <a:spcPct val="100000"/>
              </a:lnSpc>
              <a:spcBef>
                <a:spcPts val="0"/>
              </a:spcBef>
              <a:spcAft>
                <a:spcPts val="1800"/>
              </a:spcAft>
              <a:buNone/>
            </a:pPr>
            <a:r>
              <a:rPr lang="en-US" sz="3600" b="1" dirty="0">
                <a:solidFill>
                  <a:srgbClr val="FFFFCC"/>
                </a:solidFill>
                <a:latin typeface="+mn-lt"/>
              </a:rPr>
              <a:t>3.	The First Testament Understanding of </a:t>
            </a:r>
            <a:r>
              <a:rPr lang="en-US" sz="3600" b="1" dirty="0" err="1">
                <a:solidFill>
                  <a:srgbClr val="FFFFCC"/>
                </a:solidFill>
                <a:latin typeface="+mn-lt"/>
              </a:rPr>
              <a:t>Imageness</a:t>
            </a:r>
            <a:endParaRPr lang="en-US" sz="3600" b="1" dirty="0">
              <a:solidFill>
                <a:srgbClr val="FFFFCC"/>
              </a:solidFill>
              <a:latin typeface="+mn-lt"/>
            </a:endParaRPr>
          </a:p>
        </p:txBody>
      </p:sp>
      <p:sp>
        <p:nvSpPr>
          <p:cNvPr id="5" name="Content Placeholder 4">
            <a:extLst>
              <a:ext uri="{FF2B5EF4-FFF2-40B4-BE49-F238E27FC236}">
                <a16:creationId xmlns:a16="http://schemas.microsoft.com/office/drawing/2014/main" id="{F05BBEC0-4AB0-C9AC-5A84-DB450E924C27}"/>
              </a:ext>
            </a:extLst>
          </p:cNvPr>
          <p:cNvSpPr>
            <a:spLocks noGrp="1"/>
          </p:cNvSpPr>
          <p:nvPr>
            <p:ph idx="1"/>
          </p:nvPr>
        </p:nvSpPr>
        <p:spPr>
          <a:xfrm>
            <a:off x="546847" y="896472"/>
            <a:ext cx="11510681" cy="5844988"/>
          </a:xfrm>
        </p:spPr>
        <p:txBody>
          <a:bodyPr>
            <a:normAutofit fontScale="92500" lnSpcReduction="10000"/>
          </a:bodyPr>
          <a:lstStyle/>
          <a:p>
            <a:pPr marL="457200" indent="-457200">
              <a:lnSpc>
                <a:spcPct val="110000"/>
              </a:lnSpc>
              <a:spcBef>
                <a:spcPts val="0"/>
              </a:spcBef>
              <a:spcAft>
                <a:spcPts val="1800"/>
              </a:spcAft>
              <a:buNone/>
            </a:pPr>
            <a:r>
              <a:rPr lang="en-US" sz="3600" b="1" dirty="0">
                <a:solidFill>
                  <a:srgbClr val="FFFFCC"/>
                </a:solidFill>
              </a:rPr>
              <a:t>•	In Hebrew thought the notion of </a:t>
            </a:r>
            <a:r>
              <a:rPr lang="en-US" sz="3600" b="1" dirty="0" err="1">
                <a:solidFill>
                  <a:srgbClr val="FFFFCC"/>
                </a:solidFill>
              </a:rPr>
              <a:t>imageness</a:t>
            </a:r>
            <a:r>
              <a:rPr lang="en-US" sz="3600" b="1" dirty="0">
                <a:solidFill>
                  <a:srgbClr val="FFFFCC"/>
                </a:solidFill>
              </a:rPr>
              <a:t> is democratized: all members of the race of </a:t>
            </a:r>
            <a:r>
              <a:rPr lang="en-US" sz="3600" b="1" i="1" dirty="0">
                <a:solidFill>
                  <a:srgbClr val="FFFFCC"/>
                </a:solidFill>
              </a:rPr>
              <a:t> </a:t>
            </a:r>
            <a:r>
              <a:rPr lang="en-US" sz="3600" b="1" i="1" dirty="0" err="1">
                <a:solidFill>
                  <a:srgbClr val="FFFFCC"/>
                </a:solidFill>
              </a:rPr>
              <a:t>ʾAdam</a:t>
            </a:r>
            <a:r>
              <a:rPr lang="en-US" sz="3600" b="1" i="1" dirty="0">
                <a:solidFill>
                  <a:srgbClr val="FFFFCC"/>
                </a:solidFill>
              </a:rPr>
              <a:t> </a:t>
            </a:r>
            <a:r>
              <a:rPr lang="en-US" sz="3600" b="1" dirty="0">
                <a:solidFill>
                  <a:srgbClr val="FFFFCC"/>
                </a:solidFill>
              </a:rPr>
              <a:t>are images of God (Psalm 8; Prov 14:31; 17:5; Matt 25:45).</a:t>
            </a:r>
          </a:p>
          <a:p>
            <a:pPr marL="457200" indent="-457200">
              <a:lnSpc>
                <a:spcPct val="110000"/>
              </a:lnSpc>
              <a:spcBef>
                <a:spcPts val="0"/>
              </a:spcBef>
              <a:spcAft>
                <a:spcPts val="1800"/>
              </a:spcAft>
              <a:buNone/>
            </a:pPr>
            <a:r>
              <a:rPr lang="en-US" sz="3600" b="1" dirty="0">
                <a:solidFill>
                  <a:srgbClr val="FFFFCC"/>
                </a:solidFill>
              </a:rPr>
              <a:t>•	While the fall affected men and women’s ability to function as the image, the dignity associated with this status is retained after the entrance of sin (Psalm 8; Prov 14:31; 17:5; 1 Cor 11:7; James 3:9–10; cf. 1:27).</a:t>
            </a:r>
          </a:p>
          <a:p>
            <a:pPr marL="457200" indent="-457200">
              <a:lnSpc>
                <a:spcPct val="110000"/>
              </a:lnSpc>
              <a:spcBef>
                <a:spcPts val="0"/>
              </a:spcBef>
              <a:spcAft>
                <a:spcPts val="1800"/>
              </a:spcAft>
              <a:buNone/>
            </a:pPr>
            <a:r>
              <a:rPr lang="en-US" sz="3600" b="1" dirty="0">
                <a:solidFill>
                  <a:srgbClr val="FFFFCC"/>
                </a:solidFill>
              </a:rPr>
              <a:t>•	This special status of all members of the human race as image of God provides the basis for a distinctly theological/biblical ethic (Prov 14:31; 17:5; 1 Cor 11:7; James 3:9–10; cf. 1:27).</a:t>
            </a:r>
          </a:p>
          <a:p>
            <a:pPr marL="0" indent="0">
              <a:buNone/>
            </a:pPr>
            <a:endParaRPr lang="en-US" dirty="0"/>
          </a:p>
        </p:txBody>
      </p:sp>
    </p:spTree>
    <p:extLst>
      <p:ext uri="{BB962C8B-B14F-4D97-AF65-F5344CB8AC3E}">
        <p14:creationId xmlns:p14="http://schemas.microsoft.com/office/powerpoint/2010/main" val="2008020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694B6-50AF-2E91-43B3-5621955717DC}"/>
              </a:ext>
            </a:extLst>
          </p:cNvPr>
          <p:cNvSpPr>
            <a:spLocks noGrp="1"/>
          </p:cNvSpPr>
          <p:nvPr>
            <p:ph type="title"/>
          </p:nvPr>
        </p:nvSpPr>
        <p:spPr>
          <a:xfrm>
            <a:off x="376517" y="116541"/>
            <a:ext cx="11438965" cy="779930"/>
          </a:xfrm>
        </p:spPr>
        <p:txBody>
          <a:bodyPr>
            <a:noAutofit/>
          </a:bodyPr>
          <a:lstStyle/>
          <a:p>
            <a:pPr marL="573088" indent="-573088">
              <a:lnSpc>
                <a:spcPct val="100000"/>
              </a:lnSpc>
              <a:spcBef>
                <a:spcPts val="0"/>
              </a:spcBef>
              <a:spcAft>
                <a:spcPts val="1800"/>
              </a:spcAft>
              <a:buNone/>
            </a:pPr>
            <a:r>
              <a:rPr lang="en-US" sz="3600" b="1" dirty="0">
                <a:solidFill>
                  <a:srgbClr val="FFFFCC"/>
                </a:solidFill>
                <a:latin typeface="+mn-lt"/>
              </a:rPr>
              <a:t>e.	Implications of Genesis 1 for a Christian Cosmology</a:t>
            </a:r>
          </a:p>
        </p:txBody>
      </p:sp>
      <p:sp>
        <p:nvSpPr>
          <p:cNvPr id="5" name="Content Placeholder 4">
            <a:extLst>
              <a:ext uri="{FF2B5EF4-FFF2-40B4-BE49-F238E27FC236}">
                <a16:creationId xmlns:a16="http://schemas.microsoft.com/office/drawing/2014/main" id="{F05BBEC0-4AB0-C9AC-5A84-DB450E924C27}"/>
              </a:ext>
            </a:extLst>
          </p:cNvPr>
          <p:cNvSpPr>
            <a:spLocks noGrp="1"/>
          </p:cNvSpPr>
          <p:nvPr>
            <p:ph idx="1"/>
          </p:nvPr>
        </p:nvSpPr>
        <p:spPr>
          <a:xfrm>
            <a:off x="838199" y="896472"/>
            <a:ext cx="11219329" cy="5844988"/>
          </a:xfrm>
        </p:spPr>
        <p:txBody>
          <a:bodyPr>
            <a:normAutofit fontScale="92500"/>
          </a:bodyPr>
          <a:lstStyle/>
          <a:p>
            <a:pPr marL="690563" indent="-690563">
              <a:lnSpc>
                <a:spcPct val="110000"/>
              </a:lnSpc>
              <a:spcBef>
                <a:spcPts val="0"/>
              </a:spcBef>
              <a:spcAft>
                <a:spcPts val="1800"/>
              </a:spcAft>
              <a:buNone/>
              <a:tabLst>
                <a:tab pos="690563" algn="l"/>
              </a:tabLst>
            </a:pPr>
            <a:r>
              <a:rPr lang="en-US" sz="3400" b="1" dirty="0">
                <a:solidFill>
                  <a:srgbClr val="FFFFCC"/>
                </a:solidFill>
              </a:rPr>
              <a:t>(1)	Both interpretive extremes, those that concentrate on the meaning of “day” and insist on a 24–hour period for </a:t>
            </a:r>
            <a:r>
              <a:rPr lang="en-US" sz="3400" b="1" i="1" dirty="0" err="1">
                <a:solidFill>
                  <a:srgbClr val="FFFFCC"/>
                </a:solidFill>
              </a:rPr>
              <a:t>yôm</a:t>
            </a:r>
            <a:r>
              <a:rPr lang="en-US" sz="3400" b="1" dirty="0">
                <a:solidFill>
                  <a:srgbClr val="FFFFCC"/>
                </a:solidFill>
              </a:rPr>
              <a:t>, and those which treat this text as a mere myth, whose basic world view is borrowed from the pagans, tend to overlook the authorial agenda.</a:t>
            </a:r>
          </a:p>
          <a:p>
            <a:pPr marL="690563" indent="-690563">
              <a:lnSpc>
                <a:spcPct val="110000"/>
              </a:lnSpc>
              <a:spcBef>
                <a:spcPts val="0"/>
              </a:spcBef>
              <a:spcAft>
                <a:spcPts val="1800"/>
              </a:spcAft>
              <a:buNone/>
              <a:tabLst>
                <a:tab pos="690563" algn="l"/>
              </a:tabLst>
            </a:pPr>
            <a:r>
              <a:rPr lang="en-US" sz="3400" b="1" dirty="0">
                <a:solidFill>
                  <a:srgbClr val="FFFFCC"/>
                </a:solidFill>
              </a:rPr>
              <a:t>(2)	Views of universal origins that deny or diminish the role of God are excluded from a biblical worldview. This text affirms the direct hand of God in every phase of creation. Ancient pagans would have rejected any view of universal origins that leaves the evolution of matter to chance as absurd.</a:t>
            </a:r>
          </a:p>
        </p:txBody>
      </p:sp>
    </p:spTree>
    <p:extLst>
      <p:ext uri="{BB962C8B-B14F-4D97-AF65-F5344CB8AC3E}">
        <p14:creationId xmlns:p14="http://schemas.microsoft.com/office/powerpoint/2010/main" val="2175141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F05BBEC0-4AB0-C9AC-5A84-DB450E924C27}"/>
              </a:ext>
            </a:extLst>
          </p:cNvPr>
          <p:cNvSpPr>
            <a:spLocks noGrp="1"/>
          </p:cNvSpPr>
          <p:nvPr>
            <p:ph idx="1"/>
          </p:nvPr>
        </p:nvSpPr>
        <p:spPr>
          <a:xfrm>
            <a:off x="627529" y="358588"/>
            <a:ext cx="11429999" cy="6382872"/>
          </a:xfrm>
        </p:spPr>
        <p:txBody>
          <a:bodyPr>
            <a:normAutofit fontScale="85000" lnSpcReduction="10000"/>
          </a:bodyPr>
          <a:lstStyle/>
          <a:p>
            <a:pPr marL="627063" indent="-627063">
              <a:lnSpc>
                <a:spcPct val="110000"/>
              </a:lnSpc>
              <a:spcBef>
                <a:spcPts val="0"/>
              </a:spcBef>
              <a:spcAft>
                <a:spcPts val="1800"/>
              </a:spcAft>
              <a:buNone/>
            </a:pPr>
            <a:r>
              <a:rPr lang="en-US" sz="3500" b="1" dirty="0">
                <a:solidFill>
                  <a:srgbClr val="FFFFCC"/>
                </a:solidFill>
              </a:rPr>
              <a:t>(3)	Views of universal origins that denigrate the dignity of humankind by reducing this species to mere animal, along with all the rest, even if the most highly evolved, are excluded.</a:t>
            </a:r>
            <a:r>
              <a:rPr lang="en-US" sz="3500" b="1" i="1" dirty="0">
                <a:solidFill>
                  <a:srgbClr val="FFFFCC"/>
                </a:solidFill>
              </a:rPr>
              <a:t> </a:t>
            </a:r>
            <a:r>
              <a:rPr lang="en-US" sz="3500" b="1" i="1" dirty="0" err="1">
                <a:solidFill>
                  <a:srgbClr val="FFFFCC"/>
                </a:solidFill>
              </a:rPr>
              <a:t>ʾAdam</a:t>
            </a:r>
            <a:r>
              <a:rPr lang="en-US" sz="3500" b="1" dirty="0">
                <a:solidFill>
                  <a:srgbClr val="FFFFCC"/>
                </a:solidFill>
              </a:rPr>
              <a:t> was created specially by God to function as his deputy and representative.</a:t>
            </a:r>
          </a:p>
          <a:p>
            <a:pPr marL="627063" indent="-627063">
              <a:lnSpc>
                <a:spcPct val="110000"/>
              </a:lnSpc>
              <a:spcBef>
                <a:spcPts val="0"/>
              </a:spcBef>
              <a:spcAft>
                <a:spcPts val="1800"/>
              </a:spcAft>
              <a:buNone/>
            </a:pPr>
            <a:r>
              <a:rPr lang="en-US" sz="3500" b="1" dirty="0">
                <a:solidFill>
                  <a:srgbClr val="FFFFCC"/>
                </a:solidFill>
              </a:rPr>
              <a:t>(4)	Views of origins that diminish the order or blur the boundaries built into the universe are excluded. The definition of species becomes crucial, but dogs do not evolve from tyrannosaurus rex. “Micro evolution” is clearly possible, but “macro evolution” is a different issue. This document suggests minimally the crawlies, birds, marine, and land animals have separate origins.</a:t>
            </a:r>
          </a:p>
          <a:p>
            <a:pPr marL="627063" indent="-627063">
              <a:lnSpc>
                <a:spcPct val="110000"/>
              </a:lnSpc>
              <a:spcBef>
                <a:spcPts val="0"/>
              </a:spcBef>
              <a:spcAft>
                <a:spcPts val="1800"/>
              </a:spcAft>
              <a:buNone/>
            </a:pPr>
            <a:r>
              <a:rPr lang="en-US" sz="3500" b="1" dirty="0">
                <a:solidFill>
                  <a:srgbClr val="FFFFCC"/>
                </a:solidFill>
              </a:rPr>
              <a:t>(5)	Views of the universe that treat matter either as an extension of deity (pantheism) or as inherently evil (</a:t>
            </a:r>
            <a:r>
              <a:rPr lang="en-US" sz="3500" b="1" dirty="0" err="1">
                <a:solidFill>
                  <a:srgbClr val="FFFFCC"/>
                </a:solidFill>
              </a:rPr>
              <a:t>gnosticism</a:t>
            </a:r>
            <a:r>
              <a:rPr lang="en-US" sz="3500" b="1" dirty="0">
                <a:solidFill>
                  <a:srgbClr val="FFFFCC"/>
                </a:solidFill>
              </a:rPr>
              <a:t>) are excluded.</a:t>
            </a:r>
          </a:p>
        </p:txBody>
      </p:sp>
    </p:spTree>
    <p:extLst>
      <p:ext uri="{BB962C8B-B14F-4D97-AF65-F5344CB8AC3E}">
        <p14:creationId xmlns:p14="http://schemas.microsoft.com/office/powerpoint/2010/main" val="3642439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694B6-50AF-2E91-43B3-5621955717DC}"/>
              </a:ext>
            </a:extLst>
          </p:cNvPr>
          <p:cNvSpPr>
            <a:spLocks noGrp="1"/>
          </p:cNvSpPr>
          <p:nvPr>
            <p:ph type="title"/>
          </p:nvPr>
        </p:nvSpPr>
        <p:spPr>
          <a:xfrm>
            <a:off x="376517" y="116541"/>
            <a:ext cx="11438965" cy="779930"/>
          </a:xfrm>
        </p:spPr>
        <p:txBody>
          <a:bodyPr>
            <a:noAutofit/>
          </a:bodyPr>
          <a:lstStyle/>
          <a:p>
            <a:pPr marL="573088" indent="-573088">
              <a:lnSpc>
                <a:spcPct val="100000"/>
              </a:lnSpc>
              <a:spcBef>
                <a:spcPts val="0"/>
              </a:spcBef>
              <a:spcAft>
                <a:spcPts val="1800"/>
              </a:spcAft>
              <a:buNone/>
            </a:pPr>
            <a:r>
              <a:rPr lang="en-US" sz="3600" b="1" dirty="0">
                <a:solidFill>
                  <a:srgbClr val="FFFFCC"/>
                </a:solidFill>
                <a:latin typeface="+mn-lt"/>
              </a:rPr>
              <a:t>f.	Implications of Genesis 1 for a Christian Anthropology</a:t>
            </a:r>
          </a:p>
        </p:txBody>
      </p:sp>
      <p:sp>
        <p:nvSpPr>
          <p:cNvPr id="5" name="Content Placeholder 4">
            <a:extLst>
              <a:ext uri="{FF2B5EF4-FFF2-40B4-BE49-F238E27FC236}">
                <a16:creationId xmlns:a16="http://schemas.microsoft.com/office/drawing/2014/main" id="{F05BBEC0-4AB0-C9AC-5A84-DB450E924C27}"/>
              </a:ext>
            </a:extLst>
          </p:cNvPr>
          <p:cNvSpPr>
            <a:spLocks noGrp="1"/>
          </p:cNvSpPr>
          <p:nvPr>
            <p:ph idx="1"/>
          </p:nvPr>
        </p:nvSpPr>
        <p:spPr>
          <a:xfrm>
            <a:off x="376517" y="896471"/>
            <a:ext cx="11681011" cy="5844988"/>
          </a:xfrm>
        </p:spPr>
        <p:txBody>
          <a:bodyPr>
            <a:noAutofit/>
          </a:bodyPr>
          <a:lstStyle/>
          <a:p>
            <a:pPr marL="627063" indent="-627063">
              <a:lnSpc>
                <a:spcPct val="100000"/>
              </a:lnSpc>
              <a:spcBef>
                <a:spcPts val="0"/>
              </a:spcBef>
              <a:spcAft>
                <a:spcPts val="1200"/>
              </a:spcAft>
              <a:buNone/>
            </a:pPr>
            <a:r>
              <a:rPr lang="en-US" sz="3100" b="1" dirty="0">
                <a:solidFill>
                  <a:srgbClr val="FFFFCC"/>
                </a:solidFill>
              </a:rPr>
              <a:t>(1)	Views of human origins that diminishes the direct involvement of God in the creation of </a:t>
            </a:r>
            <a:r>
              <a:rPr lang="en-US" sz="3100" b="1" i="1" dirty="0">
                <a:solidFill>
                  <a:srgbClr val="FFFFCC"/>
                </a:solidFill>
              </a:rPr>
              <a:t> </a:t>
            </a:r>
            <a:r>
              <a:rPr lang="en-US" sz="3100" b="1" i="1" dirty="0" err="1">
                <a:solidFill>
                  <a:srgbClr val="FFFFCC"/>
                </a:solidFill>
              </a:rPr>
              <a:t>ʾAdam</a:t>
            </a:r>
            <a:r>
              <a:rPr lang="en-US" sz="3100" b="1" dirty="0">
                <a:solidFill>
                  <a:srgbClr val="FFFFCC"/>
                </a:solidFill>
              </a:rPr>
              <a:t> are excluded from a biblical anthropology.</a:t>
            </a:r>
          </a:p>
          <a:p>
            <a:pPr marL="627063" indent="-627063">
              <a:lnSpc>
                <a:spcPct val="100000"/>
              </a:lnSpc>
              <a:spcBef>
                <a:spcPts val="0"/>
              </a:spcBef>
              <a:spcAft>
                <a:spcPts val="1200"/>
              </a:spcAft>
              <a:buNone/>
            </a:pPr>
            <a:r>
              <a:rPr lang="en-US" sz="3100" b="1" dirty="0">
                <a:solidFill>
                  <a:srgbClr val="FFFFCC"/>
                </a:solidFill>
              </a:rPr>
              <a:t>(2)	Views of human origins that diminish people’s distinction from the rest of creation and human beings are excluded. Minimally we should insist on: </a:t>
            </a:r>
          </a:p>
          <a:p>
            <a:pPr marL="1147763" indent="-1147763">
              <a:lnSpc>
                <a:spcPct val="100000"/>
              </a:lnSpc>
              <a:spcBef>
                <a:spcPts val="0"/>
              </a:spcBef>
              <a:spcAft>
                <a:spcPts val="1200"/>
              </a:spcAft>
              <a:buNone/>
              <a:tabLst>
                <a:tab pos="573088" algn="l"/>
              </a:tabLst>
            </a:pPr>
            <a:r>
              <a:rPr lang="en-US" sz="3600" b="1" dirty="0">
                <a:solidFill>
                  <a:srgbClr val="FFFFCC"/>
                </a:solidFill>
              </a:rPr>
              <a:t>	•	</a:t>
            </a:r>
            <a:r>
              <a:rPr lang="en-US" sz="3200" b="1" dirty="0">
                <a:solidFill>
                  <a:srgbClr val="FFFFCC"/>
                </a:solidFill>
              </a:rPr>
              <a:t>The separate and special creation of </a:t>
            </a:r>
            <a:r>
              <a:rPr lang="en-US" sz="3200" b="1" i="1" dirty="0">
                <a:solidFill>
                  <a:srgbClr val="FFFFCC"/>
                </a:solidFill>
              </a:rPr>
              <a:t> </a:t>
            </a:r>
            <a:r>
              <a:rPr lang="en-US" sz="3200" b="1" i="1" dirty="0" err="1">
                <a:solidFill>
                  <a:srgbClr val="FFFFCC"/>
                </a:solidFill>
              </a:rPr>
              <a:t>ʾAdam</a:t>
            </a:r>
            <a:r>
              <a:rPr lang="en-US" sz="3200" b="1" dirty="0">
                <a:solidFill>
                  <a:srgbClr val="FFFFCC"/>
                </a:solidFill>
              </a:rPr>
              <a:t>.</a:t>
            </a:r>
          </a:p>
          <a:p>
            <a:pPr marL="1147763" indent="-1147763">
              <a:lnSpc>
                <a:spcPct val="100000"/>
              </a:lnSpc>
              <a:spcBef>
                <a:spcPts val="0"/>
              </a:spcBef>
              <a:spcAft>
                <a:spcPts val="1200"/>
              </a:spcAft>
              <a:buNone/>
              <a:tabLst>
                <a:tab pos="573088" algn="l"/>
              </a:tabLst>
            </a:pPr>
            <a:r>
              <a:rPr lang="en-US" sz="3200" b="1" dirty="0">
                <a:solidFill>
                  <a:srgbClr val="FFFFCC"/>
                </a:solidFill>
              </a:rPr>
              <a:t>	•	The functional superiority of </a:t>
            </a:r>
            <a:r>
              <a:rPr lang="en-US" sz="3200" b="1" i="1" dirty="0">
                <a:solidFill>
                  <a:srgbClr val="FFFFCC"/>
                </a:solidFill>
              </a:rPr>
              <a:t> </a:t>
            </a:r>
            <a:r>
              <a:rPr lang="en-US" sz="3200" b="1" i="1" dirty="0" err="1">
                <a:solidFill>
                  <a:srgbClr val="FFFFCC"/>
                </a:solidFill>
              </a:rPr>
              <a:t>ʾAdam</a:t>
            </a:r>
            <a:r>
              <a:rPr lang="en-US" sz="3200" b="1" i="1" dirty="0">
                <a:solidFill>
                  <a:srgbClr val="FFFFCC"/>
                </a:solidFill>
              </a:rPr>
              <a:t> </a:t>
            </a:r>
            <a:r>
              <a:rPr lang="en-US" sz="3200" b="1" dirty="0">
                <a:solidFill>
                  <a:srgbClr val="FFFFCC"/>
                </a:solidFill>
              </a:rPr>
              <a:t>over creation, not by virtue of superior evolution, but by divine mandate.</a:t>
            </a:r>
          </a:p>
          <a:p>
            <a:pPr marL="1147763" indent="-1147763">
              <a:lnSpc>
                <a:spcPct val="100000"/>
              </a:lnSpc>
              <a:spcBef>
                <a:spcPts val="0"/>
              </a:spcBef>
              <a:spcAft>
                <a:spcPts val="1200"/>
              </a:spcAft>
              <a:buNone/>
              <a:tabLst>
                <a:tab pos="573088" algn="l"/>
              </a:tabLst>
            </a:pPr>
            <a:r>
              <a:rPr lang="en-US" sz="3200" b="1" dirty="0">
                <a:solidFill>
                  <a:srgbClr val="FFFFCC"/>
                </a:solidFill>
              </a:rPr>
              <a:t>	•	The unity of all humankind, based on an origin in a single pair of parents. </a:t>
            </a:r>
          </a:p>
        </p:txBody>
      </p:sp>
    </p:spTree>
    <p:extLst>
      <p:ext uri="{BB962C8B-B14F-4D97-AF65-F5344CB8AC3E}">
        <p14:creationId xmlns:p14="http://schemas.microsoft.com/office/powerpoint/2010/main" val="2749925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694B6-50AF-2E91-43B3-5621955717DC}"/>
              </a:ext>
            </a:extLst>
          </p:cNvPr>
          <p:cNvSpPr>
            <a:spLocks noGrp="1"/>
          </p:cNvSpPr>
          <p:nvPr>
            <p:ph type="title"/>
          </p:nvPr>
        </p:nvSpPr>
        <p:spPr>
          <a:xfrm>
            <a:off x="224119" y="116541"/>
            <a:ext cx="11591364" cy="779930"/>
          </a:xfrm>
        </p:spPr>
        <p:txBody>
          <a:bodyPr>
            <a:noAutofit/>
          </a:bodyPr>
          <a:lstStyle/>
          <a:p>
            <a:pPr marL="573088" indent="-573088">
              <a:lnSpc>
                <a:spcPct val="100000"/>
              </a:lnSpc>
              <a:spcBef>
                <a:spcPts val="0"/>
              </a:spcBef>
              <a:spcAft>
                <a:spcPts val="1800"/>
              </a:spcAft>
              <a:buNone/>
            </a:pPr>
            <a:r>
              <a:rPr lang="en-US" sz="3600" b="1" dirty="0">
                <a:solidFill>
                  <a:srgbClr val="FFFFCC"/>
                </a:solidFill>
                <a:latin typeface="+mn-lt"/>
              </a:rPr>
              <a:t>f.	Implications of Genesis 1 for a Christian Anthropology</a:t>
            </a:r>
          </a:p>
        </p:txBody>
      </p:sp>
      <p:sp>
        <p:nvSpPr>
          <p:cNvPr id="5" name="Content Placeholder 4">
            <a:extLst>
              <a:ext uri="{FF2B5EF4-FFF2-40B4-BE49-F238E27FC236}">
                <a16:creationId xmlns:a16="http://schemas.microsoft.com/office/drawing/2014/main" id="{F05BBEC0-4AB0-C9AC-5A84-DB450E924C27}"/>
              </a:ext>
            </a:extLst>
          </p:cNvPr>
          <p:cNvSpPr>
            <a:spLocks noGrp="1"/>
          </p:cNvSpPr>
          <p:nvPr>
            <p:ph idx="1"/>
          </p:nvPr>
        </p:nvSpPr>
        <p:spPr>
          <a:xfrm>
            <a:off x="618565" y="896472"/>
            <a:ext cx="11438964" cy="5844988"/>
          </a:xfrm>
        </p:spPr>
        <p:txBody>
          <a:bodyPr>
            <a:normAutofit/>
          </a:bodyPr>
          <a:lstStyle/>
          <a:p>
            <a:pPr marL="627063" indent="-627063">
              <a:lnSpc>
                <a:spcPct val="100000"/>
              </a:lnSpc>
              <a:spcBef>
                <a:spcPts val="0"/>
              </a:spcBef>
              <a:spcAft>
                <a:spcPts val="1800"/>
              </a:spcAft>
              <a:buNone/>
            </a:pPr>
            <a:r>
              <a:rPr lang="en-US" sz="3600" b="1" dirty="0">
                <a:solidFill>
                  <a:srgbClr val="FFFFCC"/>
                </a:solidFill>
              </a:rPr>
              <a:t>(3)	Views of the human species that diminishes the dignity of any member on any grounds are excluded (gender, race, intelligence, physical form, circumstances of conception) is to be repudiated.</a:t>
            </a:r>
          </a:p>
          <a:p>
            <a:pPr marL="627063" indent="-627063">
              <a:lnSpc>
                <a:spcPct val="100000"/>
              </a:lnSpc>
              <a:spcBef>
                <a:spcPts val="0"/>
              </a:spcBef>
              <a:spcAft>
                <a:spcPts val="1800"/>
              </a:spcAft>
              <a:buNone/>
            </a:pPr>
            <a:r>
              <a:rPr lang="en-US" sz="3600" b="1" dirty="0">
                <a:solidFill>
                  <a:srgbClr val="FFFFCC"/>
                </a:solidFill>
              </a:rPr>
              <a:t>(4)	Views of the human species that blur the fundamental distinction between male and female are excluded.</a:t>
            </a:r>
          </a:p>
          <a:p>
            <a:pPr marL="627063" indent="-627063">
              <a:lnSpc>
                <a:spcPct val="100000"/>
              </a:lnSpc>
              <a:spcBef>
                <a:spcPts val="0"/>
              </a:spcBef>
              <a:spcAft>
                <a:spcPts val="1800"/>
              </a:spcAft>
              <a:buNone/>
            </a:pPr>
            <a:r>
              <a:rPr lang="en-US" sz="3600" b="1" dirty="0">
                <a:solidFill>
                  <a:srgbClr val="FFFFCC"/>
                </a:solidFill>
              </a:rPr>
              <a:t>(5)	Views of the human species that diminish the value of human procreation (co-creation of divine images) are excluded.</a:t>
            </a:r>
          </a:p>
        </p:txBody>
      </p:sp>
    </p:spTree>
    <p:extLst>
      <p:ext uri="{BB962C8B-B14F-4D97-AF65-F5344CB8AC3E}">
        <p14:creationId xmlns:p14="http://schemas.microsoft.com/office/powerpoint/2010/main" val="296052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E43C1650-0627-4725-BB66-4D6BFBFA3273}"/>
              </a:ext>
            </a:extLst>
          </p:cNvPr>
          <p:cNvSpPr>
            <a:spLocks noGrp="1"/>
          </p:cNvSpPr>
          <p:nvPr>
            <p:ph idx="1"/>
          </p:nvPr>
        </p:nvSpPr>
        <p:spPr/>
        <p:txBody>
          <a:bodyPr/>
          <a:lstStyle/>
          <a:p>
            <a:endParaRPr lang="en-US"/>
          </a:p>
        </p:txBody>
      </p:sp>
      <p:pic>
        <p:nvPicPr>
          <p:cNvPr id="6" name="Picture 5">
            <a:extLst>
              <a:ext uri="{FF2B5EF4-FFF2-40B4-BE49-F238E27FC236}">
                <a16:creationId xmlns:a16="http://schemas.microsoft.com/office/drawing/2014/main" id="{A38B2D29-32FA-4061-B034-67A2C17C3D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413" y="327025"/>
            <a:ext cx="11465858" cy="6356351"/>
          </a:xfrm>
          <a:prstGeom prst="rect">
            <a:avLst/>
          </a:prstGeom>
        </p:spPr>
      </p:pic>
      <p:sp>
        <p:nvSpPr>
          <p:cNvPr id="7" name="TextBox 6">
            <a:extLst>
              <a:ext uri="{FF2B5EF4-FFF2-40B4-BE49-F238E27FC236}">
                <a16:creationId xmlns:a16="http://schemas.microsoft.com/office/drawing/2014/main" id="{6BDC54B5-3296-4B7D-A569-7190A1643D1C}"/>
              </a:ext>
            </a:extLst>
          </p:cNvPr>
          <p:cNvSpPr txBox="1"/>
          <p:nvPr/>
        </p:nvSpPr>
        <p:spPr>
          <a:xfrm>
            <a:off x="1066801" y="1769087"/>
            <a:ext cx="10058400" cy="3786934"/>
          </a:xfrm>
          <a:prstGeom prst="rect">
            <a:avLst/>
          </a:prstGeom>
          <a:noFill/>
        </p:spPr>
        <p:txBody>
          <a:bodyPr wrap="square" rtlCol="0">
            <a:spAutoFit/>
          </a:bodyPr>
          <a:lstStyle/>
          <a:p>
            <a:pPr algn="ctr">
              <a:spcAft>
                <a:spcPts val="1200"/>
              </a:spcAft>
            </a:pPr>
            <a:r>
              <a:rPr lang="en-US" sz="4400" b="1" dirty="0">
                <a:solidFill>
                  <a:srgbClr val="230000"/>
                </a:solidFill>
                <a:latin typeface="Matura MT Script Capitals" panose="03020802060602070202" pitchFamily="66" charset="0"/>
              </a:rPr>
              <a:t>Lesson 3</a:t>
            </a:r>
          </a:p>
          <a:p>
            <a:pPr marL="0" marR="0" algn="ctr">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230000"/>
                </a:solidFill>
                <a:effectLst/>
                <a:latin typeface="Matura MT Script Capitals" panose="03020802060602070202" pitchFamily="66" charset="0"/>
                <a:ea typeface="MS Gothic" panose="020B0609070205080204" pitchFamily="49" charset="-128"/>
                <a:cs typeface="Calibri" panose="020F0502020204030204" pitchFamily="34" charset="0"/>
              </a:rPr>
              <a:t>The Human Response </a:t>
            </a:r>
          </a:p>
          <a:p>
            <a:pPr marL="0" marR="0" algn="ctr">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230000"/>
                </a:solidFill>
                <a:effectLst/>
                <a:latin typeface="Matura MT Script Capitals" panose="03020802060602070202" pitchFamily="66" charset="0"/>
                <a:ea typeface="MS Gothic" panose="020B0609070205080204" pitchFamily="49" charset="-128"/>
                <a:cs typeface="Calibri" panose="020F0502020204030204" pitchFamily="34" charset="0"/>
              </a:rPr>
              <a:t>to</a:t>
            </a:r>
            <a:r>
              <a:rPr lang="en-US" sz="3600" dirty="0">
                <a:solidFill>
                  <a:srgbClr val="230000"/>
                </a:solidFill>
                <a:effectLst/>
                <a:latin typeface="Matura MT Script Capitals" panose="03020802060602070202" pitchFamily="66" charset="0"/>
                <a:ea typeface="MS Gothic" panose="020B0609070205080204" pitchFamily="49" charset="-128"/>
                <a:cs typeface="Calibri" panose="020F0502020204030204" pitchFamily="34" charset="0"/>
              </a:rPr>
              <a:t> </a:t>
            </a:r>
            <a:r>
              <a:rPr lang="en-US" sz="3600" b="1" dirty="0">
                <a:solidFill>
                  <a:srgbClr val="230000"/>
                </a:solidFill>
                <a:effectLst/>
                <a:latin typeface="Matura MT Script Capitals" panose="03020802060602070202" pitchFamily="66" charset="0"/>
                <a:ea typeface="Calibri" panose="020F0502020204030204" pitchFamily="34" charset="0"/>
                <a:cs typeface="Calibri" panose="020F0502020204030204" pitchFamily="34" charset="0"/>
              </a:rPr>
              <a:t>the Cosmic Foundations </a:t>
            </a:r>
          </a:p>
          <a:p>
            <a:pPr marL="0" marR="0" algn="ctr">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230000"/>
                </a:solidFill>
                <a:effectLst/>
                <a:latin typeface="Matura MT Script Capitals" panose="03020802060602070202" pitchFamily="66" charset="0"/>
                <a:ea typeface="Calibri" panose="020F0502020204030204" pitchFamily="34" charset="0"/>
                <a:cs typeface="Calibri" panose="020F0502020204030204" pitchFamily="34" charset="0"/>
              </a:rPr>
              <a:t>of the Message of Grace and Glory</a:t>
            </a:r>
            <a:endParaRPr lang="en-US" sz="3600" dirty="0">
              <a:solidFill>
                <a:srgbClr val="230000"/>
              </a:solidFill>
              <a:effectLst/>
              <a:latin typeface="Matura MT Script Capitals" panose="03020802060602070202" pitchFamily="66" charset="0"/>
              <a:ea typeface="Calibri" panose="020F0502020204030204" pitchFamily="34" charset="0"/>
              <a:cs typeface="Arial" panose="020B0604020202020204" pitchFamily="34" charset="0"/>
            </a:endParaRPr>
          </a:p>
          <a:p>
            <a:pPr marL="0" marR="0" algn="ctr">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dirty="0">
                <a:solidFill>
                  <a:srgbClr val="230000"/>
                </a:solidFill>
                <a:effectLst/>
                <a:latin typeface="Matura MT Script Capitals" panose="03020802060602070202" pitchFamily="66" charset="0"/>
                <a:ea typeface="Calibri" panose="020F0502020204030204" pitchFamily="34" charset="0"/>
                <a:cs typeface="Calibri" panose="020F0502020204030204" pitchFamily="34" charset="0"/>
              </a:rPr>
              <a:t>(Genesis 2:4b–11:26)</a:t>
            </a:r>
            <a:endParaRPr lang="en-US" sz="3600" dirty="0">
              <a:solidFill>
                <a:srgbClr val="230000"/>
              </a:solidFill>
              <a:effectLst/>
              <a:latin typeface="Matura MT Script Capitals" panose="03020802060602070202" pitchFamily="66" charset="0"/>
              <a:ea typeface="Calibri" panose="020F0502020204030204" pitchFamily="34" charset="0"/>
              <a:cs typeface="Arial" panose="020B0604020202020204" pitchFamily="34" charset="0"/>
            </a:endParaRPr>
          </a:p>
          <a:p>
            <a:pPr marL="0" marR="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200" b="1" kern="0" dirty="0">
                <a:effectLst/>
                <a:latin typeface="Matura MT Script Capitals" panose="03020802060602070202" pitchFamily="66" charset="0"/>
                <a:ea typeface="Times New Roman" panose="02020603050405020304" pitchFamily="18" charset="0"/>
              </a:rPr>
              <a:t> </a:t>
            </a:r>
          </a:p>
        </p:txBody>
      </p:sp>
    </p:spTree>
    <p:extLst>
      <p:ext uri="{BB962C8B-B14F-4D97-AF65-F5344CB8AC3E}">
        <p14:creationId xmlns:p14="http://schemas.microsoft.com/office/powerpoint/2010/main" val="424200238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1633E0-0571-0268-EA6D-86EFA982C692}"/>
              </a:ext>
            </a:extLst>
          </p:cNvPr>
          <p:cNvSpPr>
            <a:spLocks noGrp="1"/>
          </p:cNvSpPr>
          <p:nvPr>
            <p:ph type="title"/>
          </p:nvPr>
        </p:nvSpPr>
        <p:spPr>
          <a:xfrm>
            <a:off x="457200" y="87219"/>
            <a:ext cx="11277600" cy="1460500"/>
          </a:xfrm>
        </p:spPr>
        <p:txBody>
          <a:bodyPr>
            <a:noAutofit/>
          </a:bodyPr>
          <a:lstStyle/>
          <a:p>
            <a:pPr>
              <a:tabLst>
                <a:tab pos="627063" algn="l"/>
              </a:tabLst>
            </a:pPr>
            <a:r>
              <a:rPr lang="en-US" sz="3600" b="1" dirty="0">
                <a:solidFill>
                  <a:srgbClr val="FFFFCC"/>
                </a:solidFill>
                <a:effectLst/>
                <a:latin typeface="Calibri" panose="020F0502020204030204" pitchFamily="34" charset="0"/>
                <a:ea typeface="MS Gothic" panose="020B0609070205080204" pitchFamily="49" charset="-128"/>
              </a:rPr>
              <a:t>2.	</a:t>
            </a:r>
            <a:r>
              <a:rPr lang="en-US" sz="3600" b="1" i="1" dirty="0" err="1">
                <a:solidFill>
                  <a:srgbClr val="FFFFCC"/>
                </a:solidFill>
                <a:effectLst/>
                <a:latin typeface="Calibri" panose="020F0502020204030204" pitchFamily="34" charset="0"/>
                <a:ea typeface="MS Gothic" panose="020B0609070205080204" pitchFamily="49" charset="-128"/>
              </a:rPr>
              <a:t>ʾAdam’s</a:t>
            </a:r>
            <a:r>
              <a:rPr lang="en-US" sz="3600" b="1" i="1" dirty="0">
                <a:solidFill>
                  <a:srgbClr val="FFFFCC"/>
                </a:solidFill>
                <a:effectLst/>
                <a:latin typeface="Calibri" panose="020F0502020204030204" pitchFamily="34" charset="0"/>
                <a:ea typeface="MS Gothic" panose="020B0609070205080204" pitchFamily="49" charset="-128"/>
              </a:rPr>
              <a:t> </a:t>
            </a:r>
            <a:r>
              <a:rPr lang="en-US" sz="3600" b="1" dirty="0">
                <a:solidFill>
                  <a:srgbClr val="FFFFCC"/>
                </a:solidFill>
                <a:effectLst/>
                <a:latin typeface="Calibri" panose="020F0502020204030204" pitchFamily="34" charset="0"/>
                <a:ea typeface="MS Gothic" panose="020B0609070205080204" pitchFamily="49" charset="-128"/>
              </a:rPr>
              <a:t>Response to the Blessings and Responsibilities 	that Attend Image Status [The Fall]) (2:4b–4:26)</a:t>
            </a:r>
            <a:endParaRPr lang="en-US" sz="3600" dirty="0">
              <a:solidFill>
                <a:srgbClr val="FFFFCC"/>
              </a:solidFill>
            </a:endParaRPr>
          </a:p>
        </p:txBody>
      </p:sp>
      <p:sp>
        <p:nvSpPr>
          <p:cNvPr id="3" name="Content Placeholder 2">
            <a:extLst>
              <a:ext uri="{FF2B5EF4-FFF2-40B4-BE49-F238E27FC236}">
                <a16:creationId xmlns:a16="http://schemas.microsoft.com/office/drawing/2014/main" id="{E4DE1892-5094-585B-B70D-A10808E99B6B}"/>
              </a:ext>
            </a:extLst>
          </p:cNvPr>
          <p:cNvSpPr>
            <a:spLocks noGrp="1"/>
          </p:cNvSpPr>
          <p:nvPr>
            <p:ph idx="1"/>
          </p:nvPr>
        </p:nvSpPr>
        <p:spPr>
          <a:xfrm>
            <a:off x="838200" y="1613647"/>
            <a:ext cx="10515600" cy="4563316"/>
          </a:xfrm>
        </p:spPr>
        <p:txBody>
          <a:bodyPr>
            <a:normAutofit fontScale="85000" lnSpcReduction="10000"/>
          </a:bodyPr>
          <a:lstStyle/>
          <a:p>
            <a:pPr marL="0" marR="0" indent="0">
              <a:lnSpc>
                <a:spcPct val="100000"/>
              </a:lnSpc>
              <a:spcBef>
                <a:spcPts val="0"/>
              </a:spcBef>
              <a:spcAft>
                <a:spcPts val="18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a.	The Structure of the Account</a:t>
            </a:r>
            <a:endParaRPr lang="en-US" sz="3600" b="1" dirty="0">
              <a:solidFill>
                <a:srgbClr val="FFFFCC"/>
              </a:solidFill>
              <a:effectLst/>
              <a:ea typeface="Times New Roman" panose="02020603050405020304" pitchFamily="18" charset="0"/>
            </a:endParaRPr>
          </a:p>
          <a:p>
            <a:pPr marL="0" marR="0" indent="0">
              <a:lnSpc>
                <a:spcPct val="100000"/>
              </a:lnSpc>
              <a:spcBef>
                <a:spcPts val="0"/>
              </a:spcBef>
              <a:spcAft>
                <a:spcPts val="18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		Literarily these chapters divide into three parts as follows:</a:t>
            </a:r>
            <a:endParaRPr lang="en-US" sz="3600" b="1" dirty="0">
              <a:solidFill>
                <a:srgbClr val="FFFFCC"/>
              </a:solidFill>
              <a:effectLst/>
              <a:ea typeface="Times New Roman" panose="02020603050405020304" pitchFamily="18" charset="0"/>
            </a:endParaRPr>
          </a:p>
          <a:p>
            <a:pPr marL="457200" marR="0" indent="0">
              <a:lnSpc>
                <a:spcPct val="100000"/>
              </a:lnSpc>
              <a:spcBef>
                <a:spcPts val="0"/>
              </a:spcBef>
              <a:spcAft>
                <a:spcPts val="1800"/>
              </a:spcAft>
              <a:buNone/>
              <a:tabLst>
                <a:tab pos="228600" algn="l"/>
                <a:tab pos="457200" algn="l"/>
                <a:tab pos="685800" algn="l"/>
                <a:tab pos="1084263"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(1)	The Context of </a:t>
            </a:r>
            <a:r>
              <a:rPr lang="en-US" sz="3600" b="1" i="1" dirty="0">
                <a:solidFill>
                  <a:srgbClr val="FFFFCC"/>
                </a:solidFill>
                <a:effectLst/>
                <a:ea typeface="MS Gothic" panose="020B0609070205080204" pitchFamily="49" charset="-128"/>
              </a:rPr>
              <a:t>Adam’s</a:t>
            </a:r>
            <a:r>
              <a:rPr lang="en-US" sz="3600" b="1" dirty="0">
                <a:solidFill>
                  <a:srgbClr val="FFFFCC"/>
                </a:solidFill>
                <a:effectLst/>
                <a:ea typeface="MS Gothic" panose="020B0609070205080204" pitchFamily="49" charset="-128"/>
              </a:rPr>
              <a:t> Demise (2:4b–25)</a:t>
            </a:r>
            <a:endParaRPr lang="en-US" sz="3600" b="1" dirty="0">
              <a:solidFill>
                <a:srgbClr val="FFFFCC"/>
              </a:solidFill>
              <a:effectLst/>
              <a:ea typeface="Times New Roman" panose="02020603050405020304" pitchFamily="18" charset="0"/>
            </a:endParaRPr>
          </a:p>
          <a:p>
            <a:pPr marL="457200" marR="0" indent="0">
              <a:lnSpc>
                <a:spcPct val="100000"/>
              </a:lnSpc>
              <a:spcBef>
                <a:spcPts val="0"/>
              </a:spcBef>
              <a:spcAft>
                <a:spcPts val="1800"/>
              </a:spcAft>
              <a:buNone/>
              <a:tabLst>
                <a:tab pos="228600" algn="l"/>
                <a:tab pos="457200" algn="l"/>
                <a:tab pos="685800" algn="l"/>
                <a:tab pos="1084263"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(2)	The Nature of </a:t>
            </a:r>
            <a:r>
              <a:rPr lang="en-US" sz="3600" b="1" i="1" dirty="0">
                <a:solidFill>
                  <a:srgbClr val="FFFFCC"/>
                </a:solidFill>
                <a:effectLst/>
                <a:ea typeface="MS Gothic" panose="020B0609070205080204" pitchFamily="49" charset="-128"/>
              </a:rPr>
              <a:t>Adam’s</a:t>
            </a:r>
            <a:r>
              <a:rPr lang="en-US" sz="3600" b="1" dirty="0">
                <a:solidFill>
                  <a:srgbClr val="FFFFCC"/>
                </a:solidFill>
                <a:effectLst/>
                <a:ea typeface="MS Gothic" panose="020B0609070205080204" pitchFamily="49" charset="-128"/>
              </a:rPr>
              <a:t> Demise (3:1–7)</a:t>
            </a:r>
            <a:endParaRPr lang="en-US" sz="3600" b="1" dirty="0">
              <a:solidFill>
                <a:srgbClr val="FFFFCC"/>
              </a:solidFill>
              <a:effectLst/>
              <a:ea typeface="Times New Roman" panose="02020603050405020304" pitchFamily="18" charset="0"/>
            </a:endParaRPr>
          </a:p>
          <a:p>
            <a:pPr marL="457200" marR="0" indent="0">
              <a:lnSpc>
                <a:spcPct val="100000"/>
              </a:lnSpc>
              <a:spcBef>
                <a:spcPts val="0"/>
              </a:spcBef>
              <a:spcAft>
                <a:spcPts val="1800"/>
              </a:spcAft>
              <a:buNone/>
              <a:tabLst>
                <a:tab pos="228600" algn="l"/>
                <a:tab pos="457200" algn="l"/>
                <a:tab pos="685800" algn="l"/>
                <a:tab pos="1084263"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(3)	The Tragedy of </a:t>
            </a:r>
            <a:r>
              <a:rPr lang="en-US" sz="3600" b="1" i="1" dirty="0">
                <a:solidFill>
                  <a:srgbClr val="FFFFCC"/>
                </a:solidFill>
                <a:effectLst/>
                <a:ea typeface="MS Gothic" panose="020B0609070205080204" pitchFamily="49" charset="-128"/>
              </a:rPr>
              <a:t>Adam’s</a:t>
            </a:r>
            <a:r>
              <a:rPr lang="en-US" sz="3600" b="1" dirty="0">
                <a:solidFill>
                  <a:srgbClr val="FFFFCC"/>
                </a:solidFill>
                <a:effectLst/>
                <a:ea typeface="MS Gothic" panose="020B0609070205080204" pitchFamily="49" charset="-128"/>
              </a:rPr>
              <a:t> Demise Fall (3:8–4:26)</a:t>
            </a:r>
            <a:endParaRPr lang="en-US" sz="3600" b="1" dirty="0">
              <a:solidFill>
                <a:srgbClr val="FFFFCC"/>
              </a:solidFill>
              <a:effectLst/>
              <a:ea typeface="Times New Roman" panose="02020603050405020304" pitchFamily="18" charset="0"/>
            </a:endParaRPr>
          </a:p>
          <a:p>
            <a:pPr marL="0" marR="0" indent="0">
              <a:lnSpc>
                <a:spcPct val="100000"/>
              </a:lnSpc>
              <a:spcBef>
                <a:spcPts val="0"/>
              </a:spcBef>
              <a:spcAft>
                <a:spcPts val="1800"/>
              </a:spcAft>
              <a:buNone/>
              <a:tabLst>
                <a:tab pos="228600" algn="l"/>
                <a:tab pos="457200" algn="l"/>
                <a:tab pos="685800" algn="l"/>
                <a:tab pos="914400" algn="l"/>
                <a:tab pos="1084263" algn="l"/>
                <a:tab pos="1371600" algn="l"/>
                <a:tab pos="1712913" algn="l"/>
                <a:tab pos="1828800" algn="l"/>
                <a:tab pos="2057400" algn="l"/>
                <a:tab pos="2286000" algn="l"/>
                <a:tab pos="2514600" algn="l"/>
              </a:tabLst>
            </a:pPr>
            <a:r>
              <a:rPr lang="en-US" sz="3600" b="1" dirty="0">
                <a:solidFill>
                  <a:srgbClr val="FFFFCC"/>
                </a:solidFill>
                <a:effectLst/>
                <a:ea typeface="MS Gothic" panose="020B0609070205080204" pitchFamily="49" charset="-128"/>
              </a:rPr>
              <a:t>					(a)	On Adam and Eve (3:8–24)</a:t>
            </a:r>
            <a:endParaRPr lang="en-US" sz="3600" b="1" dirty="0">
              <a:solidFill>
                <a:srgbClr val="FFFFCC"/>
              </a:solidFill>
              <a:effectLst/>
              <a:ea typeface="Times New Roman" panose="02020603050405020304" pitchFamily="18" charset="0"/>
            </a:endParaRPr>
          </a:p>
          <a:p>
            <a:pPr marL="0" marR="0" indent="0">
              <a:lnSpc>
                <a:spcPct val="100000"/>
              </a:lnSpc>
              <a:spcBef>
                <a:spcPts val="0"/>
              </a:spcBef>
              <a:spcAft>
                <a:spcPts val="1800"/>
              </a:spcAft>
              <a:buNone/>
              <a:tabLst>
                <a:tab pos="228600" algn="l"/>
                <a:tab pos="457200" algn="l"/>
                <a:tab pos="685800" algn="l"/>
                <a:tab pos="914400" algn="l"/>
                <a:tab pos="1084263" algn="l"/>
                <a:tab pos="1371600" algn="l"/>
                <a:tab pos="1712913" algn="l"/>
                <a:tab pos="1828800" algn="l"/>
                <a:tab pos="2057400" algn="l"/>
                <a:tab pos="2286000" algn="l"/>
                <a:tab pos="2514600" algn="l"/>
              </a:tabLst>
            </a:pPr>
            <a:r>
              <a:rPr lang="en-US" sz="3600" b="1" dirty="0">
                <a:solidFill>
                  <a:srgbClr val="FFFFCC"/>
                </a:solidFill>
                <a:effectLst/>
                <a:ea typeface="MS Gothic" panose="020B0609070205080204" pitchFamily="49" charset="-128"/>
              </a:rPr>
              <a:t>					(b)	On Their Descendants (4:1–26)</a:t>
            </a:r>
            <a:endParaRPr lang="en-US" sz="36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166743212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4DE1892-5094-585B-B70D-A10808E99B6B}"/>
              </a:ext>
            </a:extLst>
          </p:cNvPr>
          <p:cNvSpPr>
            <a:spLocks noGrp="1"/>
          </p:cNvSpPr>
          <p:nvPr>
            <p:ph idx="1"/>
          </p:nvPr>
        </p:nvSpPr>
        <p:spPr>
          <a:xfrm>
            <a:off x="838200" y="618565"/>
            <a:ext cx="10515600" cy="5558398"/>
          </a:xfrm>
        </p:spPr>
        <p:txBody>
          <a:bodyPr>
            <a:normAutofit/>
          </a:bodyPr>
          <a:lstStyle/>
          <a:p>
            <a:pPr marL="169863" marR="0" indent="0">
              <a:spcBef>
                <a:spcPts val="0"/>
              </a:spcBef>
              <a:spcAft>
                <a:spcPts val="600"/>
              </a:spcAft>
              <a:buNone/>
              <a:tabLst>
                <a:tab pos="169863" algn="l"/>
                <a:tab pos="2286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Based on content we may divide the passage into its constituent parts based on characters and scenes as follows:</a:t>
            </a:r>
          </a:p>
          <a:p>
            <a:pPr marL="169863" marR="0" indent="0">
              <a:spcBef>
                <a:spcPts val="0"/>
              </a:spcBef>
              <a:spcAft>
                <a:spcPts val="600"/>
              </a:spcAft>
              <a:buNone/>
              <a:tabLst>
                <a:tab pos="169863" algn="l"/>
                <a:tab pos="228600" algn="l"/>
                <a:tab pos="685800" algn="l"/>
                <a:tab pos="914400" algn="l"/>
                <a:tab pos="1143000" algn="l"/>
                <a:tab pos="1371600" algn="l"/>
                <a:tab pos="1600200" algn="l"/>
                <a:tab pos="1828800" algn="l"/>
                <a:tab pos="2057400" algn="l"/>
                <a:tab pos="2286000" algn="l"/>
                <a:tab pos="2514600" algn="l"/>
              </a:tabLst>
            </a:pPr>
            <a:endParaRPr lang="en-US" sz="3600" b="1" dirty="0">
              <a:solidFill>
                <a:srgbClr val="FFFFCC"/>
              </a:solidFill>
              <a:effectLst/>
              <a:ea typeface="Times New Roman" panose="02020603050405020304" pitchFamily="18" charset="0"/>
            </a:endParaRPr>
          </a:p>
          <a:p>
            <a:pPr marL="457200" marR="0" indent="0">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(1)	The Garden of Eden (2:4b–3:24)</a:t>
            </a:r>
            <a:endParaRPr lang="en-US" sz="3600" b="1" dirty="0">
              <a:solidFill>
                <a:srgbClr val="FFFFCC"/>
              </a:solidFill>
              <a:effectLst/>
              <a:ea typeface="Times New Roman" panose="02020603050405020304" pitchFamily="18" charset="0"/>
            </a:endParaRPr>
          </a:p>
          <a:p>
            <a:pPr marL="457200" marR="0" indent="0">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(2)	The Crime of Cain (4:1–16)</a:t>
            </a:r>
            <a:endParaRPr lang="en-US" sz="3600" b="1" dirty="0">
              <a:solidFill>
                <a:srgbClr val="FFFFCC"/>
              </a:solidFill>
              <a:effectLst/>
              <a:ea typeface="Times New Roman" panose="02020603050405020304" pitchFamily="18" charset="0"/>
            </a:endParaRPr>
          </a:p>
          <a:p>
            <a:pPr marL="457200" marR="0" indent="0">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(3)	The Destiny of Cain (4:17–24</a:t>
            </a:r>
            <a:r>
              <a:rPr lang="en-US" sz="3600" b="1" dirty="0">
                <a:solidFill>
                  <a:srgbClr val="FFFFCC"/>
                </a:solidFill>
                <a:effectLst/>
                <a:latin typeface="Calibri" panose="020F0502020204030204" pitchFamily="34" charset="0"/>
                <a:ea typeface="MS Gothic" panose="020B0609070205080204" pitchFamily="49" charset="-128"/>
              </a:rPr>
              <a:t>)</a:t>
            </a:r>
            <a:endParaRPr lang="en-US" sz="1800" b="1" dirty="0">
              <a:solidFill>
                <a:srgbClr val="FFFFCC"/>
              </a:solidFill>
              <a:effectLst/>
              <a:latin typeface="Courier New" panose="02070309020205020404" pitchFamily="49" charset="0"/>
              <a:ea typeface="Times New Roman" panose="02020603050405020304" pitchFamily="18" charset="0"/>
            </a:endParaRPr>
          </a:p>
        </p:txBody>
      </p:sp>
    </p:spTree>
    <p:extLst>
      <p:ext uri="{BB962C8B-B14F-4D97-AF65-F5344CB8AC3E}">
        <p14:creationId xmlns:p14="http://schemas.microsoft.com/office/powerpoint/2010/main" val="1523612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D2BE9E-E69D-8547-B569-6ACDFF5FAD95}"/>
              </a:ext>
            </a:extLst>
          </p:cNvPr>
          <p:cNvSpPr>
            <a:spLocks noGrp="1"/>
          </p:cNvSpPr>
          <p:nvPr>
            <p:ph type="title"/>
          </p:nvPr>
        </p:nvSpPr>
        <p:spPr>
          <a:xfrm>
            <a:off x="838200" y="365126"/>
            <a:ext cx="10515600" cy="768350"/>
          </a:xfrm>
        </p:spPr>
        <p:txBody>
          <a:bodyPr/>
          <a:lstStyle/>
          <a:p>
            <a:pPr algn="ctr"/>
            <a:r>
              <a:rPr lang="en-US" b="1" dirty="0">
                <a:solidFill>
                  <a:srgbClr val="FFFFCC"/>
                </a:solidFill>
                <a:latin typeface="+mn-lt"/>
              </a:rPr>
              <a:t>The World of the First Testament </a:t>
            </a:r>
          </a:p>
        </p:txBody>
      </p:sp>
      <p:sp>
        <p:nvSpPr>
          <p:cNvPr id="3" name="Content Placeholder 2">
            <a:extLst>
              <a:ext uri="{FF2B5EF4-FFF2-40B4-BE49-F238E27FC236}">
                <a16:creationId xmlns:a16="http://schemas.microsoft.com/office/drawing/2014/main" id="{3FFA98DB-2208-8F3B-F5CE-FE9B411FF3F2}"/>
              </a:ext>
            </a:extLst>
          </p:cNvPr>
          <p:cNvSpPr>
            <a:spLocks noGrp="1"/>
          </p:cNvSpPr>
          <p:nvPr>
            <p:ph idx="1"/>
          </p:nvPr>
        </p:nvSpPr>
        <p:spPr/>
        <p:txBody>
          <a:bodyPr/>
          <a:lstStyle/>
          <a:p>
            <a:endParaRPr lang="en-US"/>
          </a:p>
        </p:txBody>
      </p:sp>
      <p:pic>
        <p:nvPicPr>
          <p:cNvPr id="1026" name="Picture 2">
            <a:extLst>
              <a:ext uri="{FF2B5EF4-FFF2-40B4-BE49-F238E27FC236}">
                <a16:creationId xmlns:a16="http://schemas.microsoft.com/office/drawing/2014/main" id="{911BD8DA-D9F7-0C85-9133-02E801E668F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1205" y="1238251"/>
            <a:ext cx="9309589" cy="53618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319502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6214EE-573A-74D6-5295-CDEB988072FF}"/>
              </a:ext>
            </a:extLst>
          </p:cNvPr>
          <p:cNvSpPr>
            <a:spLocks noGrp="1"/>
          </p:cNvSpPr>
          <p:nvPr>
            <p:ph type="title"/>
          </p:nvPr>
        </p:nvSpPr>
        <p:spPr>
          <a:xfrm>
            <a:off x="838200" y="114113"/>
            <a:ext cx="10515600" cy="1325563"/>
          </a:xfrm>
        </p:spPr>
        <p:txBody>
          <a:bodyPr>
            <a:normAutofit/>
          </a:bodyPr>
          <a:lstStyle/>
          <a:p>
            <a:pPr defTabSz="690563"/>
            <a:r>
              <a:rPr lang="en-US" sz="3600" b="1" dirty="0">
                <a:solidFill>
                  <a:srgbClr val="FFFFCC"/>
                </a:solidFill>
                <a:latin typeface="+mn-lt"/>
              </a:rPr>
              <a:t>b.  	Implications of Genesis 2–3 for a Christian 	Anthropology</a:t>
            </a:r>
          </a:p>
        </p:txBody>
      </p:sp>
      <p:sp>
        <p:nvSpPr>
          <p:cNvPr id="3" name="Content Placeholder 2">
            <a:extLst>
              <a:ext uri="{FF2B5EF4-FFF2-40B4-BE49-F238E27FC236}">
                <a16:creationId xmlns:a16="http://schemas.microsoft.com/office/drawing/2014/main" id="{42E7844E-CA02-582F-60F0-DA6BD3008A42}"/>
              </a:ext>
            </a:extLst>
          </p:cNvPr>
          <p:cNvSpPr>
            <a:spLocks noGrp="1"/>
          </p:cNvSpPr>
          <p:nvPr>
            <p:ph idx="1"/>
          </p:nvPr>
        </p:nvSpPr>
        <p:spPr>
          <a:xfrm>
            <a:off x="537881" y="1439676"/>
            <a:ext cx="11178989" cy="5203171"/>
          </a:xfrm>
        </p:spPr>
        <p:txBody>
          <a:bodyPr>
            <a:normAutofit fontScale="92500"/>
          </a:bodyPr>
          <a:lstStyle/>
          <a:p>
            <a:pPr marL="798513" marR="0" indent="-687388">
              <a:lnSpc>
                <a:spcPct val="110000"/>
              </a:lnSpc>
              <a:spcBef>
                <a:spcPts val="0"/>
              </a:spcBef>
              <a:spcAft>
                <a:spcPts val="1800"/>
              </a:spcAft>
              <a:buNone/>
              <a:tabLst>
                <a:tab pos="228600" algn="l"/>
                <a:tab pos="287338" algn="l"/>
                <a:tab pos="457200"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(1)	In Genesis 2–3 </a:t>
            </a:r>
            <a:r>
              <a:rPr lang="en-US" sz="3600" b="1" i="1" dirty="0" err="1">
                <a:solidFill>
                  <a:srgbClr val="FFFFCC"/>
                </a:solidFill>
                <a:effectLst/>
                <a:ea typeface="MS Gothic" panose="020B0609070205080204" pitchFamily="49" charset="-128"/>
              </a:rPr>
              <a:t>hāʾādām</a:t>
            </a:r>
            <a:r>
              <a:rPr lang="en-US" sz="3600" b="1" dirty="0">
                <a:solidFill>
                  <a:srgbClr val="FFFFCC"/>
                </a:solidFill>
                <a:effectLst/>
                <a:ea typeface="MS Gothic" panose="020B0609070205080204" pitchFamily="49" charset="-128"/>
              </a:rPr>
              <a:t> functions as a title for the male, “The Man.”</a:t>
            </a:r>
            <a:endParaRPr lang="en-US" sz="3600" b="1" dirty="0">
              <a:solidFill>
                <a:srgbClr val="FFFFCC"/>
              </a:solidFill>
              <a:effectLst/>
              <a:ea typeface="Times New Roman" panose="02020603050405020304" pitchFamily="18" charset="0"/>
            </a:endParaRPr>
          </a:p>
          <a:p>
            <a:pPr marL="798513" marR="0" indent="-687388">
              <a:lnSpc>
                <a:spcPct val="110000"/>
              </a:lnSpc>
              <a:spcBef>
                <a:spcPts val="0"/>
              </a:spcBef>
              <a:spcAft>
                <a:spcPts val="1800"/>
              </a:spcAft>
              <a:buNone/>
              <a:tabLst>
                <a:tab pos="228600" algn="l"/>
                <a:tab pos="287338" algn="l"/>
                <a:tab pos="457200"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(2)	Fundamentally, according to the Hebrew perspective, a human being does not “have” a soul; he/she “is” one (</a:t>
            </a:r>
            <a:r>
              <a:rPr lang="en-US" sz="3600" b="1" i="1" dirty="0" err="1">
                <a:solidFill>
                  <a:srgbClr val="FFFFCC"/>
                </a:solidFill>
                <a:effectLst/>
                <a:ea typeface="MS Gothic" panose="020B0609070205080204" pitchFamily="49" charset="-128"/>
              </a:rPr>
              <a:t>nefes</a:t>
            </a:r>
            <a:r>
              <a:rPr lang="en-US" sz="3600" b="1" i="1" dirty="0">
                <a:solidFill>
                  <a:srgbClr val="FFFFCC"/>
                </a:solidFill>
                <a:effectLst/>
                <a:ea typeface="MS Gothic" panose="020B0609070205080204" pitchFamily="49" charset="-128"/>
              </a:rPr>
              <a:t>̌ </a:t>
            </a:r>
            <a:r>
              <a:rPr lang="en-US" sz="3600" b="1" i="1" dirty="0" err="1">
                <a:solidFill>
                  <a:srgbClr val="FFFFCC"/>
                </a:solidFill>
                <a:effectLst/>
                <a:ea typeface="MS Gothic" panose="020B0609070205080204" pitchFamily="49" charset="-128"/>
              </a:rPr>
              <a:t>ḥāya</a:t>
            </a:r>
            <a:r>
              <a:rPr lang="en-US" sz="3600" b="1" i="1" dirty="0">
                <a:solidFill>
                  <a:srgbClr val="FFFFCC"/>
                </a:solidFill>
                <a:effectLst/>
                <a:ea typeface="MS Gothic" panose="020B0609070205080204" pitchFamily="49" charset="-128"/>
              </a:rPr>
              <a:t>̂</a:t>
            </a:r>
            <a:r>
              <a:rPr lang="en-US" sz="3600" b="1" dirty="0">
                <a:solidFill>
                  <a:srgbClr val="FFFFCC"/>
                </a:solidFill>
                <a:effectLst/>
                <a:ea typeface="MS Gothic" panose="020B0609070205080204" pitchFamily="49" charset="-128"/>
              </a:rPr>
              <a:t>) and becomes so by the infusion of divine breath into matter (</a:t>
            </a:r>
            <a:r>
              <a:rPr lang="en-US" sz="3600" b="1" i="1" dirty="0" err="1">
                <a:solidFill>
                  <a:srgbClr val="FFFFCC"/>
                </a:solidFill>
                <a:effectLst/>
                <a:ea typeface="MS Gothic" panose="020B0609070205080204" pitchFamily="49" charset="-128"/>
              </a:rPr>
              <a:t>ʿāfār</a:t>
            </a:r>
            <a:r>
              <a:rPr lang="en-US" sz="3600" b="1" dirty="0">
                <a:solidFill>
                  <a:srgbClr val="FFFFCC"/>
                </a:solidFill>
                <a:effectLst/>
                <a:ea typeface="MS Gothic" panose="020B0609070205080204" pitchFamily="49" charset="-128"/>
              </a:rPr>
              <a:t>).</a:t>
            </a:r>
            <a:endParaRPr lang="en-US" sz="3600" b="1" dirty="0">
              <a:solidFill>
                <a:srgbClr val="FFFFCC"/>
              </a:solidFill>
              <a:effectLst/>
              <a:ea typeface="Times New Roman" panose="02020603050405020304" pitchFamily="18" charset="0"/>
            </a:endParaRPr>
          </a:p>
          <a:p>
            <a:pPr marL="798513" marR="0" indent="-687388">
              <a:lnSpc>
                <a:spcPct val="110000"/>
              </a:lnSpc>
              <a:spcBef>
                <a:spcPts val="0"/>
              </a:spcBef>
              <a:spcAft>
                <a:spcPts val="1800"/>
              </a:spcAft>
              <a:buNone/>
              <a:tabLst>
                <a:tab pos="228600" algn="l"/>
                <a:tab pos="287338" algn="l"/>
                <a:tab pos="457200"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(3)	Human dignity is innate, the consequence of the divine authorization and gifting to function as the image of God.</a:t>
            </a:r>
            <a:endParaRPr lang="en-US" sz="3600" b="1" dirty="0">
              <a:solidFill>
                <a:srgbClr val="FFFFCC"/>
              </a:solidFill>
              <a:effectLst/>
              <a:ea typeface="Times New Roman" panose="02020603050405020304" pitchFamily="18" charset="0"/>
            </a:endParaRPr>
          </a:p>
          <a:p>
            <a:endParaRPr lang="en-US" dirty="0"/>
          </a:p>
        </p:txBody>
      </p:sp>
    </p:spTree>
    <p:extLst>
      <p:ext uri="{BB962C8B-B14F-4D97-AF65-F5344CB8AC3E}">
        <p14:creationId xmlns:p14="http://schemas.microsoft.com/office/powerpoint/2010/main" val="2977064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4DE1892-5094-585B-B70D-A10808E99B6B}"/>
              </a:ext>
            </a:extLst>
          </p:cNvPr>
          <p:cNvSpPr>
            <a:spLocks noGrp="1"/>
          </p:cNvSpPr>
          <p:nvPr>
            <p:ph idx="1"/>
          </p:nvPr>
        </p:nvSpPr>
        <p:spPr>
          <a:xfrm>
            <a:off x="618565" y="304800"/>
            <a:ext cx="11026588" cy="6347012"/>
          </a:xfrm>
        </p:spPr>
        <p:txBody>
          <a:bodyPr>
            <a:normAutofit fontScale="92500" lnSpcReduction="10000"/>
          </a:bodyPr>
          <a:lstStyle/>
          <a:p>
            <a:pPr marL="742950" indent="-742950">
              <a:lnSpc>
                <a:spcPct val="110000"/>
              </a:lnSpc>
              <a:spcBef>
                <a:spcPts val="0"/>
              </a:spcBef>
              <a:spcAft>
                <a:spcPts val="1800"/>
              </a:spcAft>
              <a:buAutoNum type="arabicParenBoth" startAt="4"/>
              <a:tabLst>
                <a:tab pos="744538" algn="l"/>
              </a:tabLst>
            </a:pPr>
            <a:r>
              <a:rPr lang="en-US" sz="3600" b="1" dirty="0">
                <a:solidFill>
                  <a:srgbClr val="FFFFCC"/>
                </a:solidFill>
              </a:rPr>
              <a:t>Human dignity is expressed in work; </a:t>
            </a:r>
            <a:r>
              <a:rPr lang="en-US" sz="3600" b="1" i="1" dirty="0" err="1">
                <a:solidFill>
                  <a:srgbClr val="FFFFCC"/>
                </a:solidFill>
              </a:rPr>
              <a:t>hāʾādām</a:t>
            </a:r>
            <a:r>
              <a:rPr lang="en-US" sz="3600" b="1" i="1" dirty="0">
                <a:solidFill>
                  <a:srgbClr val="FFFFCC"/>
                </a:solidFill>
              </a:rPr>
              <a:t> </a:t>
            </a:r>
            <a:r>
              <a:rPr lang="en-US" sz="3600" b="1" dirty="0">
                <a:solidFill>
                  <a:srgbClr val="FFFFCC"/>
                </a:solidFill>
              </a:rPr>
              <a:t>was to tend the world for God as he would were he personally present and to bring it under human government.</a:t>
            </a:r>
          </a:p>
          <a:p>
            <a:pPr marL="742950" indent="-742950">
              <a:lnSpc>
                <a:spcPct val="110000"/>
              </a:lnSpc>
              <a:spcBef>
                <a:spcPts val="0"/>
              </a:spcBef>
              <a:spcAft>
                <a:spcPts val="1800"/>
              </a:spcAft>
              <a:buAutoNum type="arabicParenBoth" startAt="4"/>
              <a:tabLst>
                <a:tab pos="744538" algn="l"/>
              </a:tabLst>
            </a:pPr>
            <a:r>
              <a:rPr lang="en-US" sz="3600" b="1" dirty="0">
                <a:solidFill>
                  <a:srgbClr val="FFFFCC"/>
                </a:solidFill>
              </a:rPr>
              <a:t>Originally </a:t>
            </a:r>
            <a:r>
              <a:rPr lang="en-US" sz="3600" b="1" i="1" dirty="0" err="1">
                <a:solidFill>
                  <a:srgbClr val="FFFFCC"/>
                </a:solidFill>
              </a:rPr>
              <a:t>hāʾādām</a:t>
            </a:r>
            <a:r>
              <a:rPr lang="en-US" sz="3600" b="1" dirty="0">
                <a:solidFill>
                  <a:srgbClr val="FFFFCC"/>
                </a:solidFill>
              </a:rPr>
              <a:t> was placed in an idyllic context in which all human needs were met: physical, aesthetic, social, personal, spiritual, all symbolized by the Tree of Life.</a:t>
            </a:r>
          </a:p>
          <a:p>
            <a:pPr marL="742950" indent="-742950">
              <a:lnSpc>
                <a:spcPct val="110000"/>
              </a:lnSpc>
              <a:spcBef>
                <a:spcPts val="0"/>
              </a:spcBef>
              <a:spcAft>
                <a:spcPts val="1800"/>
              </a:spcAft>
              <a:buAutoNum type="arabicParenBoth" startAt="4"/>
              <a:tabLst>
                <a:tab pos="744538" algn="l"/>
              </a:tabLst>
            </a:pPr>
            <a:r>
              <a:rPr lang="en-US" sz="3600" b="1" dirty="0">
                <a:solidFill>
                  <a:srgbClr val="FFFFCC"/>
                </a:solidFill>
              </a:rPr>
              <a:t>From the beginning </a:t>
            </a:r>
            <a:r>
              <a:rPr lang="en-US" sz="3600" b="1" i="1" dirty="0" err="1">
                <a:solidFill>
                  <a:srgbClr val="FFFFCC"/>
                </a:solidFill>
              </a:rPr>
              <a:t>hāʾādām</a:t>
            </a:r>
            <a:r>
              <a:rPr lang="en-US" sz="3600" b="1" dirty="0">
                <a:solidFill>
                  <a:srgbClr val="FFFFCC"/>
                </a:solidFill>
              </a:rPr>
              <a:t> was faced with the choice/freedom to accept or reject divine image status, as symbolized by the Tree of the Knowledge of Good and Evil.</a:t>
            </a:r>
          </a:p>
          <a:p>
            <a:pPr marL="169863" marR="0" indent="0">
              <a:spcBef>
                <a:spcPts val="0"/>
              </a:spcBef>
              <a:spcAft>
                <a:spcPts val="600"/>
              </a:spcAft>
              <a:buNone/>
              <a:tabLst>
                <a:tab pos="169863" algn="l"/>
                <a:tab pos="228600" algn="l"/>
                <a:tab pos="685800" algn="l"/>
                <a:tab pos="914400" algn="l"/>
                <a:tab pos="1143000" algn="l"/>
                <a:tab pos="1371600" algn="l"/>
                <a:tab pos="1600200" algn="l"/>
                <a:tab pos="1828800" algn="l"/>
                <a:tab pos="2057400" algn="l"/>
                <a:tab pos="2286000" algn="l"/>
                <a:tab pos="2514600" algn="l"/>
              </a:tabLst>
            </a:pPr>
            <a:endParaRPr lang="en-US" sz="1800" b="1" dirty="0">
              <a:solidFill>
                <a:srgbClr val="FFFFCC"/>
              </a:solidFill>
              <a:effectLst/>
              <a:latin typeface="Courier New" panose="02070309020205020404" pitchFamily="49" charset="0"/>
              <a:ea typeface="Times New Roman" panose="02020603050405020304" pitchFamily="18" charset="0"/>
            </a:endParaRPr>
          </a:p>
        </p:txBody>
      </p:sp>
    </p:spTree>
    <p:extLst>
      <p:ext uri="{BB962C8B-B14F-4D97-AF65-F5344CB8AC3E}">
        <p14:creationId xmlns:p14="http://schemas.microsoft.com/office/powerpoint/2010/main" val="3903920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4DE1892-5094-585B-B70D-A10808E99B6B}"/>
              </a:ext>
            </a:extLst>
          </p:cNvPr>
          <p:cNvSpPr>
            <a:spLocks noGrp="1"/>
          </p:cNvSpPr>
          <p:nvPr>
            <p:ph idx="1"/>
          </p:nvPr>
        </p:nvSpPr>
        <p:spPr>
          <a:xfrm>
            <a:off x="618565" y="304800"/>
            <a:ext cx="11026588" cy="6347012"/>
          </a:xfrm>
        </p:spPr>
        <p:txBody>
          <a:bodyPr>
            <a:normAutofit/>
          </a:bodyPr>
          <a:lstStyle/>
          <a:p>
            <a:pPr marL="858838" marR="0" indent="-742950">
              <a:lnSpc>
                <a:spcPct val="100000"/>
              </a:lnSpc>
              <a:spcBef>
                <a:spcPts val="0"/>
              </a:spcBef>
              <a:spcAft>
                <a:spcPts val="1800"/>
              </a:spcAft>
              <a:buAutoNum type="arabicParenBoth" startAt="7"/>
              <a:tabLst>
                <a:tab pos="228600" algn="l"/>
                <a:tab pos="4572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The female was created to be the helper (</a:t>
            </a:r>
            <a:r>
              <a:rPr lang="en-US" sz="3600" b="1" i="1" dirty="0" err="1">
                <a:solidFill>
                  <a:srgbClr val="FFFFCC"/>
                </a:solidFill>
                <a:effectLst/>
                <a:ea typeface="MS Gothic" panose="020B0609070205080204" pitchFamily="49" charset="-128"/>
              </a:rPr>
              <a:t>ʿēzer</a:t>
            </a:r>
            <a:r>
              <a:rPr lang="en-US" sz="3600" b="1" dirty="0">
                <a:solidFill>
                  <a:srgbClr val="FFFFCC"/>
                </a:solidFill>
                <a:effectLst/>
                <a:ea typeface="MS Gothic" panose="020B0609070205080204" pitchFamily="49" charset="-128"/>
              </a:rPr>
              <a:t>) and complement (</a:t>
            </a:r>
            <a:r>
              <a:rPr lang="en-US" sz="3600" b="1" i="1" dirty="0" err="1">
                <a:solidFill>
                  <a:srgbClr val="FFFFCC"/>
                </a:solidFill>
                <a:effectLst/>
                <a:ea typeface="MS Gothic" panose="020B0609070205080204" pitchFamily="49" charset="-128"/>
              </a:rPr>
              <a:t>kěnegdo</a:t>
            </a:r>
            <a:r>
              <a:rPr lang="en-US" sz="3600" b="1" i="1" dirty="0">
                <a:solidFill>
                  <a:srgbClr val="FFFFCC"/>
                </a:solidFill>
                <a:effectLst/>
                <a:ea typeface="MS Gothic" panose="020B0609070205080204" pitchFamily="49" charset="-128"/>
              </a:rPr>
              <a:t>̂</a:t>
            </a:r>
            <a:r>
              <a:rPr lang="en-US" sz="3600" b="1" dirty="0">
                <a:solidFill>
                  <a:srgbClr val="FFFFCC"/>
                </a:solidFill>
                <a:effectLst/>
                <a:ea typeface="MS Gothic" panose="020B0609070205080204" pitchFamily="49" charset="-128"/>
              </a:rPr>
              <a:t>) and counterpart for (</a:t>
            </a:r>
            <a:r>
              <a:rPr lang="en-US" sz="3600" b="1" i="1" dirty="0" err="1">
                <a:solidFill>
                  <a:srgbClr val="FFFFCC"/>
                </a:solidFill>
                <a:effectLst/>
                <a:ea typeface="MS Gothic" panose="020B0609070205080204" pitchFamily="49" charset="-128"/>
              </a:rPr>
              <a:t>hāʾādām</a:t>
            </a:r>
            <a:r>
              <a:rPr lang="en-US" sz="3600" b="1" dirty="0">
                <a:solidFill>
                  <a:srgbClr val="FFFFCC"/>
                </a:solidFill>
                <a:effectLst/>
                <a:ea typeface="MS Gothic" panose="020B0609070205080204" pitchFamily="49" charset="-128"/>
              </a:rPr>
              <a:t>).</a:t>
            </a:r>
          </a:p>
          <a:p>
            <a:pPr marL="858838" marR="0" indent="-742950">
              <a:lnSpc>
                <a:spcPct val="100000"/>
              </a:lnSpc>
              <a:spcBef>
                <a:spcPts val="0"/>
              </a:spcBef>
              <a:spcAft>
                <a:spcPts val="1800"/>
              </a:spcAft>
              <a:buAutoNum type="arabicParenBoth" startAt="7"/>
              <a:tabLst>
                <a:tab pos="228600" algn="l"/>
                <a:tab pos="4572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If </a:t>
            </a:r>
            <a:r>
              <a:rPr lang="en-US" sz="3600" b="1" i="1" dirty="0" err="1">
                <a:solidFill>
                  <a:srgbClr val="FFFFCC"/>
                </a:solidFill>
                <a:effectLst/>
                <a:ea typeface="MS Gothic" panose="020B0609070205080204" pitchFamily="49" charset="-128"/>
              </a:rPr>
              <a:t>hāʾādām</a:t>
            </a:r>
            <a:r>
              <a:rPr lang="en-US" sz="3600" b="1" i="1" dirty="0">
                <a:solidFill>
                  <a:srgbClr val="FFFFCC"/>
                </a:solidFill>
                <a:effectLst/>
                <a:ea typeface="MS Gothic" panose="020B0609070205080204" pitchFamily="49" charset="-128"/>
              </a:rPr>
              <a:t>,</a:t>
            </a:r>
            <a:r>
              <a:rPr lang="en-US" sz="3600" b="1" dirty="0">
                <a:solidFill>
                  <a:srgbClr val="FFFFCC"/>
                </a:solidFill>
                <a:effectLst/>
                <a:ea typeface="MS Gothic" panose="020B0609070205080204" pitchFamily="49" charset="-128"/>
              </a:rPr>
              <a:t> also called </a:t>
            </a:r>
            <a:r>
              <a:rPr lang="en-US" sz="3600" b="1" i="1" dirty="0" err="1">
                <a:solidFill>
                  <a:srgbClr val="FFFFCC"/>
                </a:solidFill>
                <a:effectLst/>
                <a:ea typeface="MS Gothic" panose="020B0609070205080204" pitchFamily="49" charset="-128"/>
              </a:rPr>
              <a:t>ʾîs</a:t>
            </a:r>
            <a:r>
              <a:rPr lang="en-US" sz="3600" b="1" i="1" dirty="0">
                <a:solidFill>
                  <a:srgbClr val="FFFFCC"/>
                </a:solidFill>
                <a:effectLst/>
                <a:ea typeface="MS Gothic" panose="020B0609070205080204" pitchFamily="49" charset="-128"/>
              </a:rPr>
              <a:t>̌</a:t>
            </a:r>
            <a:r>
              <a:rPr lang="en-US" sz="3600" b="1" dirty="0">
                <a:solidFill>
                  <a:srgbClr val="FFFFCC"/>
                </a:solidFill>
                <a:effectLst/>
                <a:ea typeface="MS Gothic" panose="020B0609070205080204" pitchFamily="49" charset="-128"/>
              </a:rPr>
              <a:t>, “Man,” is commissioned by God to be “King” of the Garden, then as his ontological equal, </a:t>
            </a:r>
            <a:r>
              <a:rPr lang="en-US" sz="3600" b="1" i="1" dirty="0" err="1">
                <a:solidFill>
                  <a:srgbClr val="FFFFCC"/>
                </a:solidFill>
                <a:effectLst/>
                <a:ea typeface="MS Gothic" panose="020B0609070205080204" pitchFamily="49" charset="-128"/>
              </a:rPr>
              <a:t>ʾišša</a:t>
            </a:r>
            <a:r>
              <a:rPr lang="en-US" sz="3600" b="1" i="1" dirty="0">
                <a:solidFill>
                  <a:srgbClr val="FFFFCC"/>
                </a:solidFill>
                <a:effectLst/>
                <a:ea typeface="MS Gothic" panose="020B0609070205080204" pitchFamily="49" charset="-128"/>
              </a:rPr>
              <a:t>̂,</a:t>
            </a:r>
            <a:r>
              <a:rPr lang="en-US" sz="3600" b="1" dirty="0">
                <a:solidFill>
                  <a:srgbClr val="FFFFCC"/>
                </a:solidFill>
                <a:effectLst/>
                <a:ea typeface="MS Gothic" panose="020B0609070205080204" pitchFamily="49" charset="-128"/>
              </a:rPr>
              <a:t> “Woman,” was to be “Queen.”</a:t>
            </a:r>
          </a:p>
          <a:p>
            <a:pPr marL="858838" marR="0" indent="-742950">
              <a:lnSpc>
                <a:spcPct val="100000"/>
              </a:lnSpc>
              <a:spcBef>
                <a:spcPts val="0"/>
              </a:spcBef>
              <a:spcAft>
                <a:spcPts val="1800"/>
              </a:spcAft>
              <a:buAutoNum type="arabicParenBoth" startAt="7"/>
              <a:tabLst>
                <a:tab pos="228600" algn="l"/>
                <a:tab pos="4572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Sin, by definition, is a repudiation of one’s status of image of God, and the usurpation of divine prerogatives for oneself.</a:t>
            </a:r>
            <a:endParaRPr lang="en-US" sz="1800" b="1" dirty="0">
              <a:solidFill>
                <a:srgbClr val="FFFFCC"/>
              </a:solidFill>
              <a:effectLst/>
              <a:latin typeface="Courier New" panose="02070309020205020404" pitchFamily="49" charset="0"/>
              <a:ea typeface="Times New Roman" panose="02020603050405020304" pitchFamily="18" charset="0"/>
            </a:endParaRPr>
          </a:p>
        </p:txBody>
      </p:sp>
    </p:spTree>
    <p:extLst>
      <p:ext uri="{BB962C8B-B14F-4D97-AF65-F5344CB8AC3E}">
        <p14:creationId xmlns:p14="http://schemas.microsoft.com/office/powerpoint/2010/main" val="1624800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4DE1892-5094-585B-B70D-A10808E99B6B}"/>
              </a:ext>
            </a:extLst>
          </p:cNvPr>
          <p:cNvSpPr>
            <a:spLocks noGrp="1"/>
          </p:cNvSpPr>
          <p:nvPr>
            <p:ph idx="1"/>
          </p:nvPr>
        </p:nvSpPr>
        <p:spPr>
          <a:xfrm>
            <a:off x="618565" y="304800"/>
            <a:ext cx="11026588" cy="6347012"/>
          </a:xfrm>
        </p:spPr>
        <p:txBody>
          <a:bodyPr>
            <a:normAutofit fontScale="85000" lnSpcReduction="20000"/>
          </a:bodyPr>
          <a:lstStyle/>
          <a:p>
            <a:pPr marL="1030288" marR="0" indent="-1030288">
              <a:lnSpc>
                <a:spcPct val="120000"/>
              </a:lnSpc>
              <a:spcBef>
                <a:spcPts val="0"/>
              </a:spcBef>
              <a:spcAft>
                <a:spcPts val="1800"/>
              </a:spcAft>
              <a:buAutoNum type="arabicParenBoth" startAt="10"/>
              <a:tabLst>
                <a:tab pos="228600" algn="l"/>
                <a:tab pos="457200" algn="l"/>
                <a:tab pos="914400" algn="l"/>
                <a:tab pos="1371600" algn="l"/>
                <a:tab pos="1600200" algn="l"/>
                <a:tab pos="1828800" algn="l"/>
                <a:tab pos="2057400" algn="l"/>
                <a:tab pos="2286000" algn="l"/>
                <a:tab pos="2514600" algn="l"/>
              </a:tabLst>
            </a:pPr>
            <a:r>
              <a:rPr lang="en-US" sz="3900" b="1" dirty="0">
                <a:solidFill>
                  <a:srgbClr val="FFFFCC"/>
                </a:solidFill>
                <a:effectLst/>
                <a:ea typeface="MS Gothic" panose="020B0609070205080204" pitchFamily="49" charset="-128"/>
              </a:rPr>
              <a:t>With the entrance of sin, the harmony (“super goodness,” 1:30) inherent in the universe was ruined; all relationships were disturbed: </a:t>
            </a:r>
          </a:p>
          <a:p>
            <a:pPr marL="1773238" marR="0" indent="-742950">
              <a:lnSpc>
                <a:spcPct val="120000"/>
              </a:lnSpc>
              <a:spcBef>
                <a:spcPts val="0"/>
              </a:spcBef>
              <a:spcAft>
                <a:spcPts val="1800"/>
              </a:spcAft>
              <a:buAutoNum type="alphaLcParenBoth"/>
              <a:tabLst>
                <a:tab pos="228600" algn="l"/>
                <a:tab pos="457200" algn="l"/>
                <a:tab pos="914400" algn="l"/>
                <a:tab pos="1371600" algn="l"/>
                <a:tab pos="1600200" algn="l"/>
                <a:tab pos="1828800" algn="l"/>
                <a:tab pos="2057400" algn="l"/>
                <a:tab pos="2286000" algn="l"/>
                <a:tab pos="2514600" algn="l"/>
              </a:tabLst>
            </a:pPr>
            <a:r>
              <a:rPr lang="en-US" sz="3900" b="1" dirty="0">
                <a:solidFill>
                  <a:srgbClr val="FFFFCC"/>
                </a:solidFill>
                <a:effectLst/>
                <a:ea typeface="MS Gothic" panose="020B0609070205080204" pitchFamily="49" charset="-128"/>
              </a:rPr>
              <a:t>between God and </a:t>
            </a:r>
            <a:r>
              <a:rPr lang="en-US" sz="3900" b="1" i="1" dirty="0">
                <a:solidFill>
                  <a:srgbClr val="FFFFCC"/>
                </a:solidFill>
                <a:effectLst/>
                <a:ea typeface="MS Gothic" panose="020B0609070205080204" pitchFamily="49" charset="-128"/>
              </a:rPr>
              <a:t> </a:t>
            </a:r>
            <a:r>
              <a:rPr lang="en-US" sz="3900" b="1" i="1" dirty="0" err="1">
                <a:solidFill>
                  <a:srgbClr val="FFFFCC"/>
                </a:solidFill>
                <a:effectLst/>
                <a:ea typeface="MS Gothic" panose="020B0609070205080204" pitchFamily="49" charset="-128"/>
              </a:rPr>
              <a:t>ʾAdam</a:t>
            </a:r>
            <a:r>
              <a:rPr lang="en-US" sz="3900" b="1" dirty="0">
                <a:solidFill>
                  <a:srgbClr val="FFFFCC"/>
                </a:solidFill>
                <a:effectLst/>
                <a:ea typeface="MS Gothic" panose="020B0609070205080204" pitchFamily="49" charset="-128"/>
              </a:rPr>
              <a:t>;</a:t>
            </a:r>
          </a:p>
          <a:p>
            <a:pPr marL="1773238" marR="0" indent="-742950">
              <a:lnSpc>
                <a:spcPct val="120000"/>
              </a:lnSpc>
              <a:spcBef>
                <a:spcPts val="0"/>
              </a:spcBef>
              <a:spcAft>
                <a:spcPts val="1800"/>
              </a:spcAft>
              <a:buAutoNum type="alphaLcParenBoth"/>
              <a:tabLst>
                <a:tab pos="228600" algn="l"/>
                <a:tab pos="457200" algn="l"/>
                <a:tab pos="914400" algn="l"/>
                <a:tab pos="1371600" algn="l"/>
                <a:tab pos="1600200" algn="l"/>
                <a:tab pos="1828800" algn="l"/>
                <a:tab pos="2057400" algn="l"/>
                <a:tab pos="2286000" algn="l"/>
                <a:tab pos="2514600" algn="l"/>
              </a:tabLst>
            </a:pPr>
            <a:r>
              <a:rPr lang="en-US" sz="3900" b="1" dirty="0">
                <a:solidFill>
                  <a:srgbClr val="FFFFCC"/>
                </a:solidFill>
                <a:effectLst/>
                <a:ea typeface="MS Gothic" panose="020B0609070205080204" pitchFamily="49" charset="-128"/>
              </a:rPr>
              <a:t>between “The Man” and “The Woman”;</a:t>
            </a:r>
          </a:p>
          <a:p>
            <a:pPr marL="1773238" marR="0" indent="-742950">
              <a:lnSpc>
                <a:spcPct val="120000"/>
              </a:lnSpc>
              <a:spcBef>
                <a:spcPts val="0"/>
              </a:spcBef>
              <a:spcAft>
                <a:spcPts val="1800"/>
              </a:spcAft>
              <a:buAutoNum type="alphaLcParenBoth"/>
              <a:tabLst>
                <a:tab pos="228600" algn="l"/>
                <a:tab pos="457200" algn="l"/>
                <a:tab pos="914400" algn="l"/>
                <a:tab pos="1371600" algn="l"/>
                <a:tab pos="1600200" algn="l"/>
                <a:tab pos="1828800" algn="l"/>
                <a:tab pos="2057400" algn="l"/>
                <a:tab pos="2286000" algn="l"/>
                <a:tab pos="2514600" algn="l"/>
              </a:tabLst>
            </a:pPr>
            <a:r>
              <a:rPr lang="en-US" sz="3900" b="1" dirty="0">
                <a:solidFill>
                  <a:srgbClr val="FFFFCC"/>
                </a:solidFill>
                <a:ea typeface="MS Gothic" panose="020B0609070205080204" pitchFamily="49" charset="-128"/>
              </a:rPr>
              <a:t>b</a:t>
            </a:r>
            <a:r>
              <a:rPr lang="en-US" sz="3900" b="1" dirty="0">
                <a:solidFill>
                  <a:srgbClr val="FFFFCC"/>
                </a:solidFill>
                <a:effectLst/>
                <a:ea typeface="MS Gothic" panose="020B0609070205080204" pitchFamily="49" charset="-128"/>
              </a:rPr>
              <a:t>etween </a:t>
            </a:r>
            <a:r>
              <a:rPr lang="en-US" sz="3900" b="1" i="1" dirty="0">
                <a:solidFill>
                  <a:srgbClr val="FFFFCC"/>
                </a:solidFill>
                <a:effectLst/>
                <a:ea typeface="MS Gothic" panose="020B0609070205080204" pitchFamily="49" charset="-128"/>
              </a:rPr>
              <a:t> </a:t>
            </a:r>
            <a:r>
              <a:rPr lang="en-US" sz="3900" b="1" i="1" dirty="0" err="1">
                <a:solidFill>
                  <a:srgbClr val="FFFFCC"/>
                </a:solidFill>
                <a:effectLst/>
                <a:ea typeface="MS Gothic" panose="020B0609070205080204" pitchFamily="49" charset="-128"/>
              </a:rPr>
              <a:t>ʾAdam</a:t>
            </a:r>
            <a:r>
              <a:rPr lang="en-US" sz="3900" b="1" i="1" dirty="0">
                <a:solidFill>
                  <a:srgbClr val="FFFFCC"/>
                </a:solidFill>
                <a:effectLst/>
                <a:ea typeface="MS Gothic" panose="020B0609070205080204" pitchFamily="49" charset="-128"/>
              </a:rPr>
              <a:t> </a:t>
            </a:r>
            <a:r>
              <a:rPr lang="en-US" sz="3900" b="1" dirty="0">
                <a:solidFill>
                  <a:srgbClr val="FFFFCC"/>
                </a:solidFill>
                <a:effectLst/>
                <a:ea typeface="MS Gothic" panose="020B0609070205080204" pitchFamily="49" charset="-128"/>
              </a:rPr>
              <a:t>and the universe;</a:t>
            </a:r>
          </a:p>
          <a:p>
            <a:pPr marL="1773238" marR="0" indent="-742950">
              <a:lnSpc>
                <a:spcPct val="120000"/>
              </a:lnSpc>
              <a:spcBef>
                <a:spcPts val="0"/>
              </a:spcBef>
              <a:spcAft>
                <a:spcPts val="1800"/>
              </a:spcAft>
              <a:buAutoNum type="alphaLcParenBoth"/>
              <a:tabLst>
                <a:tab pos="228600" algn="l"/>
                <a:tab pos="457200" algn="l"/>
                <a:tab pos="914400" algn="l"/>
                <a:tab pos="1371600" algn="l"/>
                <a:tab pos="1600200" algn="l"/>
                <a:tab pos="1828800" algn="l"/>
                <a:tab pos="2057400" algn="l"/>
                <a:tab pos="2286000" algn="l"/>
                <a:tab pos="2514600" algn="l"/>
              </a:tabLst>
            </a:pPr>
            <a:r>
              <a:rPr lang="en-US" sz="3900" b="1" dirty="0">
                <a:solidFill>
                  <a:srgbClr val="FFFFCC"/>
                </a:solidFill>
                <a:effectLst/>
                <a:ea typeface="MS Gothic" panose="020B0609070205080204" pitchFamily="49" charset="-128"/>
              </a:rPr>
              <a:t>between God and the universe.</a:t>
            </a:r>
            <a:endParaRPr lang="en-US" sz="3900" b="1" dirty="0">
              <a:solidFill>
                <a:srgbClr val="FFFFCC"/>
              </a:solidFill>
              <a:ea typeface="MS Gothic" panose="020B0609070205080204" pitchFamily="49" charset="-128"/>
            </a:endParaRPr>
          </a:p>
          <a:p>
            <a:pPr marL="914400" marR="0" indent="-914400">
              <a:lnSpc>
                <a:spcPct val="120000"/>
              </a:lnSpc>
              <a:spcBef>
                <a:spcPts val="0"/>
              </a:spcBef>
              <a:spcAft>
                <a:spcPts val="1800"/>
              </a:spcAft>
              <a:buNone/>
              <a:tabLst>
                <a:tab pos="228600" algn="l"/>
                <a:tab pos="457200" algn="l"/>
                <a:tab pos="914400" algn="l"/>
                <a:tab pos="1371600" algn="l"/>
                <a:tab pos="1600200" algn="l"/>
                <a:tab pos="1828800" algn="l"/>
                <a:tab pos="2057400" algn="l"/>
                <a:tab pos="2286000" algn="l"/>
                <a:tab pos="2514600" algn="l"/>
              </a:tabLst>
            </a:pPr>
            <a:r>
              <a:rPr lang="en-US" sz="3900" b="1" dirty="0">
                <a:solidFill>
                  <a:srgbClr val="FFFFCC"/>
                </a:solidFill>
                <a:effectLst/>
                <a:ea typeface="MS Gothic" panose="020B0609070205080204" pitchFamily="49" charset="-128"/>
              </a:rPr>
              <a:t>(11)	The dysfunction created by the sin of our first parents resulted in the fundamental depravity of all humankind.</a:t>
            </a:r>
            <a:endParaRPr lang="en-US" sz="3900" b="1" dirty="0">
              <a:solidFill>
                <a:srgbClr val="FFFFCC"/>
              </a:solidFill>
              <a:effectLst/>
              <a:ea typeface="Times New Roman" panose="02020603050405020304" pitchFamily="18" charset="0"/>
            </a:endParaRPr>
          </a:p>
          <a:p>
            <a:pPr marL="53975" marR="0" indent="0">
              <a:spcBef>
                <a:spcPts val="0"/>
              </a:spcBef>
              <a:spcAft>
                <a:spcPts val="600"/>
              </a:spcAft>
              <a:buNone/>
              <a:tabLst>
                <a:tab pos="169863" algn="l"/>
                <a:tab pos="228600" algn="l"/>
                <a:tab pos="685800" algn="l"/>
                <a:tab pos="914400" algn="l"/>
                <a:tab pos="1143000" algn="l"/>
                <a:tab pos="1371600" algn="l"/>
                <a:tab pos="1600200" algn="l"/>
                <a:tab pos="1828800" algn="l"/>
                <a:tab pos="2057400" algn="l"/>
                <a:tab pos="2286000" algn="l"/>
                <a:tab pos="2514600" algn="l"/>
              </a:tabLst>
            </a:pPr>
            <a:endParaRPr lang="en-US" sz="1800" b="1" dirty="0">
              <a:solidFill>
                <a:srgbClr val="FFFFCC"/>
              </a:solidFill>
              <a:effectLst/>
              <a:latin typeface="Courier New" panose="02070309020205020404" pitchFamily="49" charset="0"/>
              <a:ea typeface="Times New Roman" panose="02020603050405020304" pitchFamily="18" charset="0"/>
            </a:endParaRPr>
          </a:p>
        </p:txBody>
      </p:sp>
    </p:spTree>
    <p:extLst>
      <p:ext uri="{BB962C8B-B14F-4D97-AF65-F5344CB8AC3E}">
        <p14:creationId xmlns:p14="http://schemas.microsoft.com/office/powerpoint/2010/main" val="2240631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71BE53-37A2-9F0B-E800-DC17D7BE6D78}"/>
              </a:ext>
            </a:extLst>
          </p:cNvPr>
          <p:cNvSpPr>
            <a:spLocks noGrp="1"/>
          </p:cNvSpPr>
          <p:nvPr>
            <p:ph type="title"/>
          </p:nvPr>
        </p:nvSpPr>
        <p:spPr>
          <a:xfrm>
            <a:off x="838200" y="365125"/>
            <a:ext cx="10515600" cy="701675"/>
          </a:xfrm>
        </p:spPr>
        <p:txBody>
          <a:bodyPr>
            <a:normAutofit/>
          </a:bodyPr>
          <a:lstStyle/>
          <a:p>
            <a:pPr>
              <a:tabLst>
                <a:tab pos="457200" algn="l"/>
              </a:tabLst>
            </a:pPr>
            <a:r>
              <a:rPr lang="en-US" sz="3600" b="1" dirty="0">
                <a:solidFill>
                  <a:srgbClr val="FFFFCC"/>
                </a:solidFill>
                <a:latin typeface="+mn-lt"/>
              </a:rPr>
              <a:t>c.	Evidences of Divine Grace in Gen 2:4b–4:26</a:t>
            </a:r>
            <a:endParaRPr lang="en-US" sz="3600" dirty="0">
              <a:solidFill>
                <a:srgbClr val="FFFFCC"/>
              </a:solidFill>
              <a:latin typeface="+mn-lt"/>
            </a:endParaRPr>
          </a:p>
        </p:txBody>
      </p:sp>
      <p:sp>
        <p:nvSpPr>
          <p:cNvPr id="3" name="Content Placeholder 2">
            <a:extLst>
              <a:ext uri="{FF2B5EF4-FFF2-40B4-BE49-F238E27FC236}">
                <a16:creationId xmlns:a16="http://schemas.microsoft.com/office/drawing/2014/main" id="{764AA9C6-17BC-2060-2E75-632162522505}"/>
              </a:ext>
            </a:extLst>
          </p:cNvPr>
          <p:cNvSpPr>
            <a:spLocks noGrp="1"/>
          </p:cNvSpPr>
          <p:nvPr>
            <p:ph idx="1"/>
          </p:nvPr>
        </p:nvSpPr>
        <p:spPr>
          <a:xfrm>
            <a:off x="681317" y="1066800"/>
            <a:ext cx="10883153" cy="5110163"/>
          </a:xfrm>
        </p:spPr>
        <p:txBody>
          <a:bodyPr>
            <a:normAutofit/>
          </a:bodyPr>
          <a:lstStyle/>
          <a:p>
            <a:pPr marL="690563" indent="-690563">
              <a:lnSpc>
                <a:spcPct val="100000"/>
              </a:lnSpc>
              <a:spcBef>
                <a:spcPts val="0"/>
              </a:spcBef>
              <a:spcAft>
                <a:spcPts val="1800"/>
              </a:spcAft>
              <a:buNone/>
            </a:pPr>
            <a:r>
              <a:rPr lang="en-US" sz="3600" b="1" dirty="0">
                <a:solidFill>
                  <a:srgbClr val="FFFFCC"/>
                </a:solidFill>
              </a:rPr>
              <a:t>(1)	By the grace of God, in a world governed by the rule of sin and death, life goes on: “The Man” was able to wrest a livelihood from a hostile environment; “The Woman,” renamed “Eve” (</a:t>
            </a:r>
            <a:r>
              <a:rPr lang="en-US" sz="3600" b="1" i="1" dirty="0" err="1">
                <a:solidFill>
                  <a:srgbClr val="FFFFCC"/>
                </a:solidFill>
              </a:rPr>
              <a:t>ḥāwa</a:t>
            </a:r>
            <a:r>
              <a:rPr lang="en-US" sz="3600" b="1" i="1" dirty="0">
                <a:solidFill>
                  <a:srgbClr val="FFFFCC"/>
                </a:solidFill>
              </a:rPr>
              <a:t>̂</a:t>
            </a:r>
            <a:r>
              <a:rPr lang="en-US" sz="3600" b="1" dirty="0">
                <a:solidFill>
                  <a:srgbClr val="FFFFCC"/>
                </a:solidFill>
              </a:rPr>
              <a:t>, “living”), retains the privilege and power of child-bearing.</a:t>
            </a:r>
          </a:p>
          <a:p>
            <a:pPr marL="690563" indent="-690563">
              <a:lnSpc>
                <a:spcPct val="100000"/>
              </a:lnSpc>
              <a:spcBef>
                <a:spcPts val="0"/>
              </a:spcBef>
              <a:spcAft>
                <a:spcPts val="1800"/>
              </a:spcAft>
              <a:buNone/>
            </a:pPr>
            <a:r>
              <a:rPr lang="en-US" sz="3600" b="1" dirty="0">
                <a:solidFill>
                  <a:srgbClr val="FFFFCC"/>
                </a:solidFill>
              </a:rPr>
              <a:t>(2)	By the grace of God, the answer to the sin introduced by our first parents will be found in the descendant[s] of the woman.</a:t>
            </a:r>
          </a:p>
          <a:p>
            <a:pPr marL="0" indent="0">
              <a:buNone/>
            </a:pPr>
            <a:endParaRPr lang="en-US" dirty="0"/>
          </a:p>
        </p:txBody>
      </p:sp>
    </p:spTree>
    <p:extLst>
      <p:ext uri="{BB962C8B-B14F-4D97-AF65-F5344CB8AC3E}">
        <p14:creationId xmlns:p14="http://schemas.microsoft.com/office/powerpoint/2010/main" val="411407676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71BE53-37A2-9F0B-E800-DC17D7BE6D78}"/>
              </a:ext>
            </a:extLst>
          </p:cNvPr>
          <p:cNvSpPr>
            <a:spLocks noGrp="1"/>
          </p:cNvSpPr>
          <p:nvPr>
            <p:ph type="title"/>
          </p:nvPr>
        </p:nvSpPr>
        <p:spPr>
          <a:xfrm>
            <a:off x="838200" y="365125"/>
            <a:ext cx="10515600" cy="701675"/>
          </a:xfrm>
        </p:spPr>
        <p:txBody>
          <a:bodyPr>
            <a:normAutofit/>
          </a:bodyPr>
          <a:lstStyle/>
          <a:p>
            <a:pPr>
              <a:tabLst>
                <a:tab pos="457200" algn="l"/>
              </a:tabLst>
            </a:pPr>
            <a:r>
              <a:rPr lang="en-US" sz="3600" b="1" dirty="0">
                <a:solidFill>
                  <a:srgbClr val="FFFFCC"/>
                </a:solidFill>
                <a:latin typeface="+mn-lt"/>
              </a:rPr>
              <a:t>c.	Evidences of Divine Grace in Gen 2:4b–4:26</a:t>
            </a:r>
            <a:endParaRPr lang="en-US" sz="3600" dirty="0">
              <a:solidFill>
                <a:srgbClr val="FFFFCC"/>
              </a:solidFill>
              <a:latin typeface="+mn-lt"/>
            </a:endParaRPr>
          </a:p>
        </p:txBody>
      </p:sp>
      <p:sp>
        <p:nvSpPr>
          <p:cNvPr id="3" name="Content Placeholder 2">
            <a:extLst>
              <a:ext uri="{FF2B5EF4-FFF2-40B4-BE49-F238E27FC236}">
                <a16:creationId xmlns:a16="http://schemas.microsoft.com/office/drawing/2014/main" id="{764AA9C6-17BC-2060-2E75-632162522505}"/>
              </a:ext>
            </a:extLst>
          </p:cNvPr>
          <p:cNvSpPr>
            <a:spLocks noGrp="1"/>
          </p:cNvSpPr>
          <p:nvPr>
            <p:ph idx="1"/>
          </p:nvPr>
        </p:nvSpPr>
        <p:spPr>
          <a:xfrm>
            <a:off x="681317" y="1828800"/>
            <a:ext cx="10883153" cy="4348163"/>
          </a:xfrm>
        </p:spPr>
        <p:txBody>
          <a:bodyPr>
            <a:normAutofit/>
          </a:bodyPr>
          <a:lstStyle/>
          <a:p>
            <a:pPr marL="690563" marR="0" indent="-636588">
              <a:lnSpc>
                <a:spcPct val="100000"/>
              </a:lnSpc>
              <a:spcBef>
                <a:spcPts val="0"/>
              </a:spcBef>
              <a:spcAft>
                <a:spcPts val="1800"/>
              </a:spcAft>
              <a:buNone/>
              <a:tabLst>
                <a:tab pos="228600" algn="l"/>
                <a:tab pos="457200" algn="l"/>
                <a:tab pos="968375"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(3)	By the grace of God, though the sin of our first parents was intensified in succeeding generations, human culture advances.</a:t>
            </a:r>
            <a:endParaRPr lang="en-US" sz="3600" b="1" dirty="0">
              <a:solidFill>
                <a:srgbClr val="FFFFCC"/>
              </a:solidFill>
              <a:effectLst/>
              <a:ea typeface="Times New Roman" panose="02020603050405020304" pitchFamily="18" charset="0"/>
            </a:endParaRPr>
          </a:p>
          <a:p>
            <a:pPr marL="690563" marR="0" indent="-636588">
              <a:lnSpc>
                <a:spcPct val="100000"/>
              </a:lnSpc>
              <a:spcBef>
                <a:spcPts val="0"/>
              </a:spcBef>
              <a:spcAft>
                <a:spcPts val="1800"/>
              </a:spcAft>
              <a:buNone/>
              <a:tabLst>
                <a:tab pos="228600" algn="l"/>
                <a:tab pos="457200" algn="l"/>
                <a:tab pos="968375"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(4)	By the grace of God, human beings (Seth) may still call upon the name of YHWH and find acceptance with him.</a:t>
            </a:r>
            <a:endParaRPr lang="en-US" sz="3600" b="1" dirty="0">
              <a:solidFill>
                <a:srgbClr val="FFFFCC"/>
              </a:solidFill>
              <a:effectLst/>
              <a:ea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104219033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71BE53-37A2-9F0B-E800-DC17D7BE6D78}"/>
              </a:ext>
            </a:extLst>
          </p:cNvPr>
          <p:cNvSpPr>
            <a:spLocks noGrp="1"/>
          </p:cNvSpPr>
          <p:nvPr>
            <p:ph type="title"/>
          </p:nvPr>
        </p:nvSpPr>
        <p:spPr>
          <a:xfrm>
            <a:off x="838200" y="365125"/>
            <a:ext cx="10515600" cy="1123016"/>
          </a:xfrm>
        </p:spPr>
        <p:txBody>
          <a:bodyPr>
            <a:normAutofit/>
          </a:bodyPr>
          <a:lstStyle/>
          <a:p>
            <a:pPr marL="690563" marR="0" indent="-690563">
              <a:spcBef>
                <a:spcPts val="0"/>
              </a:spcBef>
              <a:spcAft>
                <a:spcPts val="600"/>
              </a:spcAft>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latin typeface="Calibri" panose="020F0502020204030204" pitchFamily="34" charset="0"/>
                <a:ea typeface="MS Gothic" panose="020B0609070205080204" pitchFamily="49" charset="-128"/>
              </a:rPr>
              <a:t>D.		The Survival of the Adamic Commission and Blessing [</a:t>
            </a:r>
            <a:r>
              <a:rPr lang="en-US" sz="3600" b="1" dirty="0">
                <a:solidFill>
                  <a:srgbClr val="FFFFCC"/>
                </a:solidFill>
                <a:effectLst/>
                <a:latin typeface="Calibri" panose="020F0502020204030204" pitchFamily="34" charset="0"/>
                <a:ea typeface="MS Gothic" panose="020B0609070205080204" pitchFamily="49" charset="-128"/>
              </a:rPr>
              <a:t>The Adam Document] (5</a:t>
            </a:r>
            <a:r>
              <a:rPr lang="en-US" sz="3600" b="1" dirty="0">
                <a:solidFill>
                  <a:srgbClr val="FFFFCC"/>
                </a:solidFill>
                <a:effectLst/>
                <a:latin typeface="Calibri" panose="020F0502020204030204" pitchFamily="34" charset="0"/>
                <a:ea typeface="Times New Roman" panose="02020603050405020304" pitchFamily="18" charset="0"/>
              </a:rPr>
              <a:t>:1–32)</a:t>
            </a:r>
            <a:r>
              <a:rPr lang="en-US" sz="1800" b="1" dirty="0">
                <a:effectLst/>
                <a:latin typeface="Calibri" panose="020F0502020204030204" pitchFamily="34" charset="0"/>
                <a:ea typeface="Times New Roman" panose="02020603050405020304" pitchFamily="18" charset="0"/>
              </a:rPr>
              <a:t>)</a:t>
            </a:r>
            <a:endParaRPr lang="en-US" sz="1800" dirty="0">
              <a:effectLst/>
              <a:latin typeface="Courier New" panose="02070309020205020404" pitchFamily="49" charset="0"/>
              <a:ea typeface="Times New Roman" panose="02020603050405020304" pitchFamily="18" charset="0"/>
            </a:endParaRPr>
          </a:p>
        </p:txBody>
      </p:sp>
      <p:sp>
        <p:nvSpPr>
          <p:cNvPr id="3" name="Content Placeholder 2">
            <a:extLst>
              <a:ext uri="{FF2B5EF4-FFF2-40B4-BE49-F238E27FC236}">
                <a16:creationId xmlns:a16="http://schemas.microsoft.com/office/drawing/2014/main" id="{764AA9C6-17BC-2060-2E75-632162522505}"/>
              </a:ext>
            </a:extLst>
          </p:cNvPr>
          <p:cNvSpPr>
            <a:spLocks noGrp="1"/>
          </p:cNvSpPr>
          <p:nvPr>
            <p:ph idx="1"/>
          </p:nvPr>
        </p:nvSpPr>
        <p:spPr>
          <a:xfrm>
            <a:off x="681317" y="1828800"/>
            <a:ext cx="10883153" cy="4348163"/>
          </a:xfrm>
        </p:spPr>
        <p:txBody>
          <a:bodyPr>
            <a:normAutofit/>
          </a:bodyPr>
          <a:lstStyle/>
          <a:p>
            <a:pPr marL="744538" marR="0" indent="-744538">
              <a:spcBef>
                <a:spcPts val="0"/>
              </a:spcBef>
              <a:spcAft>
                <a:spcPts val="600"/>
              </a:spcAft>
              <a:buNone/>
              <a:tabLst>
                <a:tab pos="228600" algn="l"/>
                <a:tab pos="457200" algn="l"/>
                <a:tab pos="690563"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Times New Roman" panose="02020603050405020304" pitchFamily="18" charset="0"/>
              </a:rPr>
              <a:t>1.	The Genealogy of Adam</a:t>
            </a:r>
            <a:endParaRPr lang="en-US" sz="3600" dirty="0">
              <a:solidFill>
                <a:srgbClr val="FFFFCC"/>
              </a:solidFill>
              <a:effectLst/>
              <a:ea typeface="Times New Roman" panose="02020603050405020304" pitchFamily="18" charset="0"/>
            </a:endParaRPr>
          </a:p>
          <a:p>
            <a:pPr marL="0" marR="0" indent="0">
              <a:lnSpc>
                <a:spcPct val="100000"/>
              </a:lnSpc>
              <a:spcBef>
                <a:spcPts val="0"/>
              </a:spcBef>
              <a:spcAft>
                <a:spcPts val="1800"/>
              </a:spcAft>
              <a:buNone/>
              <a:tabLst>
                <a:tab pos="228600" algn="l"/>
                <a:tab pos="457200" algn="l"/>
                <a:tab pos="685800" algn="l"/>
                <a:tab pos="1030288" algn="l"/>
                <a:tab pos="1143000" algn="l"/>
                <a:tab pos="1371600" algn="l"/>
                <a:tab pos="1600200" algn="l"/>
                <a:tab pos="1828800" algn="l"/>
                <a:tab pos="2057400" algn="l"/>
                <a:tab pos="2286000" algn="l"/>
                <a:tab pos="2514600" algn="l"/>
              </a:tabLst>
            </a:pPr>
            <a:r>
              <a:rPr lang="en-US" sz="3600" b="1" dirty="0">
                <a:solidFill>
                  <a:srgbClr val="FFFFCC"/>
                </a:solidFill>
                <a:effectLst/>
                <a:ea typeface="Times New Roman" panose="02020603050405020304" pitchFamily="18" charset="0"/>
              </a:rPr>
              <a:t>		a.	The Structure of the Genealogy</a:t>
            </a:r>
          </a:p>
          <a:p>
            <a:pPr marL="457200" marR="0" indent="0">
              <a:lnSpc>
                <a:spcPct val="100000"/>
              </a:lnSpc>
              <a:spcBef>
                <a:spcPts val="0"/>
              </a:spcBef>
              <a:spcAft>
                <a:spcPts val="18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Times New Roman" panose="02020603050405020304" pitchFamily="18" charset="0"/>
              </a:rPr>
              <a:t>This is a linear genealogy tracing descent from Adam to Noah. The genealogy records ten generations, but as in Genesis 11:10–26 and Ruth 4:18–22, something special happens in the seventh generation.</a:t>
            </a:r>
          </a:p>
          <a:p>
            <a:pPr marL="53975" indent="0">
              <a:buNone/>
            </a:pPr>
            <a:endParaRPr lang="en-US" dirty="0"/>
          </a:p>
        </p:txBody>
      </p:sp>
    </p:spTree>
    <p:extLst>
      <p:ext uri="{BB962C8B-B14F-4D97-AF65-F5344CB8AC3E}">
        <p14:creationId xmlns:p14="http://schemas.microsoft.com/office/powerpoint/2010/main" val="71746756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1981200" y="154118"/>
            <a:ext cx="8229600" cy="760282"/>
          </a:xfrm>
        </p:spPr>
        <p:txBody>
          <a:bodyPr>
            <a:normAutofit/>
          </a:bodyPr>
          <a:lstStyle/>
          <a:p>
            <a:pPr algn="ctr" defTabSz="548640">
              <a:tabLst>
                <a:tab pos="4059238" algn="l"/>
              </a:tabLst>
            </a:pPr>
            <a:r>
              <a:rPr lang="en-US" sz="4000" b="1" dirty="0">
                <a:solidFill>
                  <a:srgbClr val="FFFFCC"/>
                </a:solidFill>
                <a:latin typeface="Calibri" panose="020F0502020204030204" pitchFamily="34" charset="0"/>
                <a:cs typeface="Calibri" panose="020F0502020204030204" pitchFamily="34" charset="0"/>
              </a:rPr>
              <a:t>The Author of Ruth’s Historical Vision</a:t>
            </a:r>
          </a:p>
        </p:txBody>
      </p:sp>
      <p:graphicFrame>
        <p:nvGraphicFramePr>
          <p:cNvPr id="4" name="Table 3"/>
          <p:cNvGraphicFramePr>
            <a:graphicFrameLocks noGrp="1"/>
          </p:cNvGraphicFramePr>
          <p:nvPr/>
        </p:nvGraphicFramePr>
        <p:xfrm>
          <a:off x="1981200" y="820738"/>
          <a:ext cx="8305794" cy="6072447"/>
        </p:xfrm>
        <a:graphic>
          <a:graphicData uri="http://schemas.openxmlformats.org/drawingml/2006/table">
            <a:tbl>
              <a:tblPr firstRow="1" bandRow="1">
                <a:tableStyleId>{5C22544A-7EE6-4342-B048-85BDC9FD1C3A}</a:tableStyleId>
              </a:tblPr>
              <a:tblGrid>
                <a:gridCol w="593271">
                  <a:extLst>
                    <a:ext uri="{9D8B030D-6E8A-4147-A177-3AD203B41FA5}">
                      <a16:colId xmlns:a16="http://schemas.microsoft.com/office/drawing/2014/main" val="20000"/>
                    </a:ext>
                  </a:extLst>
                </a:gridCol>
                <a:gridCol w="593271">
                  <a:extLst>
                    <a:ext uri="{9D8B030D-6E8A-4147-A177-3AD203B41FA5}">
                      <a16:colId xmlns:a16="http://schemas.microsoft.com/office/drawing/2014/main" val="20001"/>
                    </a:ext>
                  </a:extLst>
                </a:gridCol>
                <a:gridCol w="593271">
                  <a:extLst>
                    <a:ext uri="{9D8B030D-6E8A-4147-A177-3AD203B41FA5}">
                      <a16:colId xmlns:a16="http://schemas.microsoft.com/office/drawing/2014/main" val="20002"/>
                    </a:ext>
                  </a:extLst>
                </a:gridCol>
                <a:gridCol w="593271">
                  <a:extLst>
                    <a:ext uri="{9D8B030D-6E8A-4147-A177-3AD203B41FA5}">
                      <a16:colId xmlns:a16="http://schemas.microsoft.com/office/drawing/2014/main" val="20003"/>
                    </a:ext>
                  </a:extLst>
                </a:gridCol>
                <a:gridCol w="593271">
                  <a:extLst>
                    <a:ext uri="{9D8B030D-6E8A-4147-A177-3AD203B41FA5}">
                      <a16:colId xmlns:a16="http://schemas.microsoft.com/office/drawing/2014/main" val="20004"/>
                    </a:ext>
                  </a:extLst>
                </a:gridCol>
                <a:gridCol w="593271">
                  <a:extLst>
                    <a:ext uri="{9D8B030D-6E8A-4147-A177-3AD203B41FA5}">
                      <a16:colId xmlns:a16="http://schemas.microsoft.com/office/drawing/2014/main" val="20005"/>
                    </a:ext>
                  </a:extLst>
                </a:gridCol>
                <a:gridCol w="593271">
                  <a:extLst>
                    <a:ext uri="{9D8B030D-6E8A-4147-A177-3AD203B41FA5}">
                      <a16:colId xmlns:a16="http://schemas.microsoft.com/office/drawing/2014/main" val="20006"/>
                    </a:ext>
                  </a:extLst>
                </a:gridCol>
                <a:gridCol w="593271">
                  <a:extLst>
                    <a:ext uri="{9D8B030D-6E8A-4147-A177-3AD203B41FA5}">
                      <a16:colId xmlns:a16="http://schemas.microsoft.com/office/drawing/2014/main" val="20007"/>
                    </a:ext>
                  </a:extLst>
                </a:gridCol>
                <a:gridCol w="593271">
                  <a:extLst>
                    <a:ext uri="{9D8B030D-6E8A-4147-A177-3AD203B41FA5}">
                      <a16:colId xmlns:a16="http://schemas.microsoft.com/office/drawing/2014/main" val="20008"/>
                    </a:ext>
                  </a:extLst>
                </a:gridCol>
                <a:gridCol w="593271">
                  <a:extLst>
                    <a:ext uri="{9D8B030D-6E8A-4147-A177-3AD203B41FA5}">
                      <a16:colId xmlns:a16="http://schemas.microsoft.com/office/drawing/2014/main" val="20009"/>
                    </a:ext>
                  </a:extLst>
                </a:gridCol>
                <a:gridCol w="593271">
                  <a:extLst>
                    <a:ext uri="{9D8B030D-6E8A-4147-A177-3AD203B41FA5}">
                      <a16:colId xmlns:a16="http://schemas.microsoft.com/office/drawing/2014/main" val="20010"/>
                    </a:ext>
                  </a:extLst>
                </a:gridCol>
                <a:gridCol w="593271">
                  <a:extLst>
                    <a:ext uri="{9D8B030D-6E8A-4147-A177-3AD203B41FA5}">
                      <a16:colId xmlns:a16="http://schemas.microsoft.com/office/drawing/2014/main" val="20011"/>
                    </a:ext>
                  </a:extLst>
                </a:gridCol>
                <a:gridCol w="593271">
                  <a:extLst>
                    <a:ext uri="{9D8B030D-6E8A-4147-A177-3AD203B41FA5}">
                      <a16:colId xmlns:a16="http://schemas.microsoft.com/office/drawing/2014/main" val="20012"/>
                    </a:ext>
                  </a:extLst>
                </a:gridCol>
                <a:gridCol w="593271">
                  <a:extLst>
                    <a:ext uri="{9D8B030D-6E8A-4147-A177-3AD203B41FA5}">
                      <a16:colId xmlns:a16="http://schemas.microsoft.com/office/drawing/2014/main" val="20013"/>
                    </a:ext>
                  </a:extLst>
                </a:gridCol>
              </a:tblGrid>
              <a:tr h="283713">
                <a:tc>
                  <a:txBody>
                    <a:bodyPr/>
                    <a:lstStyle/>
                    <a:p>
                      <a:endParaRPr lang="en-US" sz="1800" dirty="0">
                        <a:solidFill>
                          <a:srgbClr val="FFFFCC"/>
                        </a:solidFill>
                      </a:endParaRPr>
                    </a:p>
                  </a:txBody>
                  <a:tcPr>
                    <a:lnL w="12700" cmpd="sng">
                      <a:noFill/>
                    </a:lnL>
                    <a:lnR w="12700" cmpd="sng">
                      <a:noFill/>
                    </a:lnR>
                    <a:lnT w="12700" cmpd="sng">
                      <a:noFill/>
                    </a:lnT>
                    <a:lnB w="38100" cmpd="sng">
                      <a:noFill/>
                    </a:lnB>
                    <a:solidFill>
                      <a:srgbClr val="360000"/>
                    </a:solidFill>
                  </a:tcPr>
                </a:tc>
                <a:tc>
                  <a:txBody>
                    <a:bodyPr/>
                    <a:lstStyle/>
                    <a:p>
                      <a:endParaRPr lang="en-US" sz="1800" dirty="0">
                        <a:solidFill>
                          <a:srgbClr val="FFFFCC"/>
                        </a:solidFill>
                      </a:endParaRPr>
                    </a:p>
                  </a:txBody>
                  <a:tcPr>
                    <a:lnL w="12700" cmpd="sng">
                      <a:noFill/>
                    </a:lnL>
                    <a:lnR w="12700" cmpd="sng">
                      <a:noFill/>
                    </a:lnR>
                    <a:lnT w="12700" cmpd="sng">
                      <a:noFill/>
                    </a:lnT>
                    <a:lnB w="38100" cmpd="sng">
                      <a:noFill/>
                    </a:lnB>
                    <a:solidFill>
                      <a:srgbClr val="360000"/>
                    </a:solidFill>
                  </a:tcPr>
                </a:tc>
                <a:tc>
                  <a:txBody>
                    <a:bodyPr/>
                    <a:lstStyle/>
                    <a:p>
                      <a:endParaRPr lang="en-US" sz="1800" dirty="0">
                        <a:solidFill>
                          <a:srgbClr val="FFFFCC"/>
                        </a:solidFill>
                      </a:endParaRPr>
                    </a:p>
                  </a:txBody>
                  <a:tcPr>
                    <a:lnL w="12700" cmpd="sng">
                      <a:noFill/>
                    </a:lnL>
                    <a:lnR w="12700" cmpd="sng">
                      <a:noFill/>
                    </a:lnR>
                    <a:lnT w="12700" cmpd="sng">
                      <a:noFill/>
                    </a:lnT>
                    <a:lnB w="38100" cmpd="sng">
                      <a:noFill/>
                    </a:lnB>
                    <a:solidFill>
                      <a:srgbClr val="360000"/>
                    </a:solidFill>
                  </a:tcPr>
                </a:tc>
                <a:tc>
                  <a:txBody>
                    <a:bodyPr/>
                    <a:lstStyle/>
                    <a:p>
                      <a:endParaRPr lang="en-US" sz="1800" dirty="0">
                        <a:solidFill>
                          <a:srgbClr val="FFFFCC"/>
                        </a:solidFill>
                      </a:endParaRPr>
                    </a:p>
                  </a:txBody>
                  <a:tcPr>
                    <a:lnL w="12700" cmpd="sng">
                      <a:noFill/>
                    </a:lnL>
                    <a:lnR w="12700" cmpd="sng">
                      <a:noFill/>
                    </a:lnR>
                    <a:lnT w="12700" cmpd="sng">
                      <a:noFill/>
                    </a:lnT>
                    <a:lnB w="38100" cmpd="sng">
                      <a:noFill/>
                    </a:lnB>
                    <a:solidFill>
                      <a:srgbClr val="360000"/>
                    </a:solidFill>
                  </a:tcPr>
                </a:tc>
                <a:tc>
                  <a:txBody>
                    <a:bodyPr/>
                    <a:lstStyle/>
                    <a:p>
                      <a:endParaRPr lang="en-US" sz="1800">
                        <a:solidFill>
                          <a:srgbClr val="FFFFCC"/>
                        </a:solidFill>
                      </a:endParaRPr>
                    </a:p>
                  </a:txBody>
                  <a:tcPr>
                    <a:lnL w="12700" cmpd="sng">
                      <a:noFill/>
                    </a:lnL>
                    <a:lnR w="12700" cmpd="sng">
                      <a:noFill/>
                    </a:lnR>
                    <a:lnT w="12700" cmpd="sng">
                      <a:noFill/>
                    </a:lnT>
                    <a:lnB w="38100" cmpd="sng">
                      <a:noFill/>
                    </a:lnB>
                    <a:solidFill>
                      <a:srgbClr val="360000"/>
                    </a:solidFill>
                  </a:tcPr>
                </a:tc>
                <a:tc>
                  <a:txBody>
                    <a:bodyPr/>
                    <a:lstStyle/>
                    <a:p>
                      <a:endParaRPr lang="en-US" sz="1800" dirty="0">
                        <a:solidFill>
                          <a:srgbClr val="FFFFCC"/>
                        </a:solidFill>
                      </a:endParaRPr>
                    </a:p>
                  </a:txBody>
                  <a:tcPr>
                    <a:lnL w="12700" cmpd="sng">
                      <a:noFill/>
                    </a:lnL>
                    <a:lnR w="12700" cmpd="sng">
                      <a:noFill/>
                    </a:lnR>
                    <a:lnT w="12700" cmpd="sng">
                      <a:noFill/>
                    </a:lnT>
                    <a:lnB w="38100" cmpd="sng">
                      <a:noFill/>
                    </a:lnB>
                    <a:solidFill>
                      <a:srgbClr val="360000"/>
                    </a:solidFill>
                  </a:tcPr>
                </a:tc>
                <a:tc>
                  <a:txBody>
                    <a:bodyPr/>
                    <a:lstStyle/>
                    <a:p>
                      <a:endParaRPr lang="en-US" sz="1800">
                        <a:solidFill>
                          <a:srgbClr val="FFFFCC"/>
                        </a:solidFill>
                      </a:endParaRPr>
                    </a:p>
                  </a:txBody>
                  <a:tcPr>
                    <a:lnL w="12700" cmpd="sng">
                      <a:noFill/>
                    </a:lnL>
                    <a:lnR w="12700" cmpd="sng">
                      <a:noFill/>
                    </a:lnR>
                    <a:lnT w="12700" cmpd="sng">
                      <a:noFill/>
                    </a:lnT>
                    <a:lnB w="38100" cmpd="sng">
                      <a:noFill/>
                    </a:lnB>
                    <a:solidFill>
                      <a:srgbClr val="360000"/>
                    </a:solidFill>
                  </a:tcPr>
                </a:tc>
                <a:tc>
                  <a:txBody>
                    <a:bodyPr/>
                    <a:lstStyle/>
                    <a:p>
                      <a:endParaRPr lang="en-US" sz="1800" dirty="0">
                        <a:solidFill>
                          <a:srgbClr val="FFFFCC"/>
                        </a:solidFill>
                      </a:endParaRPr>
                    </a:p>
                  </a:txBody>
                  <a:tcPr>
                    <a:lnL w="12700" cmpd="sng">
                      <a:noFill/>
                    </a:lnL>
                    <a:lnR w="12700" cmpd="sng">
                      <a:noFill/>
                    </a:lnR>
                    <a:lnT w="12700" cmpd="sng">
                      <a:noFill/>
                    </a:lnT>
                    <a:lnB w="38100" cmpd="sng">
                      <a:noFill/>
                    </a:lnB>
                    <a:solidFill>
                      <a:srgbClr val="360000"/>
                    </a:solidFill>
                  </a:tcPr>
                </a:tc>
                <a:tc>
                  <a:txBody>
                    <a:bodyPr/>
                    <a:lstStyle/>
                    <a:p>
                      <a:endParaRPr lang="en-US" sz="1800">
                        <a:solidFill>
                          <a:srgbClr val="FFFFCC"/>
                        </a:solidFill>
                      </a:endParaRPr>
                    </a:p>
                  </a:txBody>
                  <a:tcPr>
                    <a:lnL w="12700" cmpd="sng">
                      <a:noFill/>
                    </a:lnL>
                    <a:lnR w="12700" cmpd="sng">
                      <a:noFill/>
                    </a:lnR>
                    <a:lnT w="12700" cmpd="sng">
                      <a:noFill/>
                    </a:lnT>
                    <a:lnB w="38100" cmpd="sng">
                      <a:noFill/>
                    </a:lnB>
                    <a:solidFill>
                      <a:srgbClr val="360000"/>
                    </a:solidFill>
                  </a:tcPr>
                </a:tc>
                <a:tc>
                  <a:txBody>
                    <a:bodyPr/>
                    <a:lstStyle/>
                    <a:p>
                      <a:endParaRPr lang="en-US" sz="1800">
                        <a:solidFill>
                          <a:srgbClr val="FFFFCC"/>
                        </a:solidFill>
                      </a:endParaRPr>
                    </a:p>
                  </a:txBody>
                  <a:tcPr>
                    <a:lnL w="12700" cmpd="sng">
                      <a:noFill/>
                    </a:lnL>
                    <a:lnR w="12700" cmpd="sng">
                      <a:noFill/>
                    </a:lnR>
                    <a:lnT w="12700" cmpd="sng">
                      <a:noFill/>
                    </a:lnT>
                    <a:lnB w="38100" cmpd="sng">
                      <a:noFill/>
                    </a:lnB>
                    <a:solidFill>
                      <a:srgbClr val="360000"/>
                    </a:solidFill>
                  </a:tcPr>
                </a:tc>
                <a:tc>
                  <a:txBody>
                    <a:bodyPr/>
                    <a:lstStyle/>
                    <a:p>
                      <a:endParaRPr lang="en-US" sz="1800" dirty="0">
                        <a:solidFill>
                          <a:srgbClr val="FFFFCC"/>
                        </a:solidFill>
                      </a:endParaRPr>
                    </a:p>
                  </a:txBody>
                  <a:tcPr>
                    <a:lnL w="12700" cmpd="sng">
                      <a:noFill/>
                    </a:lnL>
                    <a:lnR w="12700" cmpd="sng">
                      <a:noFill/>
                    </a:lnR>
                    <a:lnT w="12700" cmpd="sng">
                      <a:noFill/>
                    </a:lnT>
                    <a:lnB w="38100" cmpd="sng">
                      <a:noFill/>
                    </a:lnB>
                    <a:solidFill>
                      <a:srgbClr val="360000"/>
                    </a:solidFill>
                  </a:tcPr>
                </a:tc>
                <a:tc>
                  <a:txBody>
                    <a:bodyPr/>
                    <a:lstStyle/>
                    <a:p>
                      <a:endParaRPr lang="en-US" sz="1800" dirty="0">
                        <a:solidFill>
                          <a:srgbClr val="FFFFCC"/>
                        </a:solidFill>
                      </a:endParaRPr>
                    </a:p>
                  </a:txBody>
                  <a:tcPr>
                    <a:lnL w="12700" cmpd="sng">
                      <a:noFill/>
                    </a:lnL>
                    <a:lnR w="12700" cmpd="sng">
                      <a:noFill/>
                    </a:lnR>
                    <a:lnT w="12700" cmpd="sng">
                      <a:noFill/>
                    </a:lnT>
                    <a:lnB w="38100" cmpd="sng">
                      <a:noFill/>
                    </a:lnB>
                    <a:solidFill>
                      <a:srgbClr val="360000"/>
                    </a:solidFill>
                  </a:tcPr>
                </a:tc>
                <a:tc>
                  <a:txBody>
                    <a:bodyPr/>
                    <a:lstStyle/>
                    <a:p>
                      <a:endParaRPr lang="en-US" sz="1800">
                        <a:solidFill>
                          <a:srgbClr val="FFFFCC"/>
                        </a:solidFill>
                      </a:endParaRPr>
                    </a:p>
                  </a:txBody>
                  <a:tcPr>
                    <a:lnL w="12700" cmpd="sng">
                      <a:noFill/>
                    </a:lnL>
                    <a:lnR w="12700" cmpd="sng">
                      <a:noFill/>
                    </a:lnR>
                    <a:lnT w="12700" cmpd="sng">
                      <a:noFill/>
                    </a:lnT>
                    <a:lnB w="38100" cmpd="sng">
                      <a:noFill/>
                    </a:lnB>
                    <a:solidFill>
                      <a:srgbClr val="360000"/>
                    </a:solidFill>
                  </a:tcPr>
                </a:tc>
                <a:tc>
                  <a:txBody>
                    <a:bodyPr/>
                    <a:lstStyle/>
                    <a:p>
                      <a:endParaRPr lang="en-US" sz="1800"/>
                    </a:p>
                  </a:txBody>
                  <a:tcPr>
                    <a:lnL w="12700" cmpd="sng">
                      <a:noFill/>
                    </a:lnL>
                    <a:lnR w="12700" cmpd="sng">
                      <a:noFill/>
                    </a:lnR>
                    <a:lnT w="12700" cmpd="sng">
                      <a:noFill/>
                    </a:lnT>
                    <a:lnB w="38100" cmpd="sng">
                      <a:noFill/>
                    </a:lnB>
                    <a:solidFill>
                      <a:srgbClr val="360000"/>
                    </a:solidFill>
                  </a:tcPr>
                </a:tc>
                <a:extLst>
                  <a:ext uri="{0D108BD9-81ED-4DB2-BD59-A6C34878D82A}">
                    <a16:rowId xmlns:a16="http://schemas.microsoft.com/office/drawing/2014/main" val="10000"/>
                  </a:ext>
                </a:extLst>
              </a:tr>
              <a:tr h="283713">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381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381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381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381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381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381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381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381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38100" cmpd="sng">
                      <a:noFill/>
                    </a:lnT>
                    <a:lnB w="12700" cmpd="sng">
                      <a:noFill/>
                    </a:lnB>
                    <a:solidFill>
                      <a:srgbClr val="360000"/>
                    </a:solidFill>
                  </a:tcPr>
                </a:tc>
                <a:tc rowSpan="2" gridSpan="2">
                  <a:txBody>
                    <a:bodyPr/>
                    <a:lstStyle/>
                    <a:p>
                      <a:r>
                        <a:rPr lang="en-US" sz="1800" b="1" dirty="0">
                          <a:solidFill>
                            <a:srgbClr val="FFFFCC"/>
                          </a:solidFill>
                          <a:latin typeface="Calibri" panose="020F0502020204030204" pitchFamily="34" charset="0"/>
                          <a:cs typeface="Calibri" panose="020F0502020204030204" pitchFamily="34" charset="0"/>
                        </a:rPr>
                        <a:t>     David</a:t>
                      </a:r>
                    </a:p>
                  </a:txBody>
                  <a:tcPr>
                    <a:lnL w="12700" cmpd="sng">
                      <a:noFill/>
                    </a:lnL>
                    <a:lnR w="12700" cmpd="sng">
                      <a:noFill/>
                    </a:lnR>
                    <a:lnT w="38100" cmpd="sng">
                      <a:noFill/>
                    </a:lnT>
                    <a:lnB w="12700" cmpd="sng">
                      <a:noFill/>
                    </a:lnB>
                    <a:solidFill>
                      <a:srgbClr val="360000"/>
                    </a:solidFill>
                  </a:tcPr>
                </a:tc>
                <a:tc rowSpan="2" hMerge="1">
                  <a:txBody>
                    <a:bodyPr/>
                    <a:lstStyle/>
                    <a:p>
                      <a:endParaRPr lang="en-US" dirty="0"/>
                    </a:p>
                  </a:txBody>
                  <a:tcPr/>
                </a:tc>
                <a:tc rowSpan="2">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38100" cmpd="sng">
                      <a:noFill/>
                    </a:lnT>
                    <a:lnB w="12700" cmpd="sng">
                      <a:noFill/>
                    </a:lnB>
                    <a:solidFill>
                      <a:srgbClr val="360000"/>
                    </a:solidFill>
                  </a:tcPr>
                </a:tc>
                <a:tc rowSpan="2" gridSpan="2">
                  <a:txBody>
                    <a:bodyPr/>
                    <a:lstStyle/>
                    <a:p>
                      <a:pPr algn="l"/>
                      <a:r>
                        <a:rPr lang="en-US" sz="1800" b="1" dirty="0">
                          <a:solidFill>
                            <a:srgbClr val="FFFFCC"/>
                          </a:solidFill>
                          <a:latin typeface="Calibri" panose="020F0502020204030204" pitchFamily="34" charset="0"/>
                          <a:cs typeface="Calibri" panose="020F0502020204030204" pitchFamily="34" charset="0"/>
                        </a:rPr>
                        <a:t>Noah</a:t>
                      </a:r>
                    </a:p>
                  </a:txBody>
                  <a:tcPr>
                    <a:lnL w="12700" cmpd="sng">
                      <a:noFill/>
                    </a:lnL>
                    <a:lnR w="12700" cmpd="sng">
                      <a:noFill/>
                    </a:lnR>
                    <a:lnT w="38100" cmpd="sng">
                      <a:noFill/>
                    </a:lnT>
                    <a:lnB w="12700" cmpd="sng">
                      <a:noFill/>
                    </a:lnB>
                    <a:solidFill>
                      <a:srgbClr val="360000"/>
                    </a:solidFill>
                  </a:tcPr>
                </a:tc>
                <a:tc rowSpan="2" hMerge="1">
                  <a:txBody>
                    <a:bodyPr/>
                    <a:lstStyle/>
                    <a:p>
                      <a:endParaRPr lang="en-US" b="1" dirty="0"/>
                    </a:p>
                  </a:txBody>
                  <a:tcPr/>
                </a:tc>
                <a:extLst>
                  <a:ext uri="{0D108BD9-81ED-4DB2-BD59-A6C34878D82A}">
                    <a16:rowId xmlns:a16="http://schemas.microsoft.com/office/drawing/2014/main" val="10001"/>
                  </a:ext>
                </a:extLst>
              </a:tr>
              <a:tr h="283713">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gridSpan="2" vMerge="1">
                  <a:txBody>
                    <a:bodyPr/>
                    <a:lstStyle/>
                    <a:p>
                      <a:endParaRPr lang="en-US"/>
                    </a:p>
                  </a:txBody>
                  <a:tcPr/>
                </a:tc>
                <a:tc hMerge="1" vMerge="1">
                  <a:txBody>
                    <a:bodyPr/>
                    <a:lstStyle/>
                    <a:p>
                      <a:endParaRPr lang="en-US" dirty="0"/>
                    </a:p>
                  </a:txBody>
                  <a:tcPr/>
                </a:tc>
                <a:tc v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0002"/>
                  </a:ext>
                </a:extLst>
              </a:tr>
              <a:tr h="283713">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rowSpan="2" gridSpan="3">
                  <a:txBody>
                    <a:bodyPr/>
                    <a:lstStyle/>
                    <a:p>
                      <a:pPr algn="l"/>
                      <a:r>
                        <a:rPr lang="en-US" sz="1800" b="1" dirty="0">
                          <a:solidFill>
                            <a:srgbClr val="FFFFCC"/>
                          </a:solidFill>
                          <a:latin typeface="Calibri" panose="020F0502020204030204" pitchFamily="34" charset="0"/>
                          <a:cs typeface="Calibri" panose="020F0502020204030204" pitchFamily="34" charset="0"/>
                        </a:rPr>
                        <a:t>           Jesse</a:t>
                      </a:r>
                    </a:p>
                  </a:txBody>
                  <a:tcPr>
                    <a:lnL w="12700" cmpd="sng">
                      <a:noFill/>
                    </a:lnL>
                    <a:lnR w="12700" cmpd="sng">
                      <a:noFill/>
                    </a:lnR>
                    <a:lnT w="12700" cmpd="sng">
                      <a:noFill/>
                    </a:lnT>
                    <a:lnB w="12700" cmpd="sng">
                      <a:noFill/>
                    </a:lnB>
                    <a:solidFill>
                      <a:srgbClr val="360000"/>
                    </a:solidFill>
                  </a:tcPr>
                </a:tc>
                <a:tc rowSpan="2" hMerge="1">
                  <a:txBody>
                    <a:bodyPr/>
                    <a:lstStyle/>
                    <a:p>
                      <a:endParaRPr lang="en-US" dirty="0"/>
                    </a:p>
                  </a:txBody>
                  <a:tcPr/>
                </a:tc>
                <a:tc rowSpan="2" hMerge="1">
                  <a:txBody>
                    <a:bodyPr/>
                    <a:lstStyle/>
                    <a:p>
                      <a:endParaRPr lang="en-US" dirty="0"/>
                    </a:p>
                  </a:txBody>
                  <a:tcPr>
                    <a:lnL w="12700" cmpd="sng">
                      <a:noFill/>
                    </a:lnL>
                    <a:lnR w="12700" cmpd="sng">
                      <a:noFill/>
                    </a:lnR>
                    <a:lnT w="12700" cmpd="sng">
                      <a:noFill/>
                    </a:lnT>
                    <a:lnB w="12700" cmpd="sng">
                      <a:noFill/>
                    </a:lnB>
                    <a:solidFill>
                      <a:schemeClr val="bg2"/>
                    </a:solidFill>
                  </a:tcPr>
                </a:tc>
                <a:tc gridSpan="3">
                  <a:txBody>
                    <a:bodyPr/>
                    <a:lstStyle/>
                    <a:p>
                      <a:r>
                        <a:rPr lang="en-US" sz="1800" b="1" dirty="0">
                          <a:solidFill>
                            <a:srgbClr val="FFFFCC"/>
                          </a:solidFill>
                          <a:latin typeface="Calibri" panose="020F0502020204030204" pitchFamily="34" charset="0"/>
                          <a:cs typeface="Calibri" panose="020F0502020204030204" pitchFamily="34" charset="0"/>
                        </a:rPr>
                        <a:t>    Lamech</a:t>
                      </a:r>
                    </a:p>
                  </a:txBody>
                  <a:tcPr>
                    <a:lnL w="12700" cmpd="sng">
                      <a:noFill/>
                    </a:lnL>
                    <a:lnR w="12700" cmpd="sng">
                      <a:noFill/>
                    </a:lnR>
                    <a:lnT w="12700" cmpd="sng">
                      <a:noFill/>
                    </a:lnT>
                    <a:lnB w="12700" cmpd="sng">
                      <a:noFill/>
                    </a:lnB>
                    <a:solidFill>
                      <a:srgbClr val="360000"/>
                    </a:solidFill>
                  </a:tcPr>
                </a:tc>
                <a:tc hMerge="1">
                  <a:txBody>
                    <a:bodyPr/>
                    <a:lstStyle/>
                    <a:p>
                      <a:endParaRPr lang="en-US" sz="1800" dirty="0"/>
                    </a:p>
                  </a:txBody>
                  <a:tcPr>
                    <a:lnL w="12700" cmpd="sng">
                      <a:noFill/>
                    </a:lnL>
                    <a:lnR w="12700" cmpd="sng">
                      <a:noFill/>
                    </a:lnR>
                    <a:lnT w="12700" cmpd="sng">
                      <a:noFill/>
                    </a:lnT>
                    <a:lnB w="12700" cmpd="sng">
                      <a:noFill/>
                    </a:lnB>
                    <a:solidFill>
                      <a:schemeClr val="bg2"/>
                    </a:solidFill>
                  </a:tcPr>
                </a:tc>
                <a:tc hMerge="1">
                  <a:txBody>
                    <a:bodyPr/>
                    <a:lstStyle/>
                    <a:p>
                      <a:endParaRPr lang="en-US" dirty="0"/>
                    </a:p>
                  </a:txBody>
                  <a:tcPr/>
                </a:tc>
                <a:extLst>
                  <a:ext uri="{0D108BD9-81ED-4DB2-BD59-A6C34878D82A}">
                    <a16:rowId xmlns:a16="http://schemas.microsoft.com/office/drawing/2014/main" val="10003"/>
                  </a:ext>
                </a:extLst>
              </a:tr>
              <a:tr h="283713">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rowSpan="2" gridSpan="5">
                  <a:txBody>
                    <a:bodyPr/>
                    <a:lstStyle/>
                    <a:p>
                      <a:pPr algn="l"/>
                      <a:r>
                        <a:rPr lang="en-US" sz="3600" b="1" dirty="0">
                          <a:solidFill>
                            <a:srgbClr val="FFFFCC"/>
                          </a:solidFill>
                          <a:latin typeface="Calibri" panose="020F0502020204030204" pitchFamily="34" charset="0"/>
                          <a:cs typeface="Calibri" panose="020F0502020204030204" pitchFamily="34" charset="0"/>
                        </a:rPr>
                        <a:t>Ruth 4:18–22</a:t>
                      </a:r>
                    </a:p>
                  </a:txBody>
                  <a:tcPr>
                    <a:lnL w="12700" cmpd="sng">
                      <a:noFill/>
                    </a:lnL>
                    <a:lnR w="12700" cmpd="sng">
                      <a:noFill/>
                    </a:lnR>
                    <a:lnT w="12700" cmpd="sng">
                      <a:noFill/>
                    </a:lnT>
                    <a:lnB w="12700" cmpd="sng">
                      <a:noFill/>
                    </a:lnB>
                    <a:solidFill>
                      <a:srgbClr val="360000"/>
                    </a:solidFill>
                  </a:tcPr>
                </a:tc>
                <a:tc rowSpan="2" hMerge="1">
                  <a:txBody>
                    <a:bodyPr/>
                    <a:lstStyle/>
                    <a:p>
                      <a:endParaRPr lang="en-US" sz="1800" b="1" dirty="0">
                        <a:solidFill>
                          <a:srgbClr val="FFFF00"/>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rowSpan="2" hMerge="1">
                  <a:txBody>
                    <a:bodyPr/>
                    <a:lstStyle/>
                    <a:p>
                      <a:endParaRPr lang="en-US" sz="1800" b="1" dirty="0">
                        <a:solidFill>
                          <a:srgbClr val="FFFF00"/>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rowSpan="2" hMerge="1">
                  <a:txBody>
                    <a:bodyPr/>
                    <a:lstStyle/>
                    <a:p>
                      <a:endParaRPr lang="en-US" sz="1800" b="1" dirty="0">
                        <a:solidFill>
                          <a:srgbClr val="FFFF00"/>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rowSpan="2" hMerge="1">
                  <a:txBody>
                    <a:bodyPr/>
                    <a:lstStyle/>
                    <a:p>
                      <a:endParaRPr lang="en-US" sz="1800" b="1" dirty="0">
                        <a:solidFill>
                          <a:srgbClr val="FFFF00"/>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gridSpan="3" vMerge="1">
                  <a:txBody>
                    <a:bodyPr/>
                    <a:lstStyle/>
                    <a:p>
                      <a:endParaRPr lang="en-US"/>
                    </a:p>
                  </a:txBody>
                  <a:tcPr/>
                </a:tc>
                <a:tc hMerge="1" vMerge="1">
                  <a:txBody>
                    <a:bodyPr/>
                    <a:lstStyle/>
                    <a:p>
                      <a:endParaRPr lang="en-US" dirty="0"/>
                    </a:p>
                  </a:txBody>
                  <a:tcPr/>
                </a:tc>
                <a:tc hMerge="1" vMerge="1">
                  <a:txBody>
                    <a:bodyPr/>
                    <a:lstStyle/>
                    <a:p>
                      <a:endParaRPr lang="en-US" dirty="0"/>
                    </a:p>
                  </a:txBody>
                  <a:tcPr>
                    <a:lnL w="12700" cmpd="sng">
                      <a:noFill/>
                    </a:lnL>
                    <a:lnR w="12700" cmpd="sng">
                      <a:noFill/>
                    </a:lnR>
                    <a:lnT w="12700" cmpd="sng">
                      <a:noFill/>
                    </a:lnT>
                    <a:lnB w="12700" cmpd="sng">
                      <a:noFill/>
                    </a:lnB>
                    <a:solidFill>
                      <a:schemeClr val="bg2"/>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gridSpan="2">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hMerge="1">
                  <a:txBody>
                    <a:bodyPr/>
                    <a:lstStyle/>
                    <a:p>
                      <a:endParaRPr lang="en-US" dirty="0"/>
                    </a:p>
                  </a:txBody>
                  <a:tcPr/>
                </a:tc>
                <a:extLst>
                  <a:ext uri="{0D108BD9-81ED-4DB2-BD59-A6C34878D82A}">
                    <a16:rowId xmlns:a16="http://schemas.microsoft.com/office/drawing/2014/main" val="10004"/>
                  </a:ext>
                </a:extLst>
              </a:tr>
              <a:tr h="283713">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gridSpan="5" vMerge="1">
                  <a:txBody>
                    <a:bodyPr/>
                    <a:lstStyle/>
                    <a:p>
                      <a:endParaRPr lang="en-US" sz="1800" b="1">
                        <a:solidFill>
                          <a:srgbClr val="FFFF00"/>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hMerge="1" vMerge="1">
                  <a:txBody>
                    <a:bodyPr/>
                    <a:lstStyle/>
                    <a:p>
                      <a:pPr algn="l"/>
                      <a:r>
                        <a:rPr lang="en-US" sz="1800" b="1" dirty="0">
                          <a:solidFill>
                            <a:srgbClr val="FFFF00"/>
                          </a:solidFill>
                          <a:latin typeface="Calibri" panose="020F0502020204030204" pitchFamily="34" charset="0"/>
                          <a:cs typeface="Calibri" panose="020F0502020204030204" pitchFamily="34" charset="0"/>
                        </a:rPr>
                        <a:t>Ruth 4:18–22</a:t>
                      </a:r>
                    </a:p>
                  </a:txBody>
                  <a:tcPr>
                    <a:lnL w="12700" cmpd="sng">
                      <a:noFill/>
                    </a:lnL>
                    <a:lnR w="12700" cmpd="sng">
                      <a:noFill/>
                    </a:lnR>
                    <a:lnT w="12700" cmpd="sng">
                      <a:noFill/>
                    </a:lnT>
                    <a:lnB w="12700" cmpd="sng">
                      <a:noFill/>
                    </a:lnB>
                    <a:solidFill>
                      <a:srgbClr val="360000"/>
                    </a:solidFill>
                  </a:tcPr>
                </a:tc>
                <a:tc hMerge="1" vMerge="1">
                  <a:txBody>
                    <a:bodyPr/>
                    <a:lstStyle/>
                    <a:p>
                      <a:endParaRPr lang="en-US" sz="1800" b="1"/>
                    </a:p>
                  </a:txBody>
                  <a:tcPr>
                    <a:lnL w="12700" cmpd="sng">
                      <a:noFill/>
                    </a:lnL>
                    <a:lnR w="12700" cmpd="sng">
                      <a:noFill/>
                    </a:lnR>
                    <a:lnT w="12700" cmpd="sng">
                      <a:noFill/>
                    </a:lnT>
                    <a:lnB w="12700" cmpd="sng">
                      <a:noFill/>
                    </a:lnB>
                    <a:solidFill>
                      <a:schemeClr val="bg2"/>
                    </a:solidFill>
                  </a:tcPr>
                </a:tc>
                <a:tc hMerge="1" vMerge="1">
                  <a:txBody>
                    <a:bodyPr/>
                    <a:lstStyle/>
                    <a:p>
                      <a:endParaRPr lang="en-US" sz="1800"/>
                    </a:p>
                  </a:txBody>
                  <a:tcPr>
                    <a:lnL w="12700" cmpd="sng">
                      <a:noFill/>
                    </a:lnL>
                    <a:lnR w="12700" cmpd="sng">
                      <a:noFill/>
                    </a:lnR>
                    <a:lnT w="12700" cmpd="sng">
                      <a:noFill/>
                    </a:lnT>
                    <a:lnB w="12700" cmpd="sng">
                      <a:noFill/>
                    </a:lnB>
                    <a:solidFill>
                      <a:schemeClr val="bg2"/>
                    </a:solidFill>
                  </a:tcPr>
                </a:tc>
                <a:tc hMerge="1" vMerge="1">
                  <a:txBody>
                    <a:bodyPr/>
                    <a:lstStyle/>
                    <a:p>
                      <a:endParaRPr lang="en-US" sz="1800"/>
                    </a:p>
                  </a:txBody>
                  <a:tcPr>
                    <a:lnL w="12700" cmpd="sng">
                      <a:noFill/>
                    </a:lnL>
                    <a:lnR w="12700" cmpd="sng">
                      <a:noFill/>
                    </a:lnR>
                    <a:lnT w="12700" cmpd="sng">
                      <a:noFill/>
                    </a:lnT>
                    <a:lnB w="12700" cmpd="sng">
                      <a:noFill/>
                    </a:lnB>
                    <a:solidFill>
                      <a:schemeClr val="bg2"/>
                    </a:solidFill>
                  </a:tcPr>
                </a:tc>
                <a:tc rowSpan="2" gridSpan="3">
                  <a:txBody>
                    <a:bodyPr/>
                    <a:lstStyle/>
                    <a:p>
                      <a:pPr algn="l"/>
                      <a:r>
                        <a:rPr lang="en-US" sz="1800" b="1">
                          <a:solidFill>
                            <a:srgbClr val="FFFFCC"/>
                          </a:solidFill>
                          <a:latin typeface="Calibri" panose="020F0502020204030204" pitchFamily="34" charset="0"/>
                          <a:cs typeface="Calibri" panose="020F0502020204030204" pitchFamily="34" charset="0"/>
                        </a:rPr>
                        <a:t>             </a:t>
                      </a:r>
                      <a:r>
                        <a:rPr lang="en-US" sz="1800" b="1" dirty="0" err="1">
                          <a:solidFill>
                            <a:srgbClr val="FFFFCC"/>
                          </a:solidFill>
                          <a:latin typeface="Calibri" panose="020F0502020204030204" pitchFamily="34" charset="0"/>
                          <a:cs typeface="Calibri" panose="020F0502020204030204" pitchFamily="34" charset="0"/>
                        </a:rPr>
                        <a:t>Obed</a:t>
                      </a:r>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rowSpan="2" hMerge="1">
                  <a:txBody>
                    <a:bodyPr/>
                    <a:lstStyle/>
                    <a:p>
                      <a:endParaRPr lang="en-US" dirty="0"/>
                    </a:p>
                  </a:txBody>
                  <a:tcPr/>
                </a:tc>
                <a:tc rowSpan="2" hMerge="1">
                  <a:txBody>
                    <a:bodyPr/>
                    <a:lstStyle/>
                    <a:p>
                      <a:endParaRPr lang="en-US" dirty="0"/>
                    </a:p>
                  </a:txBody>
                  <a:tcPr>
                    <a:lnL w="12700" cmpd="sng">
                      <a:noFill/>
                    </a:lnL>
                    <a:lnR w="12700" cmpd="sng">
                      <a:noFill/>
                    </a:lnR>
                    <a:lnT w="12700" cmpd="sng">
                      <a:noFill/>
                    </a:lnT>
                    <a:lnB w="12700" cmpd="sng">
                      <a:noFill/>
                    </a:lnB>
                    <a:solidFill>
                      <a:schemeClr val="bg2"/>
                    </a:solidFill>
                  </a:tcPr>
                </a:tc>
                <a:tc gridSpan="4">
                  <a:txBody>
                    <a:bodyPr/>
                    <a:lstStyle/>
                    <a:p>
                      <a:r>
                        <a:rPr lang="en-US" sz="1800" b="1" dirty="0">
                          <a:solidFill>
                            <a:srgbClr val="FFFFCC"/>
                          </a:solidFill>
                          <a:latin typeface="Calibri" panose="020F0502020204030204" pitchFamily="34" charset="0"/>
                          <a:cs typeface="Calibri" panose="020F0502020204030204" pitchFamily="34" charset="0"/>
                        </a:rPr>
                        <a:t>         Methuselah</a:t>
                      </a:r>
                    </a:p>
                  </a:txBody>
                  <a:tcPr>
                    <a:lnL w="12700" cmpd="sng">
                      <a:noFill/>
                    </a:lnL>
                    <a:lnR w="12700" cmpd="sng">
                      <a:noFill/>
                    </a:lnR>
                    <a:lnT w="12700" cmpd="sng">
                      <a:noFill/>
                    </a:lnT>
                    <a:lnB w="12700" cmpd="sng">
                      <a:noFill/>
                    </a:lnB>
                    <a:solidFill>
                      <a:srgbClr val="360000"/>
                    </a:solidFill>
                  </a:tcPr>
                </a:tc>
                <a:tc hMerge="1">
                  <a:txBody>
                    <a:bodyPr/>
                    <a:lstStyle/>
                    <a:p>
                      <a:endParaRPr lang="en-US" sz="1800" dirty="0"/>
                    </a:p>
                  </a:txBody>
                  <a:tcPr>
                    <a:lnL w="12700" cmpd="sng">
                      <a:noFill/>
                    </a:lnL>
                    <a:lnR w="12700" cmpd="sng">
                      <a:noFill/>
                    </a:lnR>
                    <a:lnT w="12700" cmpd="sng">
                      <a:noFill/>
                    </a:lnT>
                    <a:lnB w="12700" cmpd="sng">
                      <a:noFill/>
                    </a:lnB>
                    <a:solidFill>
                      <a:schemeClr val="bg2"/>
                    </a:solidFill>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0005"/>
                  </a:ext>
                </a:extLst>
              </a:tr>
              <a:tr h="283713">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gridSpan="3" vMerge="1">
                  <a:txBody>
                    <a:bodyPr/>
                    <a:lstStyle/>
                    <a:p>
                      <a:endParaRPr lang="en-US" dirty="0"/>
                    </a:p>
                  </a:txBody>
                  <a:tcPr/>
                </a:tc>
                <a:tc hMerge="1" vMerge="1">
                  <a:txBody>
                    <a:bodyPr/>
                    <a:lstStyle/>
                    <a:p>
                      <a:endParaRPr lang="en-US" dirty="0"/>
                    </a:p>
                  </a:txBody>
                  <a:tcPr/>
                </a:tc>
                <a:tc hMerge="1" vMerge="1">
                  <a:txBody>
                    <a:bodyPr/>
                    <a:lstStyle/>
                    <a:p>
                      <a:endParaRPr lang="en-US" dirty="0"/>
                    </a:p>
                  </a:txBody>
                  <a:tcPr>
                    <a:lnL w="12700" cmpd="sng">
                      <a:noFill/>
                    </a:lnL>
                    <a:lnR w="12700" cmpd="sng">
                      <a:noFill/>
                    </a:lnR>
                    <a:lnT w="12700" cmpd="sng">
                      <a:noFill/>
                    </a:lnT>
                    <a:lnB w="12700" cmpd="sng">
                      <a:noFill/>
                    </a:lnB>
                    <a:solidFill>
                      <a:schemeClr val="bg2"/>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gridSpan="3">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0006"/>
                  </a:ext>
                </a:extLst>
              </a:tr>
              <a:tr h="496497">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gridSpan="3">
                  <a:txBody>
                    <a:bodyPr/>
                    <a:lstStyle/>
                    <a:p>
                      <a:r>
                        <a:rPr lang="en-US" sz="1800" b="1" dirty="0">
                          <a:solidFill>
                            <a:srgbClr val="FFFFCC"/>
                          </a:solidFill>
                          <a:latin typeface="Calibri" panose="020F0502020204030204" pitchFamily="34" charset="0"/>
                          <a:cs typeface="Calibri" panose="020F0502020204030204" pitchFamily="34" charset="0"/>
                        </a:rPr>
                        <a:t>               Boaz</a:t>
                      </a:r>
                    </a:p>
                  </a:txBody>
                  <a:tcPr>
                    <a:lnL w="12700" cmpd="sng">
                      <a:noFill/>
                    </a:lnL>
                    <a:lnR w="12700" cmpd="sng">
                      <a:noFill/>
                    </a:lnR>
                    <a:lnT w="12700" cmpd="sng">
                      <a:noFill/>
                    </a:lnT>
                    <a:lnB w="12700" cmpd="sng">
                      <a:noFill/>
                    </a:lnB>
                    <a:solidFill>
                      <a:srgbClr val="360000"/>
                    </a:solidFill>
                  </a:tcPr>
                </a:tc>
                <a:tc hMerge="1">
                  <a:txBody>
                    <a:bodyPr/>
                    <a:lstStyle/>
                    <a:p>
                      <a:endParaRPr lang="en-US" b="1" dirty="0"/>
                    </a:p>
                  </a:txBody>
                  <a:tcPr/>
                </a:tc>
                <a:tc hMerge="1">
                  <a:txBody>
                    <a:bodyPr/>
                    <a:lstStyle/>
                    <a:p>
                      <a:endParaRPr lang="en-US" dirty="0"/>
                    </a:p>
                  </a:txBody>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gridSpan="2">
                  <a:txBody>
                    <a:bodyPr/>
                    <a:lstStyle/>
                    <a:p>
                      <a:r>
                        <a:rPr lang="en-US" sz="1800" b="1" dirty="0">
                          <a:solidFill>
                            <a:srgbClr val="FFFFCC"/>
                          </a:solidFill>
                          <a:latin typeface="Calibri" panose="020F0502020204030204" pitchFamily="34" charset="0"/>
                          <a:cs typeface="Calibri" panose="020F0502020204030204" pitchFamily="34" charset="0"/>
                        </a:rPr>
                        <a:t>Enoch</a:t>
                      </a:r>
                    </a:p>
                  </a:txBody>
                  <a:tcPr>
                    <a:lnL w="12700" cmpd="sng">
                      <a:noFill/>
                    </a:lnL>
                    <a:lnR w="12700" cmpd="sng">
                      <a:noFill/>
                    </a:lnR>
                    <a:lnT w="12700" cmpd="sng">
                      <a:noFill/>
                    </a:lnT>
                    <a:lnB w="12700" cmpd="sng">
                      <a:noFill/>
                    </a:lnB>
                    <a:solidFill>
                      <a:srgbClr val="360000"/>
                    </a:solidFill>
                  </a:tcPr>
                </a:tc>
                <a:tc hMerge="1">
                  <a:txBody>
                    <a:bodyPr/>
                    <a:lstStyle/>
                    <a:p>
                      <a:endParaRPr lang="en-US" dirty="0"/>
                    </a:p>
                  </a:txBody>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dirty="0">
                        <a:solidFill>
                          <a:srgbClr val="FFFF00"/>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extLst>
                  <a:ext uri="{0D108BD9-81ED-4DB2-BD59-A6C34878D82A}">
                    <a16:rowId xmlns:a16="http://schemas.microsoft.com/office/drawing/2014/main" val="10007"/>
                  </a:ext>
                </a:extLst>
              </a:tr>
              <a:tr h="496497">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gridSpan="3">
                  <a:txBody>
                    <a:bodyPr/>
                    <a:lstStyle/>
                    <a:p>
                      <a:r>
                        <a:rPr lang="en-US" sz="1800" b="1">
                          <a:solidFill>
                            <a:srgbClr val="FFFFCC"/>
                          </a:solidFill>
                          <a:latin typeface="Calibri" panose="020F0502020204030204" pitchFamily="34" charset="0"/>
                          <a:cs typeface="Calibri" panose="020F0502020204030204" pitchFamily="34" charset="0"/>
                        </a:rPr>
                        <a:t>         Salmon</a:t>
                      </a:r>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hMerge="1">
                  <a:txBody>
                    <a:bodyPr/>
                    <a:lstStyle/>
                    <a:p>
                      <a:endParaRPr lang="en-US" dirty="0"/>
                    </a:p>
                  </a:txBody>
                  <a:tcPr/>
                </a:tc>
                <a:tc hMerge="1">
                  <a:txBody>
                    <a:bodyPr/>
                    <a:lstStyle/>
                    <a:p>
                      <a:endParaRPr lang="en-US" dirty="0"/>
                    </a:p>
                  </a:txBody>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gridSpan="2">
                  <a:txBody>
                    <a:bodyPr/>
                    <a:lstStyle/>
                    <a:p>
                      <a:r>
                        <a:rPr lang="en-US" sz="1800" b="1" dirty="0">
                          <a:solidFill>
                            <a:srgbClr val="FFFFCC"/>
                          </a:solidFill>
                          <a:latin typeface="Calibri" panose="020F0502020204030204" pitchFamily="34" charset="0"/>
                          <a:cs typeface="Calibri" panose="020F0502020204030204" pitchFamily="34" charset="0"/>
                        </a:rPr>
                        <a:t>  Jared</a:t>
                      </a:r>
                    </a:p>
                  </a:txBody>
                  <a:tcPr>
                    <a:lnL w="12700" cmpd="sng">
                      <a:noFill/>
                    </a:lnL>
                    <a:lnR w="12700" cmpd="sng">
                      <a:noFill/>
                    </a:lnR>
                    <a:lnT w="12700" cmpd="sng">
                      <a:noFill/>
                    </a:lnT>
                    <a:lnB w="12700" cmpd="sng">
                      <a:noFill/>
                    </a:lnB>
                    <a:solidFill>
                      <a:srgbClr val="360000"/>
                    </a:solidFill>
                  </a:tcPr>
                </a:tc>
                <a:tc hMerge="1">
                  <a:txBody>
                    <a:bodyPr/>
                    <a:lstStyle/>
                    <a:p>
                      <a:endParaRPr lang="en-US" dirty="0"/>
                    </a:p>
                  </a:txBody>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dirty="0">
                        <a:solidFill>
                          <a:srgbClr val="FFFF00"/>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extLst>
                  <a:ext uri="{0D108BD9-81ED-4DB2-BD59-A6C34878D82A}">
                    <a16:rowId xmlns:a16="http://schemas.microsoft.com/office/drawing/2014/main" val="10008"/>
                  </a:ext>
                </a:extLst>
              </a:tr>
              <a:tr h="474579">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gridSpan="3">
                  <a:txBody>
                    <a:bodyPr/>
                    <a:lstStyle/>
                    <a:p>
                      <a:r>
                        <a:rPr lang="en-US" sz="1800" b="1">
                          <a:solidFill>
                            <a:srgbClr val="FFFFCC"/>
                          </a:solidFill>
                          <a:latin typeface="Calibri" panose="020F0502020204030204" pitchFamily="34" charset="0"/>
                          <a:cs typeface="Calibri" panose="020F0502020204030204" pitchFamily="34" charset="0"/>
                        </a:rPr>
                        <a:t>     Nahshon</a:t>
                      </a:r>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hMerge="1">
                  <a:txBody>
                    <a:bodyPr/>
                    <a:lstStyle/>
                    <a:p>
                      <a:endParaRPr lang="en-US" dirty="0"/>
                    </a:p>
                  </a:txBody>
                  <a:tcPr/>
                </a:tc>
                <a:tc hMerge="1">
                  <a:txBody>
                    <a:bodyPr/>
                    <a:lstStyle/>
                    <a:p>
                      <a:endParaRPr lang="en-US" dirty="0"/>
                    </a:p>
                  </a:txBody>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gridSpan="3">
                  <a:txBody>
                    <a:bodyPr/>
                    <a:lstStyle/>
                    <a:p>
                      <a:r>
                        <a:rPr lang="en-US" sz="1800" b="1" dirty="0" err="1">
                          <a:solidFill>
                            <a:srgbClr val="FFFFCC"/>
                          </a:solidFill>
                          <a:latin typeface="Calibri" panose="020F0502020204030204" pitchFamily="34" charset="0"/>
                          <a:cs typeface="Calibri" panose="020F0502020204030204" pitchFamily="34" charset="0"/>
                        </a:rPr>
                        <a:t>Mehalalel</a:t>
                      </a:r>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hMerge="1">
                  <a:txBody>
                    <a:bodyPr/>
                    <a:lstStyle/>
                    <a:p>
                      <a:endParaRPr lang="en-US" dirty="0"/>
                    </a:p>
                  </a:txBody>
                  <a:tcPr/>
                </a:tc>
                <a:tc hMerge="1">
                  <a:txBody>
                    <a:bodyPr/>
                    <a:lstStyle/>
                    <a:p>
                      <a:endParaRPr lang="en-US" dirty="0"/>
                    </a:p>
                  </a:txBody>
                  <a:tcPr>
                    <a:lnL w="12700" cmpd="sng">
                      <a:noFill/>
                    </a:lnL>
                    <a:lnR w="12700" cmpd="sng">
                      <a:noFill/>
                    </a:lnR>
                    <a:lnT w="12700" cmpd="sng">
                      <a:noFill/>
                    </a:lnT>
                    <a:lnB w="12700" cmpd="sng">
                      <a:noFill/>
                    </a:lnB>
                    <a:solidFill>
                      <a:schemeClr val="bg2"/>
                    </a:solidFill>
                  </a:tcPr>
                </a:tc>
                <a:tc rowSpan="2" gridSpan="3">
                  <a:txBody>
                    <a:bodyPr/>
                    <a:lstStyle/>
                    <a:p>
                      <a:endParaRPr lang="en-US" sz="32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rowSpan="2" hMerge="1">
                  <a:txBody>
                    <a:bodyPr/>
                    <a:lstStyle/>
                    <a:p>
                      <a:endParaRPr lang="en-US" dirty="0"/>
                    </a:p>
                  </a:txBody>
                  <a:tcPr>
                    <a:lnL w="12700" cmpd="sng">
                      <a:noFill/>
                    </a:lnL>
                    <a:lnR w="12700" cmpd="sng">
                      <a:noFill/>
                    </a:lnR>
                    <a:lnT w="12700" cmpd="sng">
                      <a:noFill/>
                    </a:lnT>
                    <a:lnB w="12700" cmpd="sng">
                      <a:noFill/>
                    </a:lnB>
                    <a:solidFill>
                      <a:schemeClr val="bg2"/>
                    </a:solidFill>
                  </a:tcPr>
                </a:tc>
                <a:tc rowSpan="2" hMerge="1">
                  <a:txBody>
                    <a:bodyPr/>
                    <a:lstStyle/>
                    <a:p>
                      <a:endParaRPr lang="en-US" dirty="0"/>
                    </a:p>
                  </a:txBody>
                  <a:tcPr>
                    <a:lnL w="12700" cmpd="sng">
                      <a:noFill/>
                    </a:lnL>
                    <a:lnR w="12700" cmpd="sng">
                      <a:noFill/>
                    </a:lnR>
                    <a:lnT w="12700" cmpd="sng">
                      <a:noFill/>
                    </a:lnT>
                    <a:lnB w="12700" cmpd="sng">
                      <a:noFill/>
                    </a:lnB>
                    <a:solidFill>
                      <a:schemeClr val="bg2"/>
                    </a:solidFill>
                  </a:tcPr>
                </a:tc>
                <a:extLst>
                  <a:ext uri="{0D108BD9-81ED-4DB2-BD59-A6C34878D82A}">
                    <a16:rowId xmlns:a16="http://schemas.microsoft.com/office/drawing/2014/main" val="10009"/>
                  </a:ext>
                </a:extLst>
              </a:tr>
              <a:tr h="496497">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gridSpan="4">
                  <a:txBody>
                    <a:bodyPr/>
                    <a:lstStyle/>
                    <a:p>
                      <a:r>
                        <a:rPr lang="en-US" sz="1800" b="1">
                          <a:solidFill>
                            <a:srgbClr val="FFFFCC"/>
                          </a:solidFill>
                          <a:latin typeface="Calibri" panose="020F0502020204030204" pitchFamily="34" charset="0"/>
                          <a:cs typeface="Calibri" panose="020F0502020204030204" pitchFamily="34" charset="0"/>
                        </a:rPr>
                        <a:t>          Amminadab</a:t>
                      </a:r>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hMerge="1">
                  <a:txBody>
                    <a:bodyPr/>
                    <a:lstStyle/>
                    <a:p>
                      <a:endParaRPr lang="en-US" dirty="0"/>
                    </a:p>
                  </a:txBody>
                  <a:tcPr>
                    <a:lnL w="12700" cmpd="sng">
                      <a:noFill/>
                    </a:lnL>
                    <a:lnR w="12700" cmpd="sng">
                      <a:noFill/>
                    </a:lnR>
                    <a:lnT w="12700" cmpd="sng">
                      <a:noFill/>
                    </a:lnT>
                    <a:lnB w="12700" cmpd="sng">
                      <a:noFill/>
                    </a:lnB>
                    <a:solidFill>
                      <a:schemeClr val="bg2"/>
                    </a:solidFill>
                  </a:tcPr>
                </a:tc>
                <a:tc hMerge="1">
                  <a:txBody>
                    <a:bodyPr/>
                    <a:lstStyle/>
                    <a:p>
                      <a:endParaRPr lang="en-US" dirty="0"/>
                    </a:p>
                  </a:txBody>
                  <a:tcPr/>
                </a:tc>
                <a:tc hMerge="1">
                  <a:txBody>
                    <a:bodyPr/>
                    <a:lstStyle/>
                    <a:p>
                      <a:endParaRPr lang="en-US" dirty="0"/>
                    </a:p>
                  </a:txBody>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gridSpan="2">
                  <a:txBody>
                    <a:bodyPr/>
                    <a:lstStyle/>
                    <a:p>
                      <a:r>
                        <a:rPr lang="en-US" sz="1800" b="1" dirty="0" err="1">
                          <a:solidFill>
                            <a:srgbClr val="FFFFCC"/>
                          </a:solidFill>
                          <a:latin typeface="Calibri" panose="020F0502020204030204" pitchFamily="34" charset="0"/>
                          <a:cs typeface="Calibri" panose="020F0502020204030204" pitchFamily="34" charset="0"/>
                        </a:rPr>
                        <a:t>Kenan</a:t>
                      </a:r>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hMerge="1">
                  <a:txBody>
                    <a:bodyPr/>
                    <a:lstStyle/>
                    <a:p>
                      <a:endParaRPr lang="en-US" dirty="0"/>
                    </a:p>
                  </a:txBody>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gridSpan="3" vMerge="1">
                  <a:txBody>
                    <a:bodyPr/>
                    <a:lstStyle/>
                    <a:p>
                      <a:endParaRPr lang="en-US" dirty="0"/>
                    </a:p>
                  </a:txBody>
                  <a:tcPr>
                    <a:lnL w="12700" cmpd="sng">
                      <a:noFill/>
                    </a:lnL>
                    <a:lnR w="12700" cmpd="sng">
                      <a:noFill/>
                    </a:lnR>
                    <a:lnT w="12700" cmpd="sng">
                      <a:noFill/>
                    </a:lnT>
                    <a:lnB w="12700" cmpd="sng">
                      <a:noFill/>
                    </a:lnB>
                    <a:solidFill>
                      <a:schemeClr val="bg2"/>
                    </a:solidFill>
                  </a:tcPr>
                </a:tc>
                <a:tc hMerge="1" vMerge="1">
                  <a:txBody>
                    <a:bodyPr/>
                    <a:lstStyle/>
                    <a:p>
                      <a:endParaRPr lang="en-US" dirty="0"/>
                    </a:p>
                  </a:txBody>
                  <a:tcPr>
                    <a:lnL w="12700" cmpd="sng">
                      <a:noFill/>
                    </a:lnL>
                    <a:lnR w="12700" cmpd="sng">
                      <a:noFill/>
                    </a:lnR>
                    <a:lnT w="12700" cmpd="sng">
                      <a:noFill/>
                    </a:lnT>
                    <a:lnB w="12700" cmpd="sng">
                      <a:noFill/>
                    </a:lnB>
                    <a:solidFill>
                      <a:schemeClr val="bg2"/>
                    </a:solidFill>
                  </a:tcPr>
                </a:tc>
                <a:tc hMerge="1" vMerge="1">
                  <a:txBody>
                    <a:bodyPr/>
                    <a:lstStyle/>
                    <a:p>
                      <a:endParaRPr lang="en-US" dirty="0"/>
                    </a:p>
                  </a:txBody>
                  <a:tcPr>
                    <a:lnL w="12700" cmpd="sng">
                      <a:noFill/>
                    </a:lnL>
                    <a:lnR w="12700" cmpd="sng">
                      <a:noFill/>
                    </a:lnR>
                    <a:lnT w="12700" cmpd="sng">
                      <a:noFill/>
                    </a:lnT>
                    <a:lnB w="12700" cmpd="sng">
                      <a:noFill/>
                    </a:lnB>
                    <a:solidFill>
                      <a:schemeClr val="bg2"/>
                    </a:solidFill>
                  </a:tcPr>
                </a:tc>
                <a:extLst>
                  <a:ext uri="{0D108BD9-81ED-4DB2-BD59-A6C34878D82A}">
                    <a16:rowId xmlns:a16="http://schemas.microsoft.com/office/drawing/2014/main" val="10010"/>
                  </a:ext>
                </a:extLst>
              </a:tr>
              <a:tr h="550847">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gridSpan="3">
                  <a:txBody>
                    <a:bodyPr/>
                    <a:lstStyle/>
                    <a:p>
                      <a:pPr>
                        <a:spcBef>
                          <a:spcPts val="1200"/>
                        </a:spcBef>
                      </a:pPr>
                      <a:r>
                        <a:rPr lang="en-US" sz="1800" b="1">
                          <a:solidFill>
                            <a:srgbClr val="FFFFCC"/>
                          </a:solidFill>
                          <a:latin typeface="Calibri" panose="020F0502020204030204" pitchFamily="34" charset="0"/>
                          <a:cs typeface="Calibri" panose="020F0502020204030204" pitchFamily="34" charset="0"/>
                        </a:rPr>
                        <a:t>        Ram</a:t>
                      </a:r>
                      <a:endParaRPr lang="en-US" sz="1800" b="1" dirty="0">
                        <a:solidFill>
                          <a:srgbClr val="FFFFCC"/>
                        </a:solidFill>
                        <a:latin typeface="Calibri" panose="020F0502020204030204" pitchFamily="34" charset="0"/>
                        <a:cs typeface="Calibri" panose="020F0502020204030204" pitchFamily="34" charset="0"/>
                      </a:endParaRPr>
                    </a:p>
                  </a:txBody>
                  <a:tcPr anchor="ctr">
                    <a:lnL w="12700" cmpd="sng">
                      <a:noFill/>
                    </a:lnL>
                    <a:lnR w="12700" cmpd="sng">
                      <a:noFill/>
                    </a:lnR>
                    <a:lnT w="12700" cmpd="sng">
                      <a:noFill/>
                    </a:lnT>
                    <a:lnB w="12700" cmpd="sng">
                      <a:noFill/>
                    </a:lnB>
                    <a:solidFill>
                      <a:srgbClr val="360000"/>
                    </a:solidFill>
                  </a:tcPr>
                </a:tc>
                <a:tc hMerge="1">
                  <a:txBody>
                    <a:bodyPr/>
                    <a:lstStyle/>
                    <a:p>
                      <a:endParaRPr lang="en-US" dirty="0"/>
                    </a:p>
                  </a:txBody>
                  <a:tcPr/>
                </a:tc>
                <a:tc hMerge="1">
                  <a:txBody>
                    <a:bodyPr/>
                    <a:lstStyle/>
                    <a:p>
                      <a:endParaRPr lang="en-US" dirty="0"/>
                    </a:p>
                  </a:txBody>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gridSpan="2">
                  <a:txBody>
                    <a:bodyPr/>
                    <a:lstStyle/>
                    <a:p>
                      <a:r>
                        <a:rPr lang="en-US" sz="1800" b="1" dirty="0" err="1">
                          <a:solidFill>
                            <a:srgbClr val="FFFFCC"/>
                          </a:solidFill>
                          <a:latin typeface="Calibri" panose="020F0502020204030204" pitchFamily="34" charset="0"/>
                          <a:cs typeface="Calibri" panose="020F0502020204030204" pitchFamily="34" charset="0"/>
                        </a:rPr>
                        <a:t>Enosh</a:t>
                      </a:r>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hMerge="1">
                  <a:txBody>
                    <a:bodyPr/>
                    <a:lstStyle/>
                    <a:p>
                      <a:endParaRPr lang="en-US" dirty="0"/>
                    </a:p>
                  </a:txBody>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rowSpan="2" gridSpan="5">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600" b="1" dirty="0">
                          <a:solidFill>
                            <a:srgbClr val="FFFFCC"/>
                          </a:solidFill>
                          <a:latin typeface="Calibri" panose="020F0502020204030204" pitchFamily="34" charset="0"/>
                          <a:cs typeface="Calibri" panose="020F0502020204030204" pitchFamily="34" charset="0"/>
                        </a:rPr>
                        <a:t>Genesis 5</a:t>
                      </a:r>
                    </a:p>
                  </a:txBody>
                  <a:tcPr>
                    <a:lnL w="12700" cmpd="sng">
                      <a:noFill/>
                    </a:lnL>
                    <a:lnR w="12700" cmpd="sng">
                      <a:noFill/>
                    </a:lnR>
                    <a:lnT w="12700" cmpd="sng">
                      <a:noFill/>
                    </a:lnT>
                    <a:lnB w="12700" cmpd="sng">
                      <a:noFill/>
                    </a:lnB>
                    <a:solidFill>
                      <a:srgbClr val="360000"/>
                    </a:solidFill>
                  </a:tcPr>
                </a:tc>
                <a:tc rowSpan="2" hMerge="1">
                  <a:txBody>
                    <a:bodyPr/>
                    <a:lstStyle/>
                    <a:p>
                      <a:endParaRPr lang="en-US" sz="1800" b="1" dirty="0">
                        <a:solidFill>
                          <a:srgbClr val="FFFF00"/>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rowSpan="2" hMerge="1">
                  <a:txBody>
                    <a:bodyPr/>
                    <a:lstStyle/>
                    <a:p>
                      <a:endParaRPr lang="en-US" sz="1800" b="1" dirty="0">
                        <a:solidFill>
                          <a:srgbClr val="FFFF00"/>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rowSpan="2" hMerge="1">
                  <a:txBody>
                    <a:bodyPr/>
                    <a:lstStyle/>
                    <a:p>
                      <a:endParaRPr lang="en-US" sz="1800" b="1" dirty="0">
                        <a:solidFill>
                          <a:srgbClr val="FFFF00"/>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rowSpan="2" hMerge="1">
                  <a:txBody>
                    <a:bodyPr/>
                    <a:lstStyle/>
                    <a:p>
                      <a:endParaRPr lang="en-US" sz="1800" b="1" dirty="0">
                        <a:solidFill>
                          <a:srgbClr val="FFFF00"/>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extLst>
                  <a:ext uri="{0D108BD9-81ED-4DB2-BD59-A6C34878D82A}">
                    <a16:rowId xmlns:a16="http://schemas.microsoft.com/office/drawing/2014/main" val="10011"/>
                  </a:ext>
                </a:extLst>
              </a:tr>
              <a:tr h="500713">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gridSpan="3">
                  <a:txBody>
                    <a:bodyPr/>
                    <a:lstStyle/>
                    <a:p>
                      <a:r>
                        <a:rPr lang="en-US" sz="1800" b="1">
                          <a:solidFill>
                            <a:srgbClr val="FFFFCC"/>
                          </a:solidFill>
                          <a:latin typeface="Calibri" panose="020F0502020204030204" pitchFamily="34" charset="0"/>
                          <a:cs typeface="Calibri" panose="020F0502020204030204" pitchFamily="34" charset="0"/>
                        </a:rPr>
                        <a:t>    </a:t>
                      </a:r>
                      <a:r>
                        <a:rPr lang="en-US" sz="1800" b="1" dirty="0" err="1">
                          <a:solidFill>
                            <a:srgbClr val="FFFFCC"/>
                          </a:solidFill>
                          <a:latin typeface="Calibri" panose="020F0502020204030204" pitchFamily="34" charset="0"/>
                          <a:cs typeface="Calibri" panose="020F0502020204030204" pitchFamily="34" charset="0"/>
                        </a:rPr>
                        <a:t>Hezron</a:t>
                      </a:r>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hMerge="1">
                  <a:txBody>
                    <a:bodyPr/>
                    <a:lstStyle/>
                    <a:p>
                      <a:endParaRPr lang="en-US" dirty="0"/>
                    </a:p>
                  </a:txBody>
                  <a:tcPr/>
                </a:tc>
                <a:tc hMerge="1">
                  <a:txBody>
                    <a:bodyPr/>
                    <a:lstStyle/>
                    <a:p>
                      <a:endParaRPr lang="en-US" dirty="0"/>
                    </a:p>
                  </a:txBody>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gridSpan="2">
                  <a:txBody>
                    <a:bodyPr/>
                    <a:lstStyle/>
                    <a:p>
                      <a:r>
                        <a:rPr lang="en-US" sz="1800" b="1" dirty="0">
                          <a:solidFill>
                            <a:srgbClr val="FFFFCC"/>
                          </a:solidFill>
                          <a:latin typeface="Calibri" panose="020F0502020204030204" pitchFamily="34" charset="0"/>
                          <a:cs typeface="Calibri" panose="020F0502020204030204" pitchFamily="34" charset="0"/>
                        </a:rPr>
                        <a:t>Seth</a:t>
                      </a:r>
                    </a:p>
                  </a:txBody>
                  <a:tcPr>
                    <a:lnL w="12700" cmpd="sng">
                      <a:noFill/>
                    </a:lnL>
                    <a:lnR w="12700" cmpd="sng">
                      <a:noFill/>
                    </a:lnR>
                    <a:lnT w="12700" cmpd="sng">
                      <a:noFill/>
                    </a:lnT>
                    <a:lnB w="12700" cmpd="sng">
                      <a:noFill/>
                    </a:lnB>
                    <a:solidFill>
                      <a:srgbClr val="360000"/>
                    </a:solidFill>
                  </a:tcPr>
                </a:tc>
                <a:tc hMerge="1">
                  <a:txBody>
                    <a:bodyPr/>
                    <a:lstStyle/>
                    <a:p>
                      <a:endParaRPr lang="en-US" dirty="0"/>
                    </a:p>
                  </a:txBody>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gridSpan="5" vMerge="1">
                  <a:txBody>
                    <a:bodyPr/>
                    <a:lstStyle/>
                    <a:p>
                      <a:endParaRPr lang="en-US" sz="1800" b="1" dirty="0">
                        <a:solidFill>
                          <a:srgbClr val="FFFF00"/>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hMerge="1" vMerge="1">
                  <a:txBody>
                    <a:bodyPr/>
                    <a:lstStyle/>
                    <a:p>
                      <a:endParaRPr lang="en-US" sz="1800" b="1" dirty="0">
                        <a:solidFill>
                          <a:srgbClr val="FFFF00"/>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hMerge="1" vMerge="1">
                  <a:txBody>
                    <a:bodyPr/>
                    <a:lstStyle/>
                    <a:p>
                      <a:endParaRPr lang="en-US" sz="1800" b="1" dirty="0">
                        <a:solidFill>
                          <a:srgbClr val="FFFF00"/>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hMerge="1" vMerge="1">
                  <a:txBody>
                    <a:bodyPr/>
                    <a:lstStyle/>
                    <a:p>
                      <a:endParaRPr lang="en-US" sz="1800" b="1" dirty="0">
                        <a:solidFill>
                          <a:srgbClr val="FFFF00"/>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hMerge="1" vMerge="1">
                  <a:txBody>
                    <a:bodyPr/>
                    <a:lstStyle/>
                    <a:p>
                      <a:endParaRPr lang="en-US" sz="1800" b="1" dirty="0">
                        <a:solidFill>
                          <a:srgbClr val="FFFF00"/>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extLst>
                  <a:ext uri="{0D108BD9-81ED-4DB2-BD59-A6C34878D82A}">
                    <a16:rowId xmlns:a16="http://schemas.microsoft.com/office/drawing/2014/main" val="10012"/>
                  </a:ext>
                </a:extLst>
              </a:tr>
              <a:tr h="496497">
                <a:tc gridSpan="3">
                  <a:txBody>
                    <a:bodyPr/>
                    <a:lstStyle/>
                    <a:p>
                      <a:r>
                        <a:rPr lang="en-US" sz="1800" b="1" dirty="0">
                          <a:solidFill>
                            <a:srgbClr val="FFFFCC"/>
                          </a:solidFill>
                          <a:latin typeface="Calibri" panose="020F0502020204030204" pitchFamily="34" charset="0"/>
                          <a:cs typeface="Calibri" panose="020F0502020204030204" pitchFamily="34" charset="0"/>
                        </a:rPr>
                        <a:t>           Perez</a:t>
                      </a:r>
                    </a:p>
                  </a:txBody>
                  <a:tcPr>
                    <a:lnL w="12700" cmpd="sng">
                      <a:noFill/>
                    </a:lnL>
                    <a:lnR w="12700" cmpd="sng">
                      <a:noFill/>
                    </a:lnR>
                    <a:lnT w="12700" cmpd="sng">
                      <a:noFill/>
                    </a:lnT>
                    <a:lnB w="12700" cmpd="sng">
                      <a:noFill/>
                    </a:lnB>
                    <a:solidFill>
                      <a:srgbClr val="360000"/>
                    </a:solidFill>
                  </a:tcPr>
                </a:tc>
                <a:tc hMerge="1">
                  <a:txBody>
                    <a:bodyPr/>
                    <a:lstStyle/>
                    <a:p>
                      <a:endParaRPr lang="en-US" dirty="0"/>
                    </a:p>
                  </a:txBody>
                  <a:tcPr/>
                </a:tc>
                <a:tc hMerge="1">
                  <a:txBody>
                    <a:bodyPr/>
                    <a:lstStyle/>
                    <a:p>
                      <a:endParaRPr lang="en-US" dirty="0"/>
                    </a:p>
                  </a:txBody>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gridSpan="2">
                  <a:txBody>
                    <a:bodyPr/>
                    <a:lstStyle/>
                    <a:p>
                      <a:r>
                        <a:rPr lang="en-US" sz="1800" b="1" dirty="0">
                          <a:solidFill>
                            <a:srgbClr val="FFFFCC"/>
                          </a:solidFill>
                          <a:latin typeface="Calibri" panose="020F0502020204030204" pitchFamily="34" charset="0"/>
                          <a:cs typeface="Calibri" panose="020F0502020204030204" pitchFamily="34" charset="0"/>
                        </a:rPr>
                        <a:t>Adam</a:t>
                      </a:r>
                    </a:p>
                  </a:txBody>
                  <a:tcPr>
                    <a:lnL w="12700" cmpd="sng">
                      <a:noFill/>
                    </a:lnL>
                    <a:lnR w="12700" cmpd="sng">
                      <a:noFill/>
                    </a:lnR>
                    <a:lnT w="12700" cmpd="sng">
                      <a:noFill/>
                    </a:lnT>
                    <a:lnB w="12700" cmpd="sng">
                      <a:noFill/>
                    </a:lnB>
                    <a:solidFill>
                      <a:srgbClr val="360000"/>
                    </a:solidFill>
                  </a:tcPr>
                </a:tc>
                <a:tc hMerge="1">
                  <a:txBody>
                    <a:bodyPr/>
                    <a:lstStyle/>
                    <a:p>
                      <a:endParaRPr lang="en-US" dirty="0"/>
                    </a:p>
                  </a:txBody>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dirty="0">
                        <a:solidFill>
                          <a:srgbClr val="FFFF00"/>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extLst>
                  <a:ext uri="{0D108BD9-81ED-4DB2-BD59-A6C34878D82A}">
                    <a16:rowId xmlns:a16="http://schemas.microsoft.com/office/drawing/2014/main" val="10013"/>
                  </a:ext>
                </a:extLst>
              </a:tr>
            </a:tbl>
          </a:graphicData>
        </a:graphic>
      </p:graphicFrame>
      <p:cxnSp>
        <p:nvCxnSpPr>
          <p:cNvPr id="6" name="Straight Arrow Connector 5"/>
          <p:cNvCxnSpPr/>
          <p:nvPr/>
        </p:nvCxnSpPr>
        <p:spPr>
          <a:xfrm flipV="1">
            <a:off x="7543800" y="1066800"/>
            <a:ext cx="1295400" cy="2514600"/>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Connector 7"/>
          <p:cNvCxnSpPr>
            <a:cxnSpLocks/>
          </p:cNvCxnSpPr>
          <p:nvPr/>
        </p:nvCxnSpPr>
        <p:spPr>
          <a:xfrm flipV="1">
            <a:off x="3648075" y="3581400"/>
            <a:ext cx="3895725" cy="3038475"/>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32" name="7-Point Star 31"/>
          <p:cNvSpPr/>
          <p:nvPr/>
        </p:nvSpPr>
        <p:spPr>
          <a:xfrm>
            <a:off x="7391400" y="3429000"/>
            <a:ext cx="304800" cy="304800"/>
          </a:xfrm>
          <a:prstGeom prst="star7">
            <a:avLst/>
          </a:prstGeom>
          <a:solidFill>
            <a:srgbClr val="7030A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Oval 1">
            <a:extLst>
              <a:ext uri="{FF2B5EF4-FFF2-40B4-BE49-F238E27FC236}">
                <a16:creationId xmlns:a16="http://schemas.microsoft.com/office/drawing/2014/main" id="{8900B600-1369-40AB-9E8C-681B0261D4BB}"/>
              </a:ext>
            </a:extLst>
          </p:cNvPr>
          <p:cNvSpPr/>
          <p:nvPr/>
        </p:nvSpPr>
        <p:spPr>
          <a:xfrm>
            <a:off x="5981700" y="3254830"/>
            <a:ext cx="3124200" cy="653141"/>
          </a:xfrm>
          <a:prstGeom prst="ellipse">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2550131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75E62A-A177-6A7B-296D-3296A69C795C}"/>
              </a:ext>
            </a:extLst>
          </p:cNvPr>
          <p:cNvSpPr>
            <a:spLocks noGrp="1"/>
          </p:cNvSpPr>
          <p:nvPr>
            <p:ph type="title"/>
          </p:nvPr>
        </p:nvSpPr>
        <p:spPr>
          <a:xfrm>
            <a:off x="842682" y="149972"/>
            <a:ext cx="10515600" cy="1325563"/>
          </a:xfrm>
        </p:spPr>
        <p:txBody>
          <a:bodyPr>
            <a:normAutofit/>
          </a:bodyPr>
          <a:lstStyle/>
          <a:p>
            <a:pPr marL="744538" marR="0" indent="-744538">
              <a:lnSpc>
                <a:spcPct val="100000"/>
              </a:lnSpc>
              <a:spcBef>
                <a:spcPts val="0"/>
              </a:spcBef>
              <a:spcAft>
                <a:spcPts val="1800"/>
              </a:spcAft>
              <a:buNone/>
              <a:tabLst>
                <a:tab pos="228600" algn="l"/>
                <a:tab pos="457200" algn="l"/>
                <a:tab pos="690563" algn="l"/>
                <a:tab pos="914400" algn="l"/>
                <a:tab pos="1143000" algn="l"/>
                <a:tab pos="1371600" algn="l"/>
                <a:tab pos="1600200" algn="l"/>
                <a:tab pos="1828800" algn="l"/>
                <a:tab pos="2057400" algn="l"/>
                <a:tab pos="2286000" algn="l"/>
                <a:tab pos="2514600" algn="l"/>
              </a:tabLst>
            </a:pPr>
            <a:r>
              <a:rPr lang="en-US" sz="3600" b="1" dirty="0">
                <a:solidFill>
                  <a:srgbClr val="FFFFCC"/>
                </a:solidFill>
                <a:latin typeface="+mn-lt"/>
                <a:ea typeface="Times New Roman" panose="02020603050405020304" pitchFamily="18" charset="0"/>
              </a:rPr>
              <a:t>b</a:t>
            </a:r>
            <a:r>
              <a:rPr lang="en-US" sz="3600" b="1" dirty="0">
                <a:solidFill>
                  <a:srgbClr val="FFFFCC"/>
                </a:solidFill>
                <a:effectLst/>
                <a:latin typeface="+mn-lt"/>
                <a:ea typeface="Times New Roman" panose="02020603050405020304" pitchFamily="18" charset="0"/>
              </a:rPr>
              <a:t>.	The Significance of the Genealogy</a:t>
            </a:r>
          </a:p>
        </p:txBody>
      </p:sp>
      <p:sp>
        <p:nvSpPr>
          <p:cNvPr id="3" name="Content Placeholder 2">
            <a:extLst>
              <a:ext uri="{FF2B5EF4-FFF2-40B4-BE49-F238E27FC236}">
                <a16:creationId xmlns:a16="http://schemas.microsoft.com/office/drawing/2014/main" id="{96EB9AB7-1E47-05DA-8F76-FED4CD5A5DF8}"/>
              </a:ext>
            </a:extLst>
          </p:cNvPr>
          <p:cNvSpPr>
            <a:spLocks noGrp="1"/>
          </p:cNvSpPr>
          <p:nvPr>
            <p:ph idx="1"/>
          </p:nvPr>
        </p:nvSpPr>
        <p:spPr>
          <a:xfrm>
            <a:off x="838200" y="1475535"/>
            <a:ext cx="10515600" cy="5167312"/>
          </a:xfrm>
        </p:spPr>
        <p:txBody>
          <a:bodyPr>
            <a:normAutofit fontScale="92500"/>
          </a:bodyPr>
          <a:lstStyle/>
          <a:p>
            <a:pPr marL="742950" marR="0" indent="-742950">
              <a:lnSpc>
                <a:spcPct val="110000"/>
              </a:lnSpc>
              <a:spcBef>
                <a:spcPts val="0"/>
              </a:spcBef>
              <a:spcAft>
                <a:spcPts val="1800"/>
              </a:spcAft>
              <a:buAutoNum type="arabicParenBoth"/>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Times New Roman" panose="02020603050405020304" pitchFamily="18" charset="0"/>
              </a:rPr>
              <a:t>By the grace of God People are being fruitful and multiplying.</a:t>
            </a:r>
          </a:p>
          <a:p>
            <a:pPr marL="742950" marR="0" indent="-742950">
              <a:lnSpc>
                <a:spcPct val="110000"/>
              </a:lnSpc>
              <a:spcBef>
                <a:spcPts val="0"/>
              </a:spcBef>
              <a:spcAft>
                <a:spcPts val="1800"/>
              </a:spcAft>
              <a:buAutoNum type="arabicParenBoth"/>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Times New Roman" panose="02020603050405020304" pitchFamily="18" charset="0"/>
              </a:rPr>
              <a:t>By the grace of God in each generation there are both daughters and sons, guaranteeing that life may go on in spite of the curse.</a:t>
            </a:r>
          </a:p>
          <a:p>
            <a:pPr marL="742950" marR="0" indent="-742950">
              <a:lnSpc>
                <a:spcPct val="110000"/>
              </a:lnSpc>
              <a:spcBef>
                <a:spcPts val="0"/>
              </a:spcBef>
              <a:spcAft>
                <a:spcPts val="1800"/>
              </a:spcAft>
              <a:buAutoNum type="arabicParenBoth"/>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Times New Roman" panose="02020603050405020304" pitchFamily="18" charset="0"/>
              </a:rPr>
              <a:t>A faithful remnant is still present, though evidently Enoch (#7) was more at home in the presence of God than among his fellow human beings.</a:t>
            </a:r>
          </a:p>
        </p:txBody>
      </p:sp>
    </p:spTree>
    <p:extLst>
      <p:ext uri="{BB962C8B-B14F-4D97-AF65-F5344CB8AC3E}">
        <p14:creationId xmlns:p14="http://schemas.microsoft.com/office/powerpoint/2010/main" val="523571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75E62A-A177-6A7B-296D-3296A69C795C}"/>
              </a:ext>
            </a:extLst>
          </p:cNvPr>
          <p:cNvSpPr>
            <a:spLocks noGrp="1"/>
          </p:cNvSpPr>
          <p:nvPr>
            <p:ph type="title"/>
          </p:nvPr>
        </p:nvSpPr>
        <p:spPr>
          <a:xfrm>
            <a:off x="596152" y="135682"/>
            <a:ext cx="10515600" cy="1325563"/>
          </a:xfrm>
        </p:spPr>
        <p:txBody>
          <a:bodyPr>
            <a:normAutofit/>
          </a:bodyPr>
          <a:lstStyle/>
          <a:p>
            <a:pPr>
              <a:tabLst>
                <a:tab pos="627063" algn="l"/>
              </a:tabLst>
            </a:pPr>
            <a:r>
              <a:rPr lang="en-US" sz="3600" b="1" dirty="0">
                <a:solidFill>
                  <a:srgbClr val="FFFFCC"/>
                </a:solidFill>
                <a:effectLst/>
                <a:latin typeface="Calibri" panose="020F0502020204030204" pitchFamily="34" charset="0"/>
                <a:ea typeface="Times New Roman" panose="02020603050405020304" pitchFamily="18" charset="0"/>
              </a:rPr>
              <a:t>2.	The Perversion of the Adamic Commission and 	Blessing (6:1–8)</a:t>
            </a:r>
            <a:endParaRPr lang="en-US" sz="7200" dirty="0">
              <a:solidFill>
                <a:srgbClr val="FFFFCC"/>
              </a:solidFill>
            </a:endParaRPr>
          </a:p>
        </p:txBody>
      </p:sp>
      <p:sp>
        <p:nvSpPr>
          <p:cNvPr id="3" name="Content Placeholder 2">
            <a:extLst>
              <a:ext uri="{FF2B5EF4-FFF2-40B4-BE49-F238E27FC236}">
                <a16:creationId xmlns:a16="http://schemas.microsoft.com/office/drawing/2014/main" id="{96EB9AB7-1E47-05DA-8F76-FED4CD5A5DF8}"/>
              </a:ext>
            </a:extLst>
          </p:cNvPr>
          <p:cNvSpPr>
            <a:spLocks noGrp="1"/>
          </p:cNvSpPr>
          <p:nvPr>
            <p:ph idx="1"/>
          </p:nvPr>
        </p:nvSpPr>
        <p:spPr>
          <a:xfrm>
            <a:off x="838200" y="1568825"/>
            <a:ext cx="10515600" cy="4778187"/>
          </a:xfrm>
        </p:spPr>
        <p:txBody>
          <a:bodyPr>
            <a:normAutofit/>
          </a:bodyPr>
          <a:lstStyle/>
          <a:p>
            <a:pPr marL="0" indent="0">
              <a:buNone/>
            </a:pPr>
            <a:r>
              <a:rPr lang="en-US" sz="3600" b="1" dirty="0">
                <a:solidFill>
                  <a:srgbClr val="FFFFCC"/>
                </a:solidFill>
              </a:rPr>
              <a:t>Then the people began to multiply on the earth, and daughters were born to them.</a:t>
            </a:r>
          </a:p>
          <a:p>
            <a:pPr marL="0" indent="0">
              <a:buNone/>
            </a:pPr>
            <a:r>
              <a:rPr lang="en-US" sz="3600" b="1" baseline="30000" dirty="0">
                <a:solidFill>
                  <a:srgbClr val="FFFFCC"/>
                </a:solidFill>
              </a:rPr>
              <a:t>2</a:t>
            </a:r>
            <a:r>
              <a:rPr lang="en-US" sz="3600" b="1" dirty="0">
                <a:solidFill>
                  <a:srgbClr val="FFFFCC"/>
                </a:solidFill>
              </a:rPr>
              <a:t> The sons of God saw the beautiful women</a:t>
            </a:r>
            <a:r>
              <a:rPr lang="en-US" sz="3600" b="1" baseline="30000" dirty="0">
                <a:solidFill>
                  <a:srgbClr val="FFFFCC"/>
                </a:solidFill>
              </a:rPr>
              <a:t>1 </a:t>
            </a:r>
            <a:r>
              <a:rPr lang="en-US" sz="3600" b="1" dirty="0">
                <a:solidFill>
                  <a:srgbClr val="FFFFCC"/>
                </a:solidFill>
              </a:rPr>
              <a:t>and took any they wanted as their wives.</a:t>
            </a:r>
          </a:p>
          <a:p>
            <a:pPr marL="0" indent="0">
              <a:buNone/>
            </a:pPr>
            <a:r>
              <a:rPr lang="en-US" sz="3600" b="1" baseline="30000" dirty="0">
                <a:solidFill>
                  <a:srgbClr val="FFFFCC"/>
                </a:solidFill>
              </a:rPr>
              <a:t>3</a:t>
            </a:r>
            <a:r>
              <a:rPr lang="en-US" sz="3600" b="1" dirty="0">
                <a:solidFill>
                  <a:srgbClr val="FFFFCC"/>
                </a:solidFill>
              </a:rPr>
              <a:t> Then the LORD said, "My Spirit will not put up with</a:t>
            </a:r>
            <a:r>
              <a:rPr lang="en-US" sz="3600" b="1" baseline="30000" dirty="0">
                <a:solidFill>
                  <a:srgbClr val="FFFFCC"/>
                </a:solidFill>
              </a:rPr>
              <a:t>1 </a:t>
            </a:r>
            <a:r>
              <a:rPr lang="en-US" sz="3600" b="1" dirty="0">
                <a:solidFill>
                  <a:srgbClr val="FFFFCC"/>
                </a:solidFill>
              </a:rPr>
              <a:t>humans for such a long time, for they are only mortal flesh. In the future, their normal lifespan will be no more than 120 years."</a:t>
            </a:r>
            <a:endParaRPr lang="en-US" sz="44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2112899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22B3C5-5A7D-DF60-397C-BEE83F55456C}"/>
              </a:ext>
            </a:extLst>
          </p:cNvPr>
          <p:cNvSpPr>
            <a:spLocks noGrp="1"/>
          </p:cNvSpPr>
          <p:nvPr>
            <p:ph type="title"/>
          </p:nvPr>
        </p:nvSpPr>
        <p:spPr>
          <a:xfrm>
            <a:off x="371475" y="327025"/>
            <a:ext cx="10515600" cy="1325563"/>
          </a:xfrm>
        </p:spPr>
        <p:txBody>
          <a:bodyPr/>
          <a:lstStyle/>
          <a:p>
            <a:r>
              <a:rPr lang="en-US" b="1" dirty="0">
                <a:solidFill>
                  <a:srgbClr val="FFFFCC"/>
                </a:solidFill>
                <a:latin typeface="+mn-lt"/>
              </a:rPr>
              <a:t>a.	The Facts</a:t>
            </a:r>
          </a:p>
        </p:txBody>
      </p:sp>
      <p:sp>
        <p:nvSpPr>
          <p:cNvPr id="3" name="Content Placeholder 2">
            <a:extLst>
              <a:ext uri="{FF2B5EF4-FFF2-40B4-BE49-F238E27FC236}">
                <a16:creationId xmlns:a16="http://schemas.microsoft.com/office/drawing/2014/main" id="{35D0E5A5-D95F-3778-F775-9428EBA674FA}"/>
              </a:ext>
            </a:extLst>
          </p:cNvPr>
          <p:cNvSpPr>
            <a:spLocks noGrp="1"/>
          </p:cNvSpPr>
          <p:nvPr>
            <p:ph idx="1"/>
          </p:nvPr>
        </p:nvSpPr>
        <p:spPr>
          <a:xfrm>
            <a:off x="838200" y="1825625"/>
            <a:ext cx="10991850" cy="4351338"/>
          </a:xfrm>
        </p:spPr>
        <p:txBody>
          <a:bodyPr>
            <a:normAutofit/>
          </a:bodyPr>
          <a:lstStyle/>
          <a:p>
            <a:pPr marL="742950" marR="0" indent="-742950">
              <a:lnSpc>
                <a:spcPct val="107000"/>
              </a:lnSpc>
              <a:spcBef>
                <a:spcPts val="0"/>
              </a:spcBef>
              <a:spcAft>
                <a:spcPts val="0"/>
              </a:spcAft>
              <a:buAutoNum type="arabicParenBoth"/>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Calibri" panose="020F0502020204030204" pitchFamily="34" charset="0"/>
                <a:cs typeface="Calibri" panose="020F0502020204030204" pitchFamily="34" charset="0"/>
              </a:rPr>
              <a:t>The Languages of the First Testament: </a:t>
            </a:r>
          </a:p>
          <a:p>
            <a:pPr marL="0" marR="0" indent="0">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a typeface="Calibri" panose="020F0502020204030204" pitchFamily="34" charset="0"/>
                <a:cs typeface="Calibri" panose="020F0502020204030204" pitchFamily="34" charset="0"/>
              </a:rPr>
              <a:t>					</a:t>
            </a:r>
            <a:r>
              <a:rPr lang="en-US" sz="3600" b="1" dirty="0">
                <a:solidFill>
                  <a:srgbClr val="FFFFCC"/>
                </a:solidFill>
                <a:effectLst/>
                <a:ea typeface="Calibri" panose="020F0502020204030204" pitchFamily="34" charset="0"/>
                <a:cs typeface="Calibri" panose="020F0502020204030204" pitchFamily="34" charset="0"/>
              </a:rPr>
              <a:t>Hebrew and Aramaic</a:t>
            </a:r>
          </a:p>
          <a:p>
            <a:pPr marL="0" marR="0" indent="0">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Calibri" panose="020F0502020204030204" pitchFamily="34" charset="0"/>
                <a:cs typeface="Calibri" panose="020F0502020204030204" pitchFamily="34" charset="0"/>
              </a:rPr>
              <a:t>(2)	The Geographic World of the First Testament: 						Palestine and Environs</a:t>
            </a:r>
            <a:endParaRPr lang="en-US" sz="3600" b="1" dirty="0">
              <a:solidFill>
                <a:srgbClr val="FFFFCC"/>
              </a:solidFill>
              <a:effectLst/>
              <a:ea typeface="Calibri" panose="020F0502020204030204" pitchFamily="34" charset="0"/>
              <a:cs typeface="Arial" panose="020B0604020202020204" pitchFamily="34" charset="0"/>
            </a:endParaRPr>
          </a:p>
          <a:p>
            <a:pPr marL="742950" marR="0" indent="-742950" algn="l">
              <a:spcBef>
                <a:spcPts val="0"/>
              </a:spcBef>
              <a:spcAft>
                <a:spcPts val="0"/>
              </a:spcAft>
              <a:buAutoNum type="arabicParenBoth" startAt="3"/>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Times New Roman" panose="02020603050405020304" pitchFamily="18" charset="0"/>
              </a:rPr>
              <a:t>The Cultural World of the First Testament: </a:t>
            </a:r>
          </a:p>
          <a:p>
            <a:pPr marL="0" marR="0" indent="0" algn="l">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a typeface="Times New Roman" panose="02020603050405020304" pitchFamily="18" charset="0"/>
              </a:rPr>
              <a:t>					</a:t>
            </a:r>
            <a:r>
              <a:rPr lang="en-US" sz="3600" b="1" dirty="0">
                <a:solidFill>
                  <a:srgbClr val="FFFFCC"/>
                </a:solidFill>
                <a:effectLst/>
                <a:ea typeface="Times New Roman" panose="02020603050405020304" pitchFamily="18" charset="0"/>
              </a:rPr>
              <a:t>Ancient 	Near Eastern ways of thinking, believing, </a:t>
            </a:r>
            <a:endParaRPr lang="en-US" sz="3600" b="1" dirty="0">
              <a:solidFill>
                <a:srgbClr val="FFFFCC"/>
              </a:solidFill>
              <a:ea typeface="Times New Roman" panose="02020603050405020304" pitchFamily="18" charset="0"/>
            </a:endParaRPr>
          </a:p>
          <a:p>
            <a:pPr marL="0" marR="0" indent="0" algn="l">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Times New Roman" panose="02020603050405020304" pitchFamily="18" charset="0"/>
              </a:rPr>
              <a:t>					and behaving</a:t>
            </a:r>
          </a:p>
          <a:p>
            <a:pPr marL="0" indent="0">
              <a:buNone/>
            </a:pPr>
            <a:endParaRPr lang="en-US" dirty="0"/>
          </a:p>
        </p:txBody>
      </p:sp>
    </p:spTree>
    <p:extLst>
      <p:ext uri="{BB962C8B-B14F-4D97-AF65-F5344CB8AC3E}">
        <p14:creationId xmlns:p14="http://schemas.microsoft.com/office/powerpoint/2010/main" val="3378164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anim calcmode="lin" valueType="num">
                                      <p:cBhvr additive="base">
                                        <p:cTn id="1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4" end="4"/>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 calcmode="lin" valueType="num">
                                      <p:cBhvr additive="base">
                                        <p:cTn id="1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6EB9AB7-1E47-05DA-8F76-FED4CD5A5DF8}"/>
              </a:ext>
            </a:extLst>
          </p:cNvPr>
          <p:cNvSpPr>
            <a:spLocks noGrp="1"/>
          </p:cNvSpPr>
          <p:nvPr>
            <p:ph idx="1"/>
          </p:nvPr>
        </p:nvSpPr>
        <p:spPr>
          <a:xfrm>
            <a:off x="838200" y="735107"/>
            <a:ext cx="10515600" cy="5163670"/>
          </a:xfrm>
        </p:spPr>
        <p:txBody>
          <a:bodyPr>
            <a:normAutofit/>
          </a:bodyPr>
          <a:lstStyle/>
          <a:p>
            <a:pPr marL="0" indent="0">
              <a:buNone/>
            </a:pPr>
            <a:r>
              <a:rPr lang="en-US" sz="3600" b="1" baseline="30000" dirty="0">
                <a:solidFill>
                  <a:srgbClr val="FFFFCC"/>
                </a:solidFill>
              </a:rPr>
              <a:t>4</a:t>
            </a:r>
            <a:r>
              <a:rPr lang="en-US" sz="3600" b="1" dirty="0">
                <a:solidFill>
                  <a:srgbClr val="FFFFCC"/>
                </a:solidFill>
              </a:rPr>
              <a:t> [By the way] In those days, and for some time after, giant </a:t>
            </a:r>
            <a:r>
              <a:rPr lang="en-US" sz="3600" b="1" dirty="0" err="1">
                <a:solidFill>
                  <a:srgbClr val="FFFFCC"/>
                </a:solidFill>
              </a:rPr>
              <a:t>Nephilites</a:t>
            </a:r>
            <a:r>
              <a:rPr lang="en-US" sz="3600" b="1" dirty="0">
                <a:solidFill>
                  <a:srgbClr val="FFFFCC"/>
                </a:solidFill>
              </a:rPr>
              <a:t> lived on the earth, for whenever the sons of God had intercourse with women, they gave birth to children who became the heroes and famous warriors of ancient times.</a:t>
            </a:r>
          </a:p>
          <a:p>
            <a:pPr marL="0" indent="0">
              <a:buNone/>
            </a:pPr>
            <a:r>
              <a:rPr lang="en-US" sz="3600" b="1" baseline="30000" dirty="0">
                <a:solidFill>
                  <a:srgbClr val="FFFFCC"/>
                </a:solidFill>
              </a:rPr>
              <a:t>5</a:t>
            </a:r>
            <a:r>
              <a:rPr lang="en-US" sz="3600" b="1" dirty="0">
                <a:solidFill>
                  <a:srgbClr val="FFFFCC"/>
                </a:solidFill>
              </a:rPr>
              <a:t> The LORD observed the extent of human wickedness on the earth, and he saw that everything they thought or imagined was consistently and totally evil.</a:t>
            </a:r>
            <a:endParaRPr lang="en-US" sz="44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4004258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6EB9AB7-1E47-05DA-8F76-FED4CD5A5DF8}"/>
              </a:ext>
            </a:extLst>
          </p:cNvPr>
          <p:cNvSpPr>
            <a:spLocks noGrp="1"/>
          </p:cNvSpPr>
          <p:nvPr>
            <p:ph idx="1"/>
          </p:nvPr>
        </p:nvSpPr>
        <p:spPr>
          <a:xfrm>
            <a:off x="838200" y="770965"/>
            <a:ext cx="10515600" cy="5871882"/>
          </a:xfrm>
        </p:spPr>
        <p:txBody>
          <a:bodyPr>
            <a:normAutofit/>
          </a:bodyPr>
          <a:lstStyle/>
          <a:p>
            <a:pPr marL="0" indent="0">
              <a:buNone/>
            </a:pPr>
            <a:r>
              <a:rPr lang="en-US" sz="3600" b="1" baseline="30000" dirty="0">
                <a:solidFill>
                  <a:srgbClr val="FFFFCC"/>
                </a:solidFill>
              </a:rPr>
              <a:t>6</a:t>
            </a:r>
            <a:r>
              <a:rPr lang="en-US" sz="3600" b="1" dirty="0">
                <a:solidFill>
                  <a:srgbClr val="FFFFCC"/>
                </a:solidFill>
              </a:rPr>
              <a:t> So the LORD was sorry he had ever made them and put them on the earth. It broke his heart.</a:t>
            </a:r>
          </a:p>
          <a:p>
            <a:pPr marL="0" indent="0">
              <a:buNone/>
            </a:pPr>
            <a:r>
              <a:rPr lang="en-US" sz="3600" b="1" baseline="30000" dirty="0">
                <a:solidFill>
                  <a:srgbClr val="FFFFCC"/>
                </a:solidFill>
              </a:rPr>
              <a:t>7</a:t>
            </a:r>
            <a:r>
              <a:rPr lang="en-US" sz="3600" b="1" dirty="0">
                <a:solidFill>
                  <a:srgbClr val="FFFFCC"/>
                </a:solidFill>
              </a:rPr>
              <a:t> And the LORD said, "I will wipe this human race I have created from the face of the earth. Yes, and I will destroy every living thing -- all the people, the large animals, the small animals that scurry along the ground, and even the birds of the sky. I am sorry I ever made them."</a:t>
            </a:r>
          </a:p>
          <a:p>
            <a:pPr marL="0" indent="0">
              <a:buNone/>
            </a:pPr>
            <a:r>
              <a:rPr lang="en-US" sz="3600" b="1" baseline="30000" dirty="0">
                <a:solidFill>
                  <a:srgbClr val="FFFFCC"/>
                </a:solidFill>
              </a:rPr>
              <a:t>8</a:t>
            </a:r>
            <a:r>
              <a:rPr lang="en-US" sz="3600" b="1" dirty="0">
                <a:solidFill>
                  <a:srgbClr val="FFFFCC"/>
                </a:solidFill>
              </a:rPr>
              <a:t> But Noah found favor with the LORD. (Gen. 6:1–8 NLT)</a:t>
            </a:r>
            <a:endParaRPr lang="en-US" sz="44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2300507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75E62A-A177-6A7B-296D-3296A69C795C}"/>
              </a:ext>
            </a:extLst>
          </p:cNvPr>
          <p:cNvSpPr>
            <a:spLocks noGrp="1"/>
          </p:cNvSpPr>
          <p:nvPr>
            <p:ph type="title"/>
          </p:nvPr>
        </p:nvSpPr>
        <p:spPr>
          <a:xfrm>
            <a:off x="578223" y="583918"/>
            <a:ext cx="10515600" cy="1325563"/>
          </a:xfrm>
        </p:spPr>
        <p:txBody>
          <a:bodyPr>
            <a:normAutofit/>
          </a:bodyPr>
          <a:lstStyle/>
          <a:p>
            <a:pPr>
              <a:tabLst>
                <a:tab pos="627063" algn="l"/>
              </a:tabLst>
            </a:pPr>
            <a:r>
              <a:rPr lang="en-US" sz="3600" b="1" dirty="0">
                <a:solidFill>
                  <a:srgbClr val="FFFFCC"/>
                </a:solidFill>
                <a:effectLst/>
                <a:latin typeface="Calibri" panose="020F0502020204030204" pitchFamily="34" charset="0"/>
                <a:ea typeface="Times New Roman" panose="02020603050405020304" pitchFamily="18" charset="0"/>
              </a:rPr>
              <a:t>2.	The Perversion of the Adamic Commission and 	Blessing (6:1–8)</a:t>
            </a:r>
            <a:endParaRPr lang="en-US" sz="7200" dirty="0">
              <a:solidFill>
                <a:srgbClr val="FFFFCC"/>
              </a:solidFill>
            </a:endParaRPr>
          </a:p>
        </p:txBody>
      </p:sp>
      <p:sp>
        <p:nvSpPr>
          <p:cNvPr id="3" name="Content Placeholder 2">
            <a:extLst>
              <a:ext uri="{FF2B5EF4-FFF2-40B4-BE49-F238E27FC236}">
                <a16:creationId xmlns:a16="http://schemas.microsoft.com/office/drawing/2014/main" id="{96EB9AB7-1E47-05DA-8F76-FED4CD5A5DF8}"/>
              </a:ext>
            </a:extLst>
          </p:cNvPr>
          <p:cNvSpPr>
            <a:spLocks noGrp="1"/>
          </p:cNvSpPr>
          <p:nvPr>
            <p:ph idx="1"/>
          </p:nvPr>
        </p:nvSpPr>
        <p:spPr>
          <a:xfrm>
            <a:off x="838200" y="2115671"/>
            <a:ext cx="10515600" cy="4527175"/>
          </a:xfrm>
        </p:spPr>
        <p:txBody>
          <a:bodyPr>
            <a:normAutofit/>
          </a:bodyPr>
          <a:lstStyle/>
          <a:p>
            <a:pPr marL="0" marR="0" indent="0">
              <a:lnSpc>
                <a:spcPct val="100000"/>
              </a:lnSpc>
              <a:spcBef>
                <a:spcPts val="0"/>
              </a:spcBef>
              <a:spcAft>
                <a:spcPts val="1800"/>
              </a:spcAft>
              <a:buNone/>
              <a:tabLst>
                <a:tab pos="573088" algn="l"/>
                <a:tab pos="685800" algn="l"/>
                <a:tab pos="914400" algn="l"/>
                <a:tab pos="1143000" algn="l"/>
                <a:tab pos="1371600" algn="l"/>
                <a:tab pos="1600200" algn="l"/>
                <a:tab pos="1828800" algn="l"/>
              </a:tabLst>
            </a:pP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	The Anthropological Significance of 6:1–8</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371600" marR="0" indent="-1371600">
              <a:lnSpc>
                <a:spcPct val="100000"/>
              </a:lnSpc>
              <a:spcBef>
                <a:spcPts val="0"/>
              </a:spcBef>
              <a:spcAft>
                <a:spcPts val="1800"/>
              </a:spcAft>
              <a:buNone/>
              <a:tabLst>
                <a:tab pos="685800" algn="l"/>
                <a:tab pos="914400" algn="l"/>
                <a:tab pos="1143000" algn="l"/>
                <a:tab pos="1371600" algn="l"/>
                <a:tab pos="1600200" algn="l"/>
                <a:tab pos="1828800" algn="l"/>
              </a:tabLst>
            </a:pPr>
            <a:r>
              <a:rPr lang="en-US" sz="3600" b="1" dirty="0">
                <a:solidFill>
                  <a:srgbClr val="FFFFCC"/>
                </a:solidFill>
                <a:latin typeface="Calibri" panose="020F0502020204030204" pitchFamily="34" charset="0"/>
                <a:ea typeface="Calibri" panose="020F0502020204030204" pitchFamily="34" charset="0"/>
                <a:cs typeface="Calibri" panose="020F0502020204030204" pitchFamily="34" charset="0"/>
              </a:rPr>
              <a:t>	</a:t>
            </a: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	Corruption has become universal and intolerable with God.</a:t>
            </a:r>
            <a:endParaRPr lang="en-US" sz="36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371600" marR="0" indent="-1371600">
              <a:lnSpc>
                <a:spcPct val="100000"/>
              </a:lnSpc>
              <a:spcBef>
                <a:spcPts val="0"/>
              </a:spcBef>
              <a:spcAft>
                <a:spcPts val="1800"/>
              </a:spcAft>
              <a:buNone/>
              <a:tabLst>
                <a:tab pos="685800" algn="l"/>
                <a:tab pos="914400" algn="l"/>
                <a:tab pos="1143000" algn="l"/>
                <a:tab pos="1371600" algn="l"/>
                <a:tab pos="1600200" algn="l"/>
                <a:tab pos="1828800" algn="l"/>
              </a:tabLst>
            </a:pPr>
            <a:r>
              <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	By the grace of God, one member of the fallen race (like Enoch) experienced God’s favor.</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10000"/>
              </a:lnSpc>
              <a:spcBef>
                <a:spcPts val="0"/>
              </a:spcBef>
              <a:spcAft>
                <a:spcPts val="1800"/>
              </a:spcAft>
              <a:buNone/>
              <a:tabLst>
                <a:tab pos="228600" algn="l"/>
                <a:tab pos="457200" algn="l"/>
                <a:tab pos="685800" algn="l"/>
                <a:tab pos="914400" algn="l"/>
                <a:tab pos="1143000" algn="l"/>
                <a:tab pos="1371600" algn="l"/>
                <a:tab pos="1600200" algn="l"/>
                <a:tab pos="1828800" algn="l"/>
                <a:tab pos="2057400" algn="l"/>
                <a:tab pos="2286000" algn="l"/>
                <a:tab pos="2514600" algn="l"/>
              </a:tabLst>
            </a:pPr>
            <a:endParaRPr lang="en-US" sz="36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3448897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75E62A-A177-6A7B-296D-3296A69C795C}"/>
              </a:ext>
            </a:extLst>
          </p:cNvPr>
          <p:cNvSpPr>
            <a:spLocks noGrp="1"/>
          </p:cNvSpPr>
          <p:nvPr>
            <p:ph type="title"/>
          </p:nvPr>
        </p:nvSpPr>
        <p:spPr>
          <a:xfrm>
            <a:off x="591671" y="149972"/>
            <a:ext cx="11053482" cy="836146"/>
          </a:xfrm>
        </p:spPr>
        <p:txBody>
          <a:bodyPr>
            <a:normAutofit/>
          </a:bodyPr>
          <a:lstStyle/>
          <a:p>
            <a:pPr marL="573088" indent="-573088"/>
            <a:r>
              <a:rPr lang="en-US" sz="3600" b="1" dirty="0">
                <a:solidFill>
                  <a:srgbClr val="FFFFCC"/>
                </a:solidFill>
                <a:latin typeface="+mn-lt"/>
              </a:rPr>
              <a:t>b.	Question:  Who are the “sons of God” (</a:t>
            </a:r>
            <a:r>
              <a:rPr lang="en-US" sz="3600" b="1" i="1" dirty="0" err="1">
                <a:solidFill>
                  <a:srgbClr val="FFFFCC"/>
                </a:solidFill>
                <a:latin typeface="+mn-lt"/>
              </a:rPr>
              <a:t>bĕne</a:t>
            </a:r>
            <a:r>
              <a:rPr lang="en-US" sz="3600" b="1" i="1" dirty="0">
                <a:solidFill>
                  <a:srgbClr val="FFFFCC"/>
                </a:solidFill>
                <a:latin typeface="+mn-lt"/>
              </a:rPr>
              <a:t>̂ </a:t>
            </a:r>
            <a:r>
              <a:rPr lang="en-US" sz="3600" b="1" i="1" dirty="0" err="1">
                <a:solidFill>
                  <a:srgbClr val="FFFFCC"/>
                </a:solidFill>
                <a:latin typeface="+mn-lt"/>
              </a:rPr>
              <a:t>ʾĕlōhîm</a:t>
            </a:r>
            <a:r>
              <a:rPr lang="en-US" sz="3600" b="1" dirty="0">
                <a:solidFill>
                  <a:srgbClr val="FFFFCC"/>
                </a:solidFill>
                <a:latin typeface="+mn-lt"/>
              </a:rPr>
              <a:t>)?</a:t>
            </a:r>
          </a:p>
        </p:txBody>
      </p:sp>
      <p:sp>
        <p:nvSpPr>
          <p:cNvPr id="3" name="Content Placeholder 2">
            <a:extLst>
              <a:ext uri="{FF2B5EF4-FFF2-40B4-BE49-F238E27FC236}">
                <a16:creationId xmlns:a16="http://schemas.microsoft.com/office/drawing/2014/main" id="{96EB9AB7-1E47-05DA-8F76-FED4CD5A5DF8}"/>
              </a:ext>
            </a:extLst>
          </p:cNvPr>
          <p:cNvSpPr>
            <a:spLocks noGrp="1"/>
          </p:cNvSpPr>
          <p:nvPr>
            <p:ph idx="1"/>
          </p:nvPr>
        </p:nvSpPr>
        <p:spPr>
          <a:xfrm>
            <a:off x="838199" y="1093694"/>
            <a:ext cx="11416554" cy="5764306"/>
          </a:xfrm>
        </p:spPr>
        <p:txBody>
          <a:bodyPr>
            <a:normAutofit fontScale="92500" lnSpcReduction="20000"/>
          </a:bodyPr>
          <a:lstStyle/>
          <a:p>
            <a:pPr marL="0" marR="0" indent="0">
              <a:lnSpc>
                <a:spcPct val="100000"/>
              </a:lnSpc>
              <a:spcBef>
                <a:spcPts val="0"/>
              </a:spcBef>
              <a:spcAft>
                <a:spcPts val="18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rPr>
              <a:t>Possibilities:</a:t>
            </a:r>
          </a:p>
          <a:p>
            <a:pPr marL="742950" indent="-742950">
              <a:lnSpc>
                <a:spcPct val="100000"/>
              </a:lnSpc>
              <a:spcBef>
                <a:spcPts val="0"/>
              </a:spcBef>
              <a:spcAft>
                <a:spcPts val="1800"/>
              </a:spcAft>
              <a:buAutoNum type="arabicParenBoth"/>
            </a:pPr>
            <a:r>
              <a:rPr lang="en-US" sz="3600" b="1" dirty="0">
                <a:solidFill>
                  <a:srgbClr val="FFFFCC"/>
                </a:solidFill>
              </a:rPr>
              <a:t>The godly line of Seth, in contrast to the ungodly line of Cain.</a:t>
            </a:r>
          </a:p>
          <a:p>
            <a:pPr marL="742950" indent="-742950">
              <a:lnSpc>
                <a:spcPct val="100000"/>
              </a:lnSpc>
              <a:spcBef>
                <a:spcPts val="0"/>
              </a:spcBef>
              <a:spcAft>
                <a:spcPts val="1800"/>
              </a:spcAft>
              <a:buAutoNum type="arabicParenBoth"/>
            </a:pPr>
            <a:r>
              <a:rPr lang="en-US" sz="3600" b="1" dirty="0">
                <a:solidFill>
                  <a:srgbClr val="FFFFCC"/>
                </a:solidFill>
              </a:rPr>
              <a:t>Nobility, in contrast to female commoners (</a:t>
            </a:r>
            <a:r>
              <a:rPr lang="en-US" sz="2600" b="1" i="1" dirty="0" err="1">
                <a:solidFill>
                  <a:srgbClr val="FFFFCC"/>
                </a:solidFill>
              </a:rPr>
              <a:t>bĕnôt</a:t>
            </a:r>
            <a:r>
              <a:rPr lang="en-US" sz="2600" b="1" i="1" dirty="0">
                <a:solidFill>
                  <a:srgbClr val="FFFFCC"/>
                </a:solidFill>
              </a:rPr>
              <a:t> </a:t>
            </a:r>
            <a:r>
              <a:rPr lang="en-US" sz="2600" b="1" i="1" dirty="0" err="1">
                <a:solidFill>
                  <a:srgbClr val="FFFFCC"/>
                </a:solidFill>
              </a:rPr>
              <a:t>hāʾādām</a:t>
            </a:r>
            <a:r>
              <a:rPr lang="en-US" sz="3600" b="1" dirty="0">
                <a:solidFill>
                  <a:srgbClr val="FFFFCC"/>
                </a:solidFill>
              </a:rPr>
              <a:t>).</a:t>
            </a:r>
          </a:p>
          <a:p>
            <a:pPr marL="742950" indent="-742950">
              <a:lnSpc>
                <a:spcPct val="100000"/>
              </a:lnSpc>
              <a:spcBef>
                <a:spcPts val="0"/>
              </a:spcBef>
              <a:spcAft>
                <a:spcPts val="1800"/>
              </a:spcAft>
              <a:buAutoNum type="arabicParenBoth"/>
            </a:pPr>
            <a:r>
              <a:rPr lang="en-US" sz="3600" b="1" dirty="0">
                <a:solidFill>
                  <a:srgbClr val="FFFFCC"/>
                </a:solidFill>
              </a:rPr>
              <a:t>Supernatural beings, in contrast to human earthlings.</a:t>
            </a:r>
          </a:p>
          <a:p>
            <a:pPr marL="1147763" indent="-403225">
              <a:lnSpc>
                <a:spcPct val="100000"/>
              </a:lnSpc>
              <a:spcBef>
                <a:spcPts val="0"/>
              </a:spcBef>
              <a:spcAft>
                <a:spcPts val="1800"/>
              </a:spcAft>
            </a:pPr>
            <a:r>
              <a:rPr lang="en-US" sz="3600" b="1" dirty="0">
                <a:solidFill>
                  <a:srgbClr val="FFFFCC"/>
                </a:solidFill>
              </a:rPr>
              <a:t>Use of the expression elsewhere (Deut 32:8 DSS; Job 1; Ugaritic and Ammonite Inscriptions)</a:t>
            </a:r>
          </a:p>
          <a:p>
            <a:pPr marL="1147763" indent="-403225">
              <a:lnSpc>
                <a:spcPct val="100000"/>
              </a:lnSpc>
              <a:spcBef>
                <a:spcPts val="0"/>
              </a:spcBef>
              <a:spcAft>
                <a:spcPts val="1800"/>
              </a:spcAft>
            </a:pPr>
            <a:r>
              <a:rPr lang="en-US" sz="3600" b="1" dirty="0">
                <a:solidFill>
                  <a:srgbClr val="FFFFCC"/>
                </a:solidFill>
              </a:rPr>
              <a:t>Ancient classical and Near Eastern mythology.</a:t>
            </a:r>
          </a:p>
          <a:p>
            <a:pPr marL="1147763" indent="-403225">
              <a:lnSpc>
                <a:spcPct val="100000"/>
              </a:lnSpc>
              <a:spcBef>
                <a:spcPts val="0"/>
              </a:spcBef>
              <a:spcAft>
                <a:spcPts val="1800"/>
              </a:spcAft>
            </a:pPr>
            <a:r>
              <a:rPr lang="en-US" sz="3600" b="1" dirty="0">
                <a:solidFill>
                  <a:srgbClr val="FFFFCC"/>
                </a:solidFill>
              </a:rPr>
              <a:t>Jude 6.</a:t>
            </a:r>
          </a:p>
          <a:p>
            <a:pPr marL="0" marR="0" indent="0">
              <a:lnSpc>
                <a:spcPct val="110000"/>
              </a:lnSpc>
              <a:spcBef>
                <a:spcPts val="0"/>
              </a:spcBef>
              <a:spcAft>
                <a:spcPts val="1800"/>
              </a:spcAft>
              <a:buNone/>
              <a:tabLst>
                <a:tab pos="228600" algn="l"/>
                <a:tab pos="457200" algn="l"/>
                <a:tab pos="685800" algn="l"/>
                <a:tab pos="914400" algn="l"/>
                <a:tab pos="1143000" algn="l"/>
                <a:tab pos="1371600" algn="l"/>
                <a:tab pos="1600200" algn="l"/>
                <a:tab pos="1828800" algn="l"/>
                <a:tab pos="2057400" algn="l"/>
                <a:tab pos="2286000" algn="l"/>
                <a:tab pos="2514600" algn="l"/>
              </a:tabLst>
            </a:pPr>
            <a:endParaRPr lang="en-US" sz="36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3401345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6EB9AB7-1E47-05DA-8F76-FED4CD5A5DF8}"/>
              </a:ext>
            </a:extLst>
          </p:cNvPr>
          <p:cNvSpPr>
            <a:spLocks noGrp="1"/>
          </p:cNvSpPr>
          <p:nvPr>
            <p:ph idx="1"/>
          </p:nvPr>
        </p:nvSpPr>
        <p:spPr>
          <a:xfrm>
            <a:off x="493059" y="313765"/>
            <a:ext cx="11761694" cy="6544235"/>
          </a:xfrm>
        </p:spPr>
        <p:txBody>
          <a:bodyPr>
            <a:normAutofit/>
          </a:bodyPr>
          <a:lstStyle/>
          <a:p>
            <a:pPr marL="742950" indent="-742950">
              <a:lnSpc>
                <a:spcPct val="110000"/>
              </a:lnSpc>
              <a:spcBef>
                <a:spcPts val="0"/>
              </a:spcBef>
              <a:buAutoNum type="arabicParenBoth"/>
            </a:pPr>
            <a:r>
              <a:rPr lang="en-US" sz="2400" b="1" dirty="0">
                <a:solidFill>
                  <a:srgbClr val="FFFFCC"/>
                </a:solidFill>
              </a:rPr>
              <a:t>The godly line of Seth, in contrast to the ungodly line of Cain.</a:t>
            </a:r>
          </a:p>
          <a:p>
            <a:pPr marL="742950" indent="-742950">
              <a:lnSpc>
                <a:spcPct val="110000"/>
              </a:lnSpc>
              <a:spcBef>
                <a:spcPts val="0"/>
              </a:spcBef>
              <a:buAutoNum type="arabicParenBoth"/>
            </a:pPr>
            <a:r>
              <a:rPr lang="en-US" sz="2400" b="1" dirty="0">
                <a:solidFill>
                  <a:srgbClr val="FFFFCC"/>
                </a:solidFill>
              </a:rPr>
              <a:t>Nobility, in contrast to female commoners (</a:t>
            </a:r>
            <a:r>
              <a:rPr lang="en-US" sz="1800" b="1" i="1" dirty="0" err="1">
                <a:solidFill>
                  <a:srgbClr val="FFFFCC"/>
                </a:solidFill>
              </a:rPr>
              <a:t>bĕnôt</a:t>
            </a:r>
            <a:r>
              <a:rPr lang="en-US" sz="1800" b="1" i="1" dirty="0">
                <a:solidFill>
                  <a:srgbClr val="FFFFCC"/>
                </a:solidFill>
              </a:rPr>
              <a:t> </a:t>
            </a:r>
            <a:r>
              <a:rPr lang="en-US" sz="1800" b="1" i="1" dirty="0" err="1">
                <a:solidFill>
                  <a:srgbClr val="FFFFCC"/>
                </a:solidFill>
              </a:rPr>
              <a:t>hāʾādām</a:t>
            </a:r>
            <a:r>
              <a:rPr lang="en-US" sz="2400" b="1" dirty="0">
                <a:solidFill>
                  <a:srgbClr val="FFFFCC"/>
                </a:solidFill>
              </a:rPr>
              <a:t>).</a:t>
            </a:r>
          </a:p>
          <a:p>
            <a:pPr marL="742950" indent="-742950">
              <a:lnSpc>
                <a:spcPct val="100000"/>
              </a:lnSpc>
              <a:spcBef>
                <a:spcPts val="0"/>
              </a:spcBef>
              <a:spcAft>
                <a:spcPts val="1800"/>
              </a:spcAft>
              <a:buAutoNum type="arabicParenBoth"/>
            </a:pPr>
            <a:r>
              <a:rPr lang="en-US" sz="2400" b="1" dirty="0">
                <a:solidFill>
                  <a:srgbClr val="FFFFCC"/>
                </a:solidFill>
              </a:rPr>
              <a:t>Supernatural beings, in contrast to human earthlings.</a:t>
            </a:r>
          </a:p>
          <a:p>
            <a:pPr marL="742950" indent="-742950">
              <a:lnSpc>
                <a:spcPct val="100000"/>
              </a:lnSpc>
              <a:spcBef>
                <a:spcPts val="0"/>
              </a:spcBef>
              <a:spcAft>
                <a:spcPts val="1800"/>
              </a:spcAft>
              <a:buAutoNum type="arabicParenBoth"/>
            </a:pPr>
            <a:r>
              <a:rPr lang="en-US" sz="3200" b="1" dirty="0">
                <a:solidFill>
                  <a:srgbClr val="FFFFCC"/>
                </a:solidFill>
              </a:rPr>
              <a:t>A non-human (i.e., </a:t>
            </a:r>
            <a:r>
              <a:rPr lang="en-US" sz="3200" b="1" i="1" dirty="0" err="1">
                <a:solidFill>
                  <a:srgbClr val="FFFFCC"/>
                </a:solidFill>
              </a:rPr>
              <a:t>ʾādām</a:t>
            </a:r>
            <a:r>
              <a:rPr lang="en-US" sz="3200" b="1" dirty="0">
                <a:solidFill>
                  <a:srgbClr val="FFFFCC"/>
                </a:solidFill>
              </a:rPr>
              <a:t>) race of super hominids (Jonathan Grossman)</a:t>
            </a:r>
          </a:p>
          <a:p>
            <a:pPr marL="1084263" indent="-339725"/>
            <a:r>
              <a:rPr lang="en-US" sz="3200" b="1" dirty="0">
                <a:solidFill>
                  <a:srgbClr val="FFFFCC"/>
                </a:solidFill>
              </a:rPr>
              <a:t>Grammar: Verse 4 is a circumstantial clause: </a:t>
            </a:r>
            <a:r>
              <a:rPr lang="en-US" sz="3200" b="1" i="1" dirty="0" err="1">
                <a:solidFill>
                  <a:srgbClr val="FFFFCC"/>
                </a:solidFill>
              </a:rPr>
              <a:t>nĕfīlîm</a:t>
            </a:r>
            <a:r>
              <a:rPr lang="en-US" sz="3200" b="1" i="1" dirty="0">
                <a:solidFill>
                  <a:srgbClr val="FFFFCC"/>
                </a:solidFill>
              </a:rPr>
              <a:t> </a:t>
            </a:r>
            <a:r>
              <a:rPr lang="en-US" sz="3200" b="1" dirty="0">
                <a:solidFill>
                  <a:srgbClr val="FFFFCC"/>
                </a:solidFill>
              </a:rPr>
              <a:t>clarifies </a:t>
            </a:r>
            <a:r>
              <a:rPr lang="en-US" sz="3200" b="1" i="1" dirty="0" err="1">
                <a:solidFill>
                  <a:srgbClr val="FFFFCC"/>
                </a:solidFill>
              </a:rPr>
              <a:t>bĕne</a:t>
            </a:r>
            <a:r>
              <a:rPr lang="en-US" sz="3200" b="1" i="1" dirty="0">
                <a:solidFill>
                  <a:srgbClr val="FFFFCC"/>
                </a:solidFill>
              </a:rPr>
              <a:t>̂ </a:t>
            </a:r>
            <a:r>
              <a:rPr lang="en-US" sz="3200" b="1" i="1" dirty="0" err="1">
                <a:solidFill>
                  <a:srgbClr val="FFFFCC"/>
                </a:solidFill>
              </a:rPr>
              <a:t>ʾĕlōhîm</a:t>
            </a:r>
            <a:r>
              <a:rPr lang="en-US" sz="3200" b="1" dirty="0">
                <a:solidFill>
                  <a:srgbClr val="FFFFCC"/>
                </a:solidFill>
              </a:rPr>
              <a:t> </a:t>
            </a:r>
          </a:p>
          <a:p>
            <a:pPr marL="1084263" indent="-339725"/>
            <a:r>
              <a:rPr lang="en-US" sz="3200" b="1" dirty="0">
                <a:solidFill>
                  <a:srgbClr val="FFFFCC"/>
                </a:solidFill>
              </a:rPr>
              <a:t>Extraordinary offspring: </a:t>
            </a:r>
            <a:r>
              <a:rPr lang="he-IL" sz="3200" b="1" dirty="0">
                <a:solidFill>
                  <a:srgbClr val="FFFFCC"/>
                </a:solidFill>
              </a:rPr>
              <a:t>‎  </a:t>
            </a:r>
            <a:r>
              <a:rPr lang="he-IL" sz="3200" b="1" dirty="0">
                <a:solidFill>
                  <a:srgbClr val="FFFFCC"/>
                </a:solidFill>
                <a:latin typeface="SBL BibLit" panose="02000000000000000000" pitchFamily="2" charset="-79"/>
                <a:ea typeface="SBL BibLit" panose="02000000000000000000" pitchFamily="2" charset="-79"/>
                <a:cs typeface="SBL BibLit" panose="02000000000000000000" pitchFamily="2" charset="-79"/>
              </a:rPr>
              <a:t>הַגִּבֹּרִים אֲשֶׁר מֵעוֹלָם אַנְשֵׁי הַשֵּׁם</a:t>
            </a:r>
            <a:endParaRPr lang="en-US" sz="3200" b="1" dirty="0">
              <a:solidFill>
                <a:srgbClr val="FFFFCC"/>
              </a:solidFill>
              <a:latin typeface="SBL BibLit" panose="02000000000000000000" pitchFamily="2" charset="-79"/>
              <a:ea typeface="SBL BibLit" panose="02000000000000000000" pitchFamily="2" charset="-79"/>
              <a:cs typeface="SBL BibLit" panose="02000000000000000000" pitchFamily="2" charset="-79"/>
            </a:endParaRPr>
          </a:p>
          <a:p>
            <a:pPr marL="1084263" indent="-339725"/>
            <a:r>
              <a:rPr lang="en-US" sz="3200" b="1" dirty="0">
                <a:solidFill>
                  <a:srgbClr val="FFFFCC"/>
                </a:solidFill>
              </a:rPr>
              <a:t>Humans were complicit (v. 5)</a:t>
            </a:r>
          </a:p>
          <a:p>
            <a:pPr marL="1084263" indent="-339725"/>
            <a:r>
              <a:rPr lang="en-US" sz="3200" b="1" dirty="0">
                <a:solidFill>
                  <a:srgbClr val="FFFFCC"/>
                </a:solidFill>
              </a:rPr>
              <a:t>This was a symptom of cosmic corruption: animal species were implicated in the corruption—species boundaries were blurred.</a:t>
            </a:r>
          </a:p>
          <a:p>
            <a:pPr marL="742950" indent="-742950">
              <a:lnSpc>
                <a:spcPct val="100000"/>
              </a:lnSpc>
              <a:spcBef>
                <a:spcPts val="0"/>
              </a:spcBef>
              <a:spcAft>
                <a:spcPts val="1800"/>
              </a:spcAft>
              <a:buAutoNum type="arabicParenBoth"/>
            </a:pPr>
            <a:endParaRPr lang="en-US" b="1" dirty="0">
              <a:solidFill>
                <a:srgbClr val="FFFFCC"/>
              </a:solidFill>
            </a:endParaRPr>
          </a:p>
          <a:p>
            <a:pPr marL="0" marR="0" indent="0">
              <a:lnSpc>
                <a:spcPct val="110000"/>
              </a:lnSpc>
              <a:spcBef>
                <a:spcPts val="0"/>
              </a:spcBef>
              <a:spcAft>
                <a:spcPts val="1800"/>
              </a:spcAft>
              <a:buNone/>
              <a:tabLst>
                <a:tab pos="228600" algn="l"/>
                <a:tab pos="457200" algn="l"/>
                <a:tab pos="685800" algn="l"/>
                <a:tab pos="914400" algn="l"/>
                <a:tab pos="1143000" algn="l"/>
                <a:tab pos="1371600" algn="l"/>
                <a:tab pos="1600200" algn="l"/>
                <a:tab pos="1828800" algn="l"/>
                <a:tab pos="2057400" algn="l"/>
                <a:tab pos="2286000" algn="l"/>
                <a:tab pos="2514600" algn="l"/>
              </a:tabLst>
            </a:pPr>
            <a:endParaRPr lang="en-US" sz="36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1500682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additive="base">
                                        <p:cTn id="3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B2B93-C4CA-E4F4-E9E4-02DF0E259969}"/>
              </a:ext>
            </a:extLst>
          </p:cNvPr>
          <p:cNvSpPr>
            <a:spLocks noGrp="1"/>
          </p:cNvSpPr>
          <p:nvPr>
            <p:ph type="title"/>
          </p:nvPr>
        </p:nvSpPr>
        <p:spPr>
          <a:xfrm>
            <a:off x="270588" y="169183"/>
            <a:ext cx="11083212" cy="1325563"/>
          </a:xfrm>
        </p:spPr>
        <p:txBody>
          <a:bodyPr>
            <a:normAutofit/>
          </a:bodyPr>
          <a:lstStyle/>
          <a:p>
            <a:pPr>
              <a:tabLst>
                <a:tab pos="569913" algn="l"/>
              </a:tabLst>
            </a:pPr>
            <a:r>
              <a:rPr lang="en-US" sz="3600" b="1" dirty="0">
                <a:solidFill>
                  <a:srgbClr val="FFFFCC"/>
                </a:solidFill>
                <a:effectLst/>
                <a:latin typeface="+mn-lt"/>
                <a:ea typeface="SBL BibLit" panose="02000000000000000000" pitchFamily="2" charset="-79"/>
                <a:cs typeface="SBL BibLit" panose="02000000000000000000" pitchFamily="2" charset="-79"/>
              </a:rPr>
              <a:t>E.	The Divine Response of Judgment, Blessing, and 	Covenant [The Noah Document] (6:9–9:29)</a:t>
            </a:r>
            <a:endParaRPr lang="en-US" sz="3600" dirty="0">
              <a:latin typeface="+mn-lt"/>
            </a:endParaRPr>
          </a:p>
        </p:txBody>
      </p:sp>
      <p:sp>
        <p:nvSpPr>
          <p:cNvPr id="3" name="Content Placeholder 2">
            <a:extLst>
              <a:ext uri="{FF2B5EF4-FFF2-40B4-BE49-F238E27FC236}">
                <a16:creationId xmlns:a16="http://schemas.microsoft.com/office/drawing/2014/main" id="{8060DA4A-FD2A-9A2F-E467-4E9206290E83}"/>
              </a:ext>
            </a:extLst>
          </p:cNvPr>
          <p:cNvSpPr>
            <a:spLocks noGrp="1"/>
          </p:cNvSpPr>
          <p:nvPr>
            <p:ph idx="1"/>
          </p:nvPr>
        </p:nvSpPr>
        <p:spPr>
          <a:xfrm>
            <a:off x="559837" y="2034073"/>
            <a:ext cx="11178073" cy="4142890"/>
          </a:xfrm>
        </p:spPr>
        <p:txBody>
          <a:bodyPr/>
          <a:lstStyle/>
          <a:p>
            <a:pPr marL="569913" marR="0" indent="-569913">
              <a:spcBef>
                <a:spcPts val="0"/>
              </a:spcBef>
              <a:spcAft>
                <a:spcPts val="0"/>
              </a:spcAft>
              <a:buAutoNum type="arabicPeriod"/>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SBL BibLit" panose="02000000000000000000" pitchFamily="2" charset="-79"/>
                <a:cs typeface="SBL BibLit" panose="02000000000000000000" pitchFamily="2" charset="-79"/>
              </a:rPr>
              <a:t>Noah’s Response to the Blessings and Responsibilities that Attend Image Status [The Fall]) (2:4b–4:26)</a:t>
            </a:r>
          </a:p>
          <a:p>
            <a:pPr marL="0" marR="0" indent="0">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endParaRPr lang="en-US" sz="3600" dirty="0">
              <a:solidFill>
                <a:srgbClr val="FFFFCC"/>
              </a:solidFill>
              <a:effectLst/>
              <a:ea typeface="SBL BibLit" panose="02000000000000000000" pitchFamily="2" charset="-79"/>
              <a:cs typeface="SBL BibLit" panose="02000000000000000000" pitchFamily="2" charset="-79"/>
            </a:endParaRPr>
          </a:p>
          <a:p>
            <a:pPr marL="457200" marR="0" indent="0">
              <a:spcBef>
                <a:spcPts val="0"/>
              </a:spcBef>
              <a:spcAft>
                <a:spcPts val="60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SBL BibLit" panose="02000000000000000000" pitchFamily="2" charset="-79"/>
                <a:cs typeface="SBL BibLit" panose="02000000000000000000" pitchFamily="2" charset="-79"/>
              </a:rPr>
              <a:t>	a.	The Great Flood: The Destruction of the Old World 				and the Emergence of a Second Adam (6:9–8:19)</a:t>
            </a:r>
          </a:p>
          <a:p>
            <a:pPr marL="0" indent="0">
              <a:buNone/>
            </a:pPr>
            <a:endParaRPr lang="en-US" dirty="0"/>
          </a:p>
        </p:txBody>
      </p:sp>
    </p:spTree>
    <p:extLst>
      <p:ext uri="{BB962C8B-B14F-4D97-AF65-F5344CB8AC3E}">
        <p14:creationId xmlns:p14="http://schemas.microsoft.com/office/powerpoint/2010/main" val="18083164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B2B93-C4CA-E4F4-E9E4-02DF0E259969}"/>
              </a:ext>
            </a:extLst>
          </p:cNvPr>
          <p:cNvSpPr>
            <a:spLocks noGrp="1"/>
          </p:cNvSpPr>
          <p:nvPr>
            <p:ph type="title"/>
          </p:nvPr>
        </p:nvSpPr>
        <p:spPr>
          <a:xfrm>
            <a:off x="269033" y="197175"/>
            <a:ext cx="10675776" cy="1325563"/>
          </a:xfrm>
        </p:spPr>
        <p:txBody>
          <a:bodyPr>
            <a:normAutofit/>
          </a:bodyPr>
          <a:lstStyle/>
          <a:p>
            <a:pPr marL="233363" marR="0">
              <a:spcBef>
                <a:spcPts val="0"/>
              </a:spcBef>
              <a:spcAft>
                <a:spcPts val="600"/>
              </a:spcAft>
              <a:buNone/>
              <a:tabLst>
                <a:tab pos="168275" algn="l"/>
                <a:tab pos="228600" algn="l"/>
                <a:tab pos="858838"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latin typeface="+mn-lt"/>
                <a:ea typeface="SBL BibLit" panose="02000000000000000000" pitchFamily="2" charset="-79"/>
                <a:cs typeface="SBL BibLit" panose="02000000000000000000" pitchFamily="2" charset="-79"/>
              </a:rPr>
              <a:t>a.	The Great Flood: The Destruction of the Old World 		and the Emergence of a Second Adam (6:9–8:19)</a:t>
            </a:r>
          </a:p>
        </p:txBody>
      </p:sp>
      <p:sp>
        <p:nvSpPr>
          <p:cNvPr id="3" name="Content Placeholder 2">
            <a:extLst>
              <a:ext uri="{FF2B5EF4-FFF2-40B4-BE49-F238E27FC236}">
                <a16:creationId xmlns:a16="http://schemas.microsoft.com/office/drawing/2014/main" id="{8060DA4A-FD2A-9A2F-E467-4E9206290E83}"/>
              </a:ext>
            </a:extLst>
          </p:cNvPr>
          <p:cNvSpPr>
            <a:spLocks noGrp="1"/>
          </p:cNvSpPr>
          <p:nvPr>
            <p:ph idx="1"/>
          </p:nvPr>
        </p:nvSpPr>
        <p:spPr>
          <a:xfrm>
            <a:off x="559837" y="1726163"/>
            <a:ext cx="11178073" cy="4450800"/>
          </a:xfrm>
        </p:spPr>
        <p:txBody>
          <a:bodyPr/>
          <a:lstStyle/>
          <a:p>
            <a:pPr marL="1147763" marR="0" indent="-690563">
              <a:lnSpc>
                <a:spcPct val="100000"/>
              </a:lnSpc>
              <a:spcBef>
                <a:spcPts val="0"/>
              </a:spcBef>
              <a:spcAft>
                <a:spcPts val="1800"/>
              </a:spcAft>
              <a:buNone/>
              <a:tabLst>
                <a:tab pos="228600" algn="l"/>
                <a:tab pos="685800" algn="l"/>
                <a:tab pos="746125"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(1)	The Background to the Flood (6:9–12)</a:t>
            </a:r>
            <a:endParaRPr lang="en-US" sz="3600" b="1" dirty="0">
              <a:solidFill>
                <a:srgbClr val="FFFFCC"/>
              </a:solidFill>
              <a:effectLst/>
              <a:ea typeface="Times New Roman" panose="02020603050405020304" pitchFamily="18" charset="0"/>
            </a:endParaRPr>
          </a:p>
          <a:p>
            <a:pPr marL="1147763" marR="0" indent="-690563">
              <a:lnSpc>
                <a:spcPct val="100000"/>
              </a:lnSpc>
              <a:spcBef>
                <a:spcPts val="0"/>
              </a:spcBef>
              <a:spcAft>
                <a:spcPts val="1800"/>
              </a:spcAft>
              <a:buNone/>
              <a:tabLst>
                <a:tab pos="228600" algn="l"/>
                <a:tab pos="685800" algn="l"/>
                <a:tab pos="746125"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(2)	The Preparation for the Flood and the Promise of Covenant (6:13–7:5)</a:t>
            </a:r>
            <a:endParaRPr lang="en-US" sz="3600" b="1" dirty="0">
              <a:solidFill>
                <a:srgbClr val="FFFFCC"/>
              </a:solidFill>
              <a:effectLst/>
              <a:ea typeface="Times New Roman" panose="02020603050405020304" pitchFamily="18" charset="0"/>
            </a:endParaRPr>
          </a:p>
          <a:p>
            <a:pPr marL="1147763" marR="0" indent="-690563">
              <a:lnSpc>
                <a:spcPct val="100000"/>
              </a:lnSpc>
              <a:spcBef>
                <a:spcPts val="0"/>
              </a:spcBef>
              <a:spcAft>
                <a:spcPts val="1800"/>
              </a:spcAft>
              <a:buNone/>
              <a:tabLst>
                <a:tab pos="228600" algn="l"/>
                <a:tab pos="685800" algn="l"/>
                <a:tab pos="746125"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(3)	The Nature of the Flood (7:6–24)</a:t>
            </a:r>
            <a:endParaRPr lang="en-US" sz="3600" b="1" dirty="0">
              <a:solidFill>
                <a:srgbClr val="FFFFCC"/>
              </a:solidFill>
              <a:effectLst/>
              <a:ea typeface="Times New Roman" panose="02020603050405020304" pitchFamily="18" charset="0"/>
            </a:endParaRPr>
          </a:p>
          <a:p>
            <a:pPr marL="1147763" marR="0" indent="-690563">
              <a:lnSpc>
                <a:spcPct val="100000"/>
              </a:lnSpc>
              <a:spcBef>
                <a:spcPts val="0"/>
              </a:spcBef>
              <a:spcAft>
                <a:spcPts val="1800"/>
              </a:spcAft>
              <a:buNone/>
              <a:tabLst>
                <a:tab pos="228600" algn="l"/>
                <a:tab pos="685800" algn="l"/>
                <a:tab pos="746125" algn="l"/>
                <a:tab pos="914400" algn="l"/>
                <a:tab pos="1143000" algn="l"/>
                <a:tab pos="1371600" algn="l"/>
                <a:tab pos="1600200" algn="l"/>
                <a:tab pos="1828800" algn="l"/>
                <a:tab pos="2057400" algn="l"/>
                <a:tab pos="2286000" algn="l"/>
                <a:tab pos="2514600" algn="l"/>
              </a:tabLst>
            </a:pPr>
            <a:r>
              <a:rPr lang="en-US" sz="3600" b="1" dirty="0">
                <a:solidFill>
                  <a:srgbClr val="FFFFCC"/>
                </a:solidFill>
                <a:effectLst/>
                <a:ea typeface="MS Gothic" panose="020B0609070205080204" pitchFamily="49" charset="-128"/>
              </a:rPr>
              <a:t>(4)	The Rescue of Noah and His Family from the Flood (8:1–19)</a:t>
            </a:r>
            <a:endParaRPr lang="en-US" sz="3600" b="1" dirty="0">
              <a:solidFill>
                <a:srgbClr val="FFFFCC"/>
              </a:solidFill>
              <a:effectLst/>
              <a:ea typeface="Times New Roman" panose="02020603050405020304" pitchFamily="18" charset="0"/>
            </a:endParaRPr>
          </a:p>
          <a:p>
            <a:pPr marL="0" marR="0" indent="0">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endParaRPr lang="en-US" sz="3600" dirty="0">
              <a:solidFill>
                <a:srgbClr val="FFFFCC"/>
              </a:solidFill>
              <a:effectLst/>
              <a:ea typeface="SBL BibLit" panose="02000000000000000000" pitchFamily="2" charset="-79"/>
              <a:cs typeface="SBL BibLit" panose="02000000000000000000" pitchFamily="2" charset="-79"/>
            </a:endParaRPr>
          </a:p>
          <a:p>
            <a:pPr marL="0" indent="0">
              <a:buNone/>
            </a:pPr>
            <a:endParaRPr lang="en-US" dirty="0"/>
          </a:p>
        </p:txBody>
      </p:sp>
    </p:spTree>
    <p:extLst>
      <p:ext uri="{BB962C8B-B14F-4D97-AF65-F5344CB8AC3E}">
        <p14:creationId xmlns:p14="http://schemas.microsoft.com/office/powerpoint/2010/main" val="43768538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B2B93-C4CA-E4F4-E9E4-02DF0E259969}"/>
              </a:ext>
            </a:extLst>
          </p:cNvPr>
          <p:cNvSpPr>
            <a:spLocks noGrp="1"/>
          </p:cNvSpPr>
          <p:nvPr>
            <p:ph type="title"/>
          </p:nvPr>
        </p:nvSpPr>
        <p:spPr>
          <a:xfrm>
            <a:off x="269033" y="197175"/>
            <a:ext cx="11394232" cy="1325563"/>
          </a:xfrm>
        </p:spPr>
        <p:txBody>
          <a:bodyPr>
            <a:normAutofit/>
          </a:bodyPr>
          <a:lstStyle/>
          <a:p>
            <a:pPr marL="233363">
              <a:spcBef>
                <a:spcPts val="0"/>
              </a:spcBef>
              <a:spcAft>
                <a:spcPts val="600"/>
              </a:spcAft>
              <a:tabLst>
                <a:tab pos="168275" algn="l"/>
                <a:tab pos="228600" algn="l"/>
                <a:tab pos="858838" algn="l"/>
                <a:tab pos="914400" algn="l"/>
                <a:tab pos="1143000" algn="l"/>
                <a:tab pos="1371600" algn="l"/>
                <a:tab pos="1600200" algn="l"/>
                <a:tab pos="1828800" algn="l"/>
                <a:tab pos="2057400" algn="l"/>
                <a:tab pos="2286000" algn="l"/>
                <a:tab pos="2514600" algn="l"/>
              </a:tabLst>
            </a:pPr>
            <a:r>
              <a:rPr lang="en-US" sz="3600" b="1" dirty="0">
                <a:solidFill>
                  <a:srgbClr val="FFFFCC"/>
                </a:solidFill>
                <a:latin typeface="+mn-lt"/>
              </a:rPr>
              <a:t>b.	God’s Blessing and Covenant for Noah and the Cosmos 	(8:20–9:19)</a:t>
            </a:r>
            <a:endParaRPr lang="en-US" sz="2800" b="1" dirty="0">
              <a:solidFill>
                <a:srgbClr val="FFFFCC"/>
              </a:solidFill>
              <a:effectLst/>
              <a:latin typeface="+mn-lt"/>
              <a:ea typeface="SBL BibLit" panose="02000000000000000000" pitchFamily="2" charset="-79"/>
              <a:cs typeface="SBL BibLit" panose="02000000000000000000" pitchFamily="2" charset="-79"/>
            </a:endParaRPr>
          </a:p>
        </p:txBody>
      </p:sp>
      <p:sp>
        <p:nvSpPr>
          <p:cNvPr id="3" name="Content Placeholder 2">
            <a:extLst>
              <a:ext uri="{FF2B5EF4-FFF2-40B4-BE49-F238E27FC236}">
                <a16:creationId xmlns:a16="http://schemas.microsoft.com/office/drawing/2014/main" id="{8060DA4A-FD2A-9A2F-E467-4E9206290E83}"/>
              </a:ext>
            </a:extLst>
          </p:cNvPr>
          <p:cNvSpPr>
            <a:spLocks noGrp="1"/>
          </p:cNvSpPr>
          <p:nvPr>
            <p:ph idx="1"/>
          </p:nvPr>
        </p:nvSpPr>
        <p:spPr>
          <a:xfrm>
            <a:off x="343679" y="1522738"/>
            <a:ext cx="11579288" cy="5138087"/>
          </a:xfrm>
        </p:spPr>
        <p:txBody>
          <a:bodyPr>
            <a:normAutofit fontScale="85000" lnSpcReduction="10000"/>
          </a:bodyPr>
          <a:lstStyle/>
          <a:p>
            <a:pPr marL="1489075" indent="-742950">
              <a:lnSpc>
                <a:spcPct val="120000"/>
              </a:lnSpc>
              <a:spcBef>
                <a:spcPts val="0"/>
              </a:spcBef>
              <a:spcAft>
                <a:spcPts val="1800"/>
              </a:spcAft>
              <a:buAutoNum type="arabicParenBoth"/>
              <a:tabLst>
                <a:tab pos="1371600" algn="l"/>
              </a:tabLst>
            </a:pPr>
            <a:r>
              <a:rPr lang="en-US" sz="3900" b="1" dirty="0">
                <a:solidFill>
                  <a:srgbClr val="FFFFCC"/>
                </a:solidFill>
              </a:rPr>
              <a:t>The Background to the Blessing and Adamic Covenant (8:20–22)</a:t>
            </a:r>
          </a:p>
          <a:p>
            <a:pPr marL="1489075" indent="-742950">
              <a:lnSpc>
                <a:spcPct val="120000"/>
              </a:lnSpc>
              <a:spcBef>
                <a:spcPts val="0"/>
              </a:spcBef>
              <a:spcAft>
                <a:spcPts val="1800"/>
              </a:spcAft>
              <a:buAutoNum type="arabicParenBoth" startAt="2"/>
              <a:tabLst>
                <a:tab pos="1371600" algn="l"/>
              </a:tabLst>
            </a:pPr>
            <a:r>
              <a:rPr lang="en-US" sz="3900" b="1" dirty="0">
                <a:solidFill>
                  <a:srgbClr val="FFFFCC"/>
                </a:solidFill>
              </a:rPr>
              <a:t>The Nature of the Adamic Covenant and Blessing (9:1–7)</a:t>
            </a:r>
          </a:p>
          <a:p>
            <a:pPr marL="1489075" indent="-742950">
              <a:lnSpc>
                <a:spcPct val="120000"/>
              </a:lnSpc>
              <a:spcBef>
                <a:spcPts val="0"/>
              </a:spcBef>
              <a:spcAft>
                <a:spcPts val="1800"/>
              </a:spcAft>
              <a:buAutoNum type="arabicParenBoth" startAt="2"/>
              <a:tabLst>
                <a:tab pos="1371600" algn="l"/>
              </a:tabLst>
            </a:pPr>
            <a:r>
              <a:rPr lang="en-US" sz="3900" b="1" dirty="0">
                <a:solidFill>
                  <a:srgbClr val="FFFFCC"/>
                </a:solidFill>
              </a:rPr>
              <a:t>The Nature of the Cosmic Covenant (9:8–17)</a:t>
            </a:r>
          </a:p>
          <a:p>
            <a:pPr marL="1489075" indent="-742950">
              <a:lnSpc>
                <a:spcPct val="120000"/>
              </a:lnSpc>
              <a:spcBef>
                <a:spcPts val="0"/>
              </a:spcBef>
              <a:spcAft>
                <a:spcPts val="1800"/>
              </a:spcAft>
              <a:buAutoNum type="arabicParenBoth" startAt="2"/>
              <a:tabLst>
                <a:tab pos="1371600" algn="l"/>
              </a:tabLst>
            </a:pPr>
            <a:r>
              <a:rPr lang="en-US" sz="3900" b="1" dirty="0">
                <a:solidFill>
                  <a:srgbClr val="FFFFCC"/>
                </a:solidFill>
              </a:rPr>
              <a:t>The Evidence of the Blessing (9:18–19)</a:t>
            </a:r>
          </a:p>
          <a:p>
            <a:pPr marL="168275" indent="0">
              <a:buNone/>
              <a:tabLst>
                <a:tab pos="746125" algn="l"/>
              </a:tabLst>
            </a:pPr>
            <a:r>
              <a:rPr lang="en-US" sz="3900" b="1" dirty="0">
                <a:solidFill>
                  <a:srgbClr val="FFFFCC"/>
                </a:solidFill>
              </a:rPr>
              <a:t>c.	The Response of Noah and His Family to the Blessing (</a:t>
            </a:r>
            <a:r>
              <a:rPr lang="en-US" b="1" dirty="0">
                <a:solidFill>
                  <a:srgbClr val="FFFFCC"/>
                </a:solidFill>
              </a:rPr>
              <a:t>9:20–29</a:t>
            </a:r>
            <a:r>
              <a:rPr lang="en-US" sz="3900" b="1" dirty="0">
                <a:solidFill>
                  <a:srgbClr val="FFFFCC"/>
                </a:solidFill>
              </a:rPr>
              <a:t>)</a:t>
            </a:r>
          </a:p>
          <a:p>
            <a:pPr marL="0" marR="0" indent="0">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endParaRPr lang="en-US" sz="4800" dirty="0">
              <a:solidFill>
                <a:srgbClr val="FFFFCC"/>
              </a:solidFill>
              <a:effectLst/>
              <a:ea typeface="SBL BibLit" panose="02000000000000000000" pitchFamily="2" charset="-79"/>
              <a:cs typeface="SBL BibLit" panose="02000000000000000000" pitchFamily="2" charset="-79"/>
            </a:endParaRPr>
          </a:p>
          <a:p>
            <a:pPr marL="0" indent="0">
              <a:buNone/>
            </a:pPr>
            <a:endParaRPr lang="en-US" dirty="0"/>
          </a:p>
        </p:txBody>
      </p:sp>
    </p:spTree>
    <p:extLst>
      <p:ext uri="{BB962C8B-B14F-4D97-AF65-F5344CB8AC3E}">
        <p14:creationId xmlns:p14="http://schemas.microsoft.com/office/powerpoint/2010/main" val="169514706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D3D32B-CECA-4D37-8C3C-68D1D17D919F}"/>
              </a:ext>
            </a:extLst>
          </p:cNvPr>
          <p:cNvSpPr>
            <a:spLocks noGrp="1"/>
          </p:cNvSpPr>
          <p:nvPr>
            <p:ph type="title"/>
          </p:nvPr>
        </p:nvSpPr>
        <p:spPr>
          <a:xfrm>
            <a:off x="729780" y="197903"/>
            <a:ext cx="10515600" cy="644277"/>
          </a:xfrm>
        </p:spPr>
        <p:txBody>
          <a:bodyPr>
            <a:normAutofit/>
          </a:bodyPr>
          <a:lstStyle/>
          <a:p>
            <a:pPr defTabSz="548640"/>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2.	T</a:t>
            </a: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hematic and Stylistic Links with Genesis 1:26–28</a:t>
            </a:r>
            <a:endParaRPr lang="en-US" sz="3600" dirty="0">
              <a:solidFill>
                <a:srgbClr val="FFFFCC"/>
              </a:solidFill>
            </a:endParaRPr>
          </a:p>
        </p:txBody>
      </p:sp>
      <p:graphicFrame>
        <p:nvGraphicFramePr>
          <p:cNvPr id="4" name="Content Placeholder 3">
            <a:extLst>
              <a:ext uri="{FF2B5EF4-FFF2-40B4-BE49-F238E27FC236}">
                <a16:creationId xmlns:a16="http://schemas.microsoft.com/office/drawing/2014/main" id="{E68D86B8-C91E-44A4-89FA-78656BFC78BD}"/>
              </a:ext>
            </a:extLst>
          </p:cNvPr>
          <p:cNvGraphicFramePr>
            <a:graphicFrameLocks noGrp="1"/>
          </p:cNvGraphicFramePr>
          <p:nvPr>
            <p:ph idx="1"/>
            <p:extLst>
              <p:ext uri="{D42A27DB-BD31-4B8C-83A1-F6EECF244321}">
                <p14:modId xmlns:p14="http://schemas.microsoft.com/office/powerpoint/2010/main" val="2242218320"/>
              </p:ext>
            </p:extLst>
          </p:nvPr>
        </p:nvGraphicFramePr>
        <p:xfrm>
          <a:off x="286876" y="1012238"/>
          <a:ext cx="11669486" cy="6673711"/>
        </p:xfrm>
        <a:graphic>
          <a:graphicData uri="http://schemas.openxmlformats.org/drawingml/2006/table">
            <a:tbl>
              <a:tblPr>
                <a:tableStyleId>{5C22544A-7EE6-4342-B048-85BDC9FD1C3A}</a:tableStyleId>
              </a:tblPr>
              <a:tblGrid>
                <a:gridCol w="5915479">
                  <a:extLst>
                    <a:ext uri="{9D8B030D-6E8A-4147-A177-3AD203B41FA5}">
                      <a16:colId xmlns:a16="http://schemas.microsoft.com/office/drawing/2014/main" val="530301601"/>
                    </a:ext>
                  </a:extLst>
                </a:gridCol>
                <a:gridCol w="5754007">
                  <a:extLst>
                    <a:ext uri="{9D8B030D-6E8A-4147-A177-3AD203B41FA5}">
                      <a16:colId xmlns:a16="http://schemas.microsoft.com/office/drawing/2014/main" val="1103872485"/>
                    </a:ext>
                  </a:extLst>
                </a:gridCol>
              </a:tblGrid>
              <a:tr h="211218">
                <a:tc>
                  <a:txBody>
                    <a:bodyPr/>
                    <a:lstStyle/>
                    <a:p>
                      <a:pPr marL="0" marR="0" indent="0" algn="ctr">
                        <a:lnSpc>
                          <a:spcPct val="115000"/>
                        </a:lnSpc>
                        <a:spcBef>
                          <a:spcPts val="0"/>
                        </a:spcBef>
                        <a:spcAft>
                          <a:spcPts val="0"/>
                        </a:spcAft>
                      </a:pPr>
                      <a:r>
                        <a:rPr lang="en-US" sz="2800" b="1" dirty="0">
                          <a:solidFill>
                            <a:srgbClr val="220000"/>
                          </a:solidFill>
                          <a:effectLst/>
                        </a:rPr>
                        <a:t>Genesis 9:1–7</a:t>
                      </a:r>
                      <a:endParaRPr lang="en-US" sz="2800" b="1"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txBody>
                  <a:tcPr marL="51994" marR="51994" marT="0" marB="0" anchor="ctr">
                    <a:lnR w="12700" cap="flat" cmpd="sng" algn="ctr">
                      <a:solidFill>
                        <a:schemeClr val="tx1"/>
                      </a:solidFill>
                      <a:prstDash val="solid"/>
                      <a:round/>
                      <a:headEnd type="none" w="med" len="med"/>
                      <a:tailEnd type="none" w="med" len="med"/>
                    </a:lnR>
                    <a:solidFill>
                      <a:srgbClr val="FFFF99"/>
                    </a:solidFill>
                  </a:tcPr>
                </a:tc>
                <a:tc>
                  <a:txBody>
                    <a:bodyPr/>
                    <a:lstStyle/>
                    <a:p>
                      <a:pPr marL="0" marR="0" indent="0" algn="ctr">
                        <a:lnSpc>
                          <a:spcPct val="115000"/>
                        </a:lnSpc>
                        <a:spcBef>
                          <a:spcPts val="0"/>
                        </a:spcBef>
                        <a:spcAft>
                          <a:spcPts val="0"/>
                        </a:spcAft>
                      </a:pPr>
                      <a:r>
                        <a:rPr lang="en-US" sz="2800" b="1" dirty="0">
                          <a:solidFill>
                            <a:srgbClr val="220000"/>
                          </a:solidFill>
                          <a:effectLst/>
                        </a:rPr>
                        <a:t>Genesis 1:29–30</a:t>
                      </a:r>
                      <a:endParaRPr lang="en-US" sz="2800" b="1"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txBody>
                  <a:tcPr marL="51994" marR="51994" marT="0" marB="0" anchor="ctr">
                    <a:lnL w="12700" cap="flat" cmpd="sng" algn="ctr">
                      <a:solidFill>
                        <a:schemeClr val="tx1"/>
                      </a:solidFill>
                      <a:prstDash val="solid"/>
                      <a:round/>
                      <a:headEnd type="none" w="med" len="med"/>
                      <a:tailEnd type="none" w="med" len="med"/>
                    </a:lnL>
                    <a:solidFill>
                      <a:srgbClr val="FFFF99"/>
                    </a:solidFill>
                  </a:tcPr>
                </a:tc>
                <a:extLst>
                  <a:ext uri="{0D108BD9-81ED-4DB2-BD59-A6C34878D82A}">
                    <a16:rowId xmlns:a16="http://schemas.microsoft.com/office/drawing/2014/main" val="4138931002"/>
                  </a:ext>
                </a:extLst>
              </a:tr>
              <a:tr h="6211812">
                <a:tc>
                  <a:txBody>
                    <a:bodyPr/>
                    <a:lstStyle/>
                    <a:p>
                      <a:pPr marL="111125" marR="0" indent="0">
                        <a:lnSpc>
                          <a:spcPct val="115000"/>
                        </a:lnSpc>
                        <a:spcBef>
                          <a:spcPts val="0"/>
                        </a:spcBef>
                        <a:spcAft>
                          <a:spcPts val="0"/>
                        </a:spcAft>
                        <a:tabLst>
                          <a:tab pos="224790" algn="l"/>
                        </a:tabLst>
                      </a:pPr>
                      <a:r>
                        <a:rPr lang="en-US" sz="2800" b="1" baseline="30000" dirty="0">
                          <a:solidFill>
                            <a:srgbClr val="220000"/>
                          </a:solidFill>
                          <a:effectLst/>
                          <a:highlight>
                            <a:srgbClr val="C0C0C0"/>
                          </a:highlight>
                          <a:latin typeface="+mn-lt"/>
                        </a:rPr>
                        <a:t>1 </a:t>
                      </a:r>
                      <a:r>
                        <a:rPr lang="en-US" sz="2800" b="1" dirty="0">
                          <a:solidFill>
                            <a:srgbClr val="220000"/>
                          </a:solidFill>
                          <a:effectLst/>
                          <a:highlight>
                            <a:srgbClr val="C0C0C0"/>
                          </a:highlight>
                          <a:latin typeface="+mn-lt"/>
                        </a:rPr>
                        <a:t>Then God blessed Noah and his sons,</a:t>
                      </a:r>
                      <a:endParaRPr lang="en-US" sz="3200" b="1" dirty="0">
                        <a:solidFill>
                          <a:srgbClr val="220000"/>
                        </a:solidFill>
                        <a:effectLst/>
                        <a:highlight>
                          <a:srgbClr val="C0C0C0"/>
                        </a:highlight>
                        <a:latin typeface="+mn-lt"/>
                      </a:endParaRPr>
                    </a:p>
                    <a:p>
                      <a:pPr marL="111125" marR="0" indent="0">
                        <a:lnSpc>
                          <a:spcPct val="115000"/>
                        </a:lnSpc>
                        <a:spcBef>
                          <a:spcPts val="0"/>
                        </a:spcBef>
                        <a:spcAft>
                          <a:spcPts val="0"/>
                        </a:spcAft>
                        <a:tabLst>
                          <a:tab pos="224790" algn="l"/>
                        </a:tabLst>
                      </a:pPr>
                      <a:r>
                        <a:rPr lang="en-US" sz="2800" b="1" dirty="0">
                          <a:solidFill>
                            <a:srgbClr val="220000"/>
                          </a:solidFill>
                          <a:effectLst/>
                          <a:highlight>
                            <a:srgbClr val="C0C0C0"/>
                          </a:highlight>
                          <a:latin typeface="+mn-lt"/>
                        </a:rPr>
                        <a:t>And he said to them,</a:t>
                      </a:r>
                      <a:endParaRPr lang="en-US" sz="3200" b="1" dirty="0">
                        <a:solidFill>
                          <a:srgbClr val="220000"/>
                        </a:solidFill>
                        <a:effectLst/>
                        <a:highlight>
                          <a:srgbClr val="C0C0C0"/>
                        </a:highlight>
                        <a:latin typeface="+mn-lt"/>
                      </a:endParaRPr>
                    </a:p>
                    <a:p>
                      <a:pPr marL="111125" marR="0" indent="0">
                        <a:lnSpc>
                          <a:spcPct val="115000"/>
                        </a:lnSpc>
                        <a:spcBef>
                          <a:spcPts val="0"/>
                        </a:spcBef>
                        <a:spcAft>
                          <a:spcPts val="0"/>
                        </a:spcAft>
                        <a:tabLst>
                          <a:tab pos="224790" algn="l"/>
                        </a:tabLst>
                      </a:pPr>
                      <a:r>
                        <a:rPr lang="en-US" sz="2800" b="1" dirty="0">
                          <a:solidFill>
                            <a:srgbClr val="220000"/>
                          </a:solidFill>
                          <a:effectLst/>
                          <a:latin typeface="+mn-lt"/>
                        </a:rPr>
                        <a:t>Be fruitful</a:t>
                      </a:r>
                      <a:endParaRPr lang="en-US" sz="3200" b="1" dirty="0">
                        <a:solidFill>
                          <a:srgbClr val="220000"/>
                        </a:solidFill>
                        <a:effectLst/>
                        <a:latin typeface="+mn-lt"/>
                      </a:endParaRPr>
                    </a:p>
                    <a:p>
                      <a:pPr marL="111125" marR="0" indent="0">
                        <a:lnSpc>
                          <a:spcPct val="115000"/>
                        </a:lnSpc>
                        <a:spcBef>
                          <a:spcPts val="0"/>
                        </a:spcBef>
                        <a:spcAft>
                          <a:spcPts val="0"/>
                        </a:spcAft>
                        <a:tabLst>
                          <a:tab pos="224790" algn="l"/>
                        </a:tabLst>
                      </a:pPr>
                      <a:r>
                        <a:rPr lang="en-US" sz="2800" b="1" dirty="0">
                          <a:solidFill>
                            <a:srgbClr val="220000"/>
                          </a:solidFill>
                          <a:effectLst/>
                          <a:latin typeface="+mn-lt"/>
                        </a:rPr>
                        <a:t>and multiply,</a:t>
                      </a:r>
                      <a:endParaRPr lang="en-US" sz="3200" b="1" dirty="0">
                        <a:solidFill>
                          <a:srgbClr val="220000"/>
                        </a:solidFill>
                        <a:effectLst/>
                        <a:latin typeface="+mn-lt"/>
                      </a:endParaRPr>
                    </a:p>
                    <a:p>
                      <a:pPr marL="111125" marR="0" indent="0">
                        <a:lnSpc>
                          <a:spcPct val="115000"/>
                        </a:lnSpc>
                        <a:spcBef>
                          <a:spcPts val="0"/>
                        </a:spcBef>
                        <a:spcAft>
                          <a:spcPts val="0"/>
                        </a:spcAft>
                        <a:tabLst>
                          <a:tab pos="224790" algn="l"/>
                        </a:tabLst>
                      </a:pPr>
                      <a:r>
                        <a:rPr lang="en-US" sz="2800" b="1" dirty="0">
                          <a:solidFill>
                            <a:srgbClr val="220000"/>
                          </a:solidFill>
                          <a:effectLst/>
                          <a:latin typeface="+mn-lt"/>
                        </a:rPr>
                        <a:t>and fill the earth.</a:t>
                      </a:r>
                      <a:endParaRPr lang="en-US" sz="3200" b="1" dirty="0">
                        <a:solidFill>
                          <a:srgbClr val="220000"/>
                        </a:solidFill>
                        <a:effectLst/>
                        <a:latin typeface="+mn-lt"/>
                      </a:endParaRPr>
                    </a:p>
                    <a:p>
                      <a:pPr marL="111125" marR="0" indent="0">
                        <a:lnSpc>
                          <a:spcPct val="115000"/>
                        </a:lnSpc>
                        <a:spcBef>
                          <a:spcPts val="0"/>
                        </a:spcBef>
                        <a:spcAft>
                          <a:spcPts val="0"/>
                        </a:spcAft>
                        <a:tabLst>
                          <a:tab pos="224790" algn="l"/>
                        </a:tabLst>
                      </a:pPr>
                      <a:r>
                        <a:rPr lang="en-US" sz="2800" b="1" baseline="30000" dirty="0">
                          <a:solidFill>
                            <a:srgbClr val="220000"/>
                          </a:solidFill>
                          <a:effectLst/>
                          <a:latin typeface="+mn-lt"/>
                        </a:rPr>
                        <a:t>2</a:t>
                      </a:r>
                      <a:r>
                        <a:rPr lang="en-US" sz="2800" b="1" dirty="0">
                          <a:solidFill>
                            <a:srgbClr val="220000"/>
                          </a:solidFill>
                          <a:effectLst/>
                          <a:latin typeface="+mn-lt"/>
                        </a:rPr>
                        <a:t>The fear and terror of you will be </a:t>
                      </a:r>
                      <a:endParaRPr lang="en-US" sz="3200" b="1" dirty="0">
                        <a:solidFill>
                          <a:srgbClr val="220000"/>
                        </a:solidFill>
                        <a:effectLst/>
                        <a:latin typeface="+mn-lt"/>
                      </a:endParaRPr>
                    </a:p>
                    <a:p>
                      <a:pPr marL="111125" marR="0" indent="0">
                        <a:lnSpc>
                          <a:spcPct val="115000"/>
                        </a:lnSpc>
                        <a:spcBef>
                          <a:spcPts val="0"/>
                        </a:spcBef>
                        <a:spcAft>
                          <a:spcPts val="0"/>
                        </a:spcAft>
                        <a:tabLst>
                          <a:tab pos="224790" algn="l"/>
                        </a:tabLst>
                      </a:pPr>
                      <a:r>
                        <a:rPr lang="en-US" sz="2800" b="1" dirty="0">
                          <a:solidFill>
                            <a:srgbClr val="220000"/>
                          </a:solidFill>
                          <a:effectLst/>
                          <a:latin typeface="+mn-lt"/>
                        </a:rPr>
                        <a:t>		on every land creature </a:t>
                      </a:r>
                      <a:endParaRPr lang="en-US" sz="3200" b="1" dirty="0">
                        <a:solidFill>
                          <a:srgbClr val="220000"/>
                        </a:solidFill>
                        <a:effectLst/>
                        <a:latin typeface="+mn-lt"/>
                      </a:endParaRPr>
                    </a:p>
                    <a:p>
                      <a:pPr marL="111125" marR="0" indent="0">
                        <a:lnSpc>
                          <a:spcPct val="115000"/>
                        </a:lnSpc>
                        <a:spcBef>
                          <a:spcPts val="0"/>
                        </a:spcBef>
                        <a:spcAft>
                          <a:spcPts val="0"/>
                        </a:spcAft>
                        <a:tabLst>
                          <a:tab pos="224790" algn="l"/>
                        </a:tabLst>
                      </a:pPr>
                      <a:r>
                        <a:rPr lang="en-US" sz="2800" b="1" dirty="0">
                          <a:solidFill>
                            <a:srgbClr val="220000"/>
                          </a:solidFill>
                          <a:effectLst/>
                          <a:latin typeface="+mn-lt"/>
                        </a:rPr>
                        <a:t>		and on every bird of the sky.</a:t>
                      </a:r>
                      <a:endParaRPr lang="en-US" sz="3200" b="1" dirty="0">
                        <a:solidFill>
                          <a:srgbClr val="220000"/>
                        </a:solidFill>
                        <a:effectLst/>
                        <a:latin typeface="+mn-lt"/>
                      </a:endParaRPr>
                    </a:p>
                    <a:p>
                      <a:pPr marL="0" marR="0" indent="0">
                        <a:lnSpc>
                          <a:spcPct val="115000"/>
                        </a:lnSpc>
                        <a:spcBef>
                          <a:spcPts val="0"/>
                        </a:spcBef>
                        <a:spcAft>
                          <a:spcPts val="0"/>
                        </a:spcAft>
                        <a:tabLst>
                          <a:tab pos="224790" algn="l"/>
                        </a:tabLst>
                      </a:pPr>
                      <a:r>
                        <a:rPr lang="en-US" sz="2800" b="1" dirty="0">
                          <a:solidFill>
                            <a:srgbClr val="220000"/>
                          </a:solidFill>
                          <a:effectLst/>
                          <a:latin typeface="+mn-lt"/>
                        </a:rPr>
                        <a:t> </a:t>
                      </a:r>
                      <a:endParaRPr lang="en-US" sz="3200" b="1" dirty="0">
                        <a:solidFill>
                          <a:srgbClr val="220000"/>
                        </a:solidFill>
                        <a:effectLst/>
                        <a:latin typeface="+mn-lt"/>
                      </a:endParaRPr>
                    </a:p>
                    <a:p>
                      <a:pPr marL="0" marR="0" indent="0">
                        <a:lnSpc>
                          <a:spcPct val="115000"/>
                        </a:lnSpc>
                        <a:spcBef>
                          <a:spcPts val="0"/>
                        </a:spcBef>
                        <a:spcAft>
                          <a:spcPts val="0"/>
                        </a:spcAft>
                        <a:tabLst>
                          <a:tab pos="224790" algn="l"/>
                        </a:tabLst>
                      </a:pPr>
                      <a:r>
                        <a:rPr lang="en-US" sz="2800" b="1" dirty="0">
                          <a:solidFill>
                            <a:srgbClr val="220000"/>
                          </a:solidFill>
                          <a:effectLst/>
                          <a:latin typeface="+mn-lt"/>
                        </a:rPr>
                        <a:t> </a:t>
                      </a:r>
                      <a:endParaRPr lang="en-US" sz="3200" b="1" dirty="0">
                        <a:solidFill>
                          <a:srgbClr val="220000"/>
                        </a:solidFill>
                        <a:effectLst/>
                        <a:latin typeface="+mn-lt"/>
                      </a:endParaRPr>
                    </a:p>
                    <a:p>
                      <a:pPr marL="0" marR="0" indent="0">
                        <a:lnSpc>
                          <a:spcPct val="115000"/>
                        </a:lnSpc>
                        <a:spcBef>
                          <a:spcPts val="0"/>
                        </a:spcBef>
                        <a:spcAft>
                          <a:spcPts val="0"/>
                        </a:spcAft>
                        <a:tabLst>
                          <a:tab pos="224790" algn="l"/>
                        </a:tabLst>
                      </a:pPr>
                      <a:r>
                        <a:rPr lang="en-US" sz="2800" b="1" dirty="0">
                          <a:solidFill>
                            <a:srgbClr val="220000"/>
                          </a:solidFill>
                          <a:effectLst/>
                          <a:latin typeface="+mn-lt"/>
                        </a:rPr>
                        <a:t> </a:t>
                      </a:r>
                      <a:endParaRPr lang="en-US" sz="3200" b="1" dirty="0">
                        <a:solidFill>
                          <a:srgbClr val="220000"/>
                        </a:solidFill>
                        <a:effectLst/>
                        <a:latin typeface="+mn-lt"/>
                      </a:endParaRPr>
                    </a:p>
                    <a:p>
                      <a:pPr marL="0" marR="0" indent="0">
                        <a:lnSpc>
                          <a:spcPct val="115000"/>
                        </a:lnSpc>
                        <a:spcBef>
                          <a:spcPts val="0"/>
                        </a:spcBef>
                        <a:spcAft>
                          <a:spcPts val="0"/>
                        </a:spcAft>
                        <a:tabLst>
                          <a:tab pos="224790" algn="l"/>
                        </a:tabLst>
                      </a:pPr>
                      <a:r>
                        <a:rPr lang="en-US" sz="2800" b="1" dirty="0">
                          <a:solidFill>
                            <a:srgbClr val="220000"/>
                          </a:solidFill>
                          <a:effectLst/>
                          <a:latin typeface="+mn-lt"/>
                        </a:rPr>
                        <a:t>	</a:t>
                      </a:r>
                      <a:endParaRPr lang="en-US" sz="3200" b="1" dirty="0">
                        <a:solidFill>
                          <a:srgbClr val="220000"/>
                        </a:solidFill>
                        <a:effectLst/>
                        <a:latin typeface="+mn-lt"/>
                        <a:ea typeface="Calibri" panose="020F0502020204030204" pitchFamily="34" charset="0"/>
                        <a:cs typeface="Arial" panose="020B0604020202020204" pitchFamily="34" charset="0"/>
                      </a:endParaRPr>
                    </a:p>
                  </a:txBody>
                  <a:tcPr marL="51994" marR="51994" marT="0" marB="0">
                    <a:lnR w="12700" cap="flat" cmpd="sng" algn="ctr">
                      <a:solidFill>
                        <a:schemeClr val="tx1"/>
                      </a:solidFill>
                      <a:prstDash val="solid"/>
                      <a:round/>
                      <a:headEnd type="none" w="med" len="med"/>
                      <a:tailEnd type="none" w="med" len="med"/>
                    </a:lnR>
                    <a:solidFill>
                      <a:srgbClr val="FFFF99"/>
                    </a:solidFill>
                  </a:tcPr>
                </a:tc>
                <a:tc>
                  <a:txBody>
                    <a:bodyPr/>
                    <a:lstStyle/>
                    <a:p>
                      <a:pPr marL="111125" marR="0" indent="0">
                        <a:lnSpc>
                          <a:spcPct val="115000"/>
                        </a:lnSpc>
                        <a:spcBef>
                          <a:spcPts val="0"/>
                        </a:spcBef>
                        <a:spcAft>
                          <a:spcPts val="0"/>
                        </a:spcAft>
                        <a:tabLst>
                          <a:tab pos="229235" algn="l"/>
                        </a:tabLst>
                      </a:pPr>
                      <a:r>
                        <a:rPr lang="en-US" sz="2800" b="1" baseline="30000" dirty="0">
                          <a:solidFill>
                            <a:srgbClr val="220000"/>
                          </a:solidFill>
                          <a:effectLst/>
                          <a:highlight>
                            <a:srgbClr val="C0C0C0"/>
                          </a:highlight>
                          <a:latin typeface="+mn-lt"/>
                        </a:rPr>
                        <a:t>28</a:t>
                      </a:r>
                      <a:r>
                        <a:rPr lang="en-US" sz="2800" b="1" dirty="0">
                          <a:solidFill>
                            <a:srgbClr val="220000"/>
                          </a:solidFill>
                          <a:effectLst/>
                          <a:highlight>
                            <a:srgbClr val="C0C0C0"/>
                          </a:highlight>
                          <a:latin typeface="+mn-lt"/>
                        </a:rPr>
                        <a:t> And God blessed them. </a:t>
                      </a:r>
                      <a:endParaRPr lang="en-US" sz="3200" b="1" dirty="0">
                        <a:solidFill>
                          <a:srgbClr val="220000"/>
                        </a:solidFill>
                        <a:effectLst/>
                        <a:highlight>
                          <a:srgbClr val="C0C0C0"/>
                        </a:highlight>
                        <a:latin typeface="+mn-lt"/>
                      </a:endParaRPr>
                    </a:p>
                    <a:p>
                      <a:pPr marL="111125" marR="0" indent="0">
                        <a:lnSpc>
                          <a:spcPct val="115000"/>
                        </a:lnSpc>
                        <a:spcBef>
                          <a:spcPts val="0"/>
                        </a:spcBef>
                        <a:spcAft>
                          <a:spcPts val="0"/>
                        </a:spcAft>
                        <a:tabLst>
                          <a:tab pos="229235" algn="l"/>
                        </a:tabLst>
                      </a:pPr>
                      <a:r>
                        <a:rPr lang="en-US" sz="2800" b="1" dirty="0">
                          <a:solidFill>
                            <a:srgbClr val="220000"/>
                          </a:solidFill>
                          <a:effectLst/>
                          <a:highlight>
                            <a:srgbClr val="C0C0C0"/>
                          </a:highlight>
                          <a:latin typeface="+mn-lt"/>
                        </a:rPr>
                        <a:t>And God said to them, </a:t>
                      </a:r>
                      <a:endParaRPr lang="en-US" sz="3200" b="1" dirty="0">
                        <a:solidFill>
                          <a:srgbClr val="220000"/>
                        </a:solidFill>
                        <a:effectLst/>
                        <a:highlight>
                          <a:srgbClr val="C0C0C0"/>
                        </a:highlight>
                        <a:latin typeface="+mn-lt"/>
                      </a:endParaRPr>
                    </a:p>
                    <a:p>
                      <a:pPr marL="111125" marR="0" indent="0">
                        <a:lnSpc>
                          <a:spcPct val="115000"/>
                        </a:lnSpc>
                        <a:spcBef>
                          <a:spcPts val="0"/>
                        </a:spcBef>
                        <a:spcAft>
                          <a:spcPts val="0"/>
                        </a:spcAft>
                        <a:tabLst>
                          <a:tab pos="229235" algn="l"/>
                        </a:tabLst>
                      </a:pPr>
                      <a:r>
                        <a:rPr lang="en-US" sz="2800" b="1" dirty="0">
                          <a:solidFill>
                            <a:srgbClr val="220000"/>
                          </a:solidFill>
                          <a:effectLst/>
                          <a:latin typeface="+mn-lt"/>
                        </a:rPr>
                        <a:t>	Be fruitful </a:t>
                      </a:r>
                      <a:endParaRPr lang="en-US" sz="3200" b="1" dirty="0">
                        <a:solidFill>
                          <a:srgbClr val="220000"/>
                        </a:solidFill>
                        <a:effectLst/>
                        <a:latin typeface="+mn-lt"/>
                      </a:endParaRPr>
                    </a:p>
                    <a:p>
                      <a:pPr marL="111125" marR="0" indent="0">
                        <a:lnSpc>
                          <a:spcPct val="115000"/>
                        </a:lnSpc>
                        <a:spcBef>
                          <a:spcPts val="0"/>
                        </a:spcBef>
                        <a:spcAft>
                          <a:spcPts val="0"/>
                        </a:spcAft>
                        <a:tabLst>
                          <a:tab pos="229235" algn="l"/>
                        </a:tabLst>
                      </a:pPr>
                      <a:r>
                        <a:rPr lang="en-US" sz="2800" b="1" dirty="0">
                          <a:solidFill>
                            <a:srgbClr val="220000"/>
                          </a:solidFill>
                          <a:effectLst/>
                          <a:latin typeface="+mn-lt"/>
                        </a:rPr>
                        <a:t>	and multiply, </a:t>
                      </a:r>
                      <a:endParaRPr lang="en-US" sz="3200" b="1" dirty="0">
                        <a:solidFill>
                          <a:srgbClr val="220000"/>
                        </a:solidFill>
                        <a:effectLst/>
                        <a:latin typeface="+mn-lt"/>
                      </a:endParaRPr>
                    </a:p>
                    <a:p>
                      <a:pPr marL="111125" marR="0" indent="0">
                        <a:lnSpc>
                          <a:spcPct val="115000"/>
                        </a:lnSpc>
                        <a:spcBef>
                          <a:spcPts val="0"/>
                        </a:spcBef>
                        <a:spcAft>
                          <a:spcPts val="0"/>
                        </a:spcAft>
                        <a:tabLst>
                          <a:tab pos="229235" algn="l"/>
                        </a:tabLst>
                      </a:pPr>
                      <a:r>
                        <a:rPr lang="en-US" sz="2800" b="1" dirty="0">
                          <a:solidFill>
                            <a:srgbClr val="220000"/>
                          </a:solidFill>
                          <a:effectLst/>
                          <a:latin typeface="+mn-lt"/>
                        </a:rPr>
                        <a:t>	and fill the earth, </a:t>
                      </a:r>
                      <a:endParaRPr lang="en-US" sz="3200" b="1" dirty="0">
                        <a:solidFill>
                          <a:srgbClr val="220000"/>
                        </a:solidFill>
                        <a:effectLst/>
                        <a:latin typeface="+mn-lt"/>
                      </a:endParaRPr>
                    </a:p>
                    <a:p>
                      <a:pPr marL="111125" marR="0" indent="0">
                        <a:lnSpc>
                          <a:spcPct val="115000"/>
                        </a:lnSpc>
                        <a:spcBef>
                          <a:spcPts val="0"/>
                        </a:spcBef>
                        <a:spcAft>
                          <a:spcPts val="0"/>
                        </a:spcAft>
                        <a:tabLst>
                          <a:tab pos="229235" algn="l"/>
                        </a:tabLst>
                      </a:pPr>
                      <a:r>
                        <a:rPr lang="en-US" sz="2800" b="1" dirty="0">
                          <a:solidFill>
                            <a:srgbClr val="220000"/>
                          </a:solidFill>
                          <a:effectLst/>
                          <a:latin typeface="+mn-lt"/>
                        </a:rPr>
                        <a:t>	and subdue it and have dominion </a:t>
                      </a:r>
                      <a:endParaRPr lang="en-US" sz="3200" b="1" dirty="0">
                        <a:solidFill>
                          <a:srgbClr val="220000"/>
                        </a:solidFill>
                        <a:effectLst/>
                        <a:latin typeface="+mn-lt"/>
                      </a:endParaRPr>
                    </a:p>
                    <a:p>
                      <a:pPr marL="111125" marR="0" indent="0">
                        <a:lnSpc>
                          <a:spcPct val="115000"/>
                        </a:lnSpc>
                        <a:spcBef>
                          <a:spcPts val="0"/>
                        </a:spcBef>
                        <a:spcAft>
                          <a:spcPts val="0"/>
                        </a:spcAft>
                        <a:tabLst>
                          <a:tab pos="229235" algn="l"/>
                        </a:tabLst>
                      </a:pPr>
                      <a:r>
                        <a:rPr lang="en-US" sz="2800" b="1" dirty="0">
                          <a:solidFill>
                            <a:srgbClr val="220000"/>
                          </a:solidFill>
                          <a:effectLst/>
                          <a:latin typeface="+mn-lt"/>
                        </a:rPr>
                        <a:t>	over the fish of the sea </a:t>
                      </a:r>
                      <a:endParaRPr lang="en-US" sz="3200" b="1" dirty="0">
                        <a:solidFill>
                          <a:srgbClr val="220000"/>
                        </a:solidFill>
                        <a:effectLst/>
                        <a:latin typeface="+mn-lt"/>
                      </a:endParaRPr>
                    </a:p>
                    <a:p>
                      <a:pPr marL="111125" marR="0" indent="0">
                        <a:lnSpc>
                          <a:spcPct val="115000"/>
                        </a:lnSpc>
                        <a:spcBef>
                          <a:spcPts val="0"/>
                        </a:spcBef>
                        <a:spcAft>
                          <a:spcPts val="0"/>
                        </a:spcAft>
                        <a:tabLst>
                          <a:tab pos="229235" algn="l"/>
                        </a:tabLst>
                      </a:pPr>
                      <a:r>
                        <a:rPr lang="en-US" sz="2800" b="1" dirty="0">
                          <a:solidFill>
                            <a:srgbClr val="220000"/>
                          </a:solidFill>
                          <a:effectLst/>
                          <a:latin typeface="+mn-lt"/>
                        </a:rPr>
                        <a:t>	and over the birds of the heavens </a:t>
                      </a:r>
                      <a:endParaRPr lang="en-US" sz="3200" b="1" dirty="0">
                        <a:solidFill>
                          <a:srgbClr val="220000"/>
                        </a:solidFill>
                        <a:effectLst/>
                        <a:latin typeface="+mn-lt"/>
                      </a:endParaRPr>
                    </a:p>
                    <a:p>
                      <a:pPr marL="111125" marR="0" indent="0">
                        <a:lnSpc>
                          <a:spcPct val="115000"/>
                        </a:lnSpc>
                        <a:spcBef>
                          <a:spcPts val="0"/>
                        </a:spcBef>
                        <a:spcAft>
                          <a:spcPts val="0"/>
                        </a:spcAft>
                        <a:tabLst>
                          <a:tab pos="229235" algn="l"/>
                        </a:tabLst>
                      </a:pPr>
                      <a:r>
                        <a:rPr lang="en-US" sz="2800" b="1" dirty="0">
                          <a:solidFill>
                            <a:srgbClr val="220000"/>
                          </a:solidFill>
                          <a:effectLst/>
                          <a:latin typeface="+mn-lt"/>
                        </a:rPr>
                        <a:t>	and over every living thing </a:t>
                      </a:r>
                      <a:endParaRPr lang="en-US" sz="3200" b="1" dirty="0">
                        <a:solidFill>
                          <a:srgbClr val="220000"/>
                        </a:solidFill>
                        <a:effectLst/>
                        <a:latin typeface="+mn-lt"/>
                      </a:endParaRPr>
                    </a:p>
                    <a:p>
                      <a:pPr marL="111125" marR="0" indent="0">
                        <a:lnSpc>
                          <a:spcPct val="115000"/>
                        </a:lnSpc>
                        <a:spcBef>
                          <a:spcPts val="0"/>
                        </a:spcBef>
                        <a:spcAft>
                          <a:spcPts val="0"/>
                        </a:spcAft>
                        <a:tabLst>
                          <a:tab pos="229235" algn="l"/>
                        </a:tabLst>
                      </a:pPr>
                      <a:r>
                        <a:rPr lang="en-US" sz="2800" b="1" dirty="0">
                          <a:solidFill>
                            <a:srgbClr val="220000"/>
                          </a:solidFill>
                          <a:effectLst/>
                          <a:latin typeface="+mn-lt"/>
                        </a:rPr>
                        <a:t>		that moves on the earth.</a:t>
                      </a:r>
                      <a:endParaRPr lang="en-US" sz="3200" b="1" dirty="0">
                        <a:solidFill>
                          <a:srgbClr val="220000"/>
                        </a:solidFill>
                        <a:effectLst/>
                        <a:latin typeface="+mn-lt"/>
                      </a:endParaRPr>
                    </a:p>
                    <a:p>
                      <a:pPr marL="0" marR="0" indent="0">
                        <a:lnSpc>
                          <a:spcPct val="115000"/>
                        </a:lnSpc>
                        <a:spcBef>
                          <a:spcPts val="0"/>
                        </a:spcBef>
                        <a:spcAft>
                          <a:spcPts val="0"/>
                        </a:spcAft>
                        <a:tabLst>
                          <a:tab pos="229235" algn="l"/>
                        </a:tabLst>
                      </a:pPr>
                      <a:endParaRPr lang="en-US" sz="3200" b="1" dirty="0">
                        <a:solidFill>
                          <a:srgbClr val="220000"/>
                        </a:solidFill>
                        <a:effectLst/>
                        <a:latin typeface="+mn-lt"/>
                        <a:ea typeface="Calibri" panose="020F0502020204030204" pitchFamily="34" charset="0"/>
                        <a:cs typeface="Arial" panose="020B0604020202020204" pitchFamily="34" charset="0"/>
                      </a:endParaRPr>
                    </a:p>
                  </a:txBody>
                  <a:tcPr marL="51994" marR="51994" marT="0" marB="0">
                    <a:lnL w="12700" cap="flat" cmpd="sng" algn="ctr">
                      <a:solidFill>
                        <a:schemeClr val="tx1"/>
                      </a:solidFill>
                      <a:prstDash val="solid"/>
                      <a:round/>
                      <a:headEnd type="none" w="med" len="med"/>
                      <a:tailEnd type="none" w="med" len="med"/>
                    </a:lnL>
                    <a:solidFill>
                      <a:srgbClr val="FFFF99"/>
                    </a:solidFill>
                  </a:tcPr>
                </a:tc>
                <a:extLst>
                  <a:ext uri="{0D108BD9-81ED-4DB2-BD59-A6C34878D82A}">
                    <a16:rowId xmlns:a16="http://schemas.microsoft.com/office/drawing/2014/main" val="1754295299"/>
                  </a:ext>
                </a:extLst>
              </a:tr>
            </a:tbl>
          </a:graphicData>
        </a:graphic>
      </p:graphicFrame>
      <p:cxnSp>
        <p:nvCxnSpPr>
          <p:cNvPr id="5" name="Straight Arrow Connector 4">
            <a:extLst>
              <a:ext uri="{FF2B5EF4-FFF2-40B4-BE49-F238E27FC236}">
                <a16:creationId xmlns:a16="http://schemas.microsoft.com/office/drawing/2014/main" id="{9C0A14C1-920A-4264-9D0C-51AE0EF13B4E}"/>
              </a:ext>
            </a:extLst>
          </p:cNvPr>
          <p:cNvCxnSpPr>
            <a:cxnSpLocks/>
          </p:cNvCxnSpPr>
          <p:nvPr/>
        </p:nvCxnSpPr>
        <p:spPr>
          <a:xfrm>
            <a:off x="5805986" y="3776277"/>
            <a:ext cx="186489" cy="372552"/>
          </a:xfrm>
          <a:prstGeom prst="straightConnector1">
            <a:avLst/>
          </a:prstGeom>
          <a:ln w="28575">
            <a:prstDash val="sysDash"/>
            <a:headEnd type="triangle"/>
            <a:tailEnd type="triangle"/>
          </a:ln>
        </p:spPr>
        <p:style>
          <a:lnRef idx="1">
            <a:schemeClr val="dk1"/>
          </a:lnRef>
          <a:fillRef idx="0">
            <a:schemeClr val="dk1"/>
          </a:fillRef>
          <a:effectRef idx="0">
            <a:schemeClr val="dk1"/>
          </a:effectRef>
          <a:fontRef idx="minor">
            <a:schemeClr val="tx1"/>
          </a:fontRef>
        </p:style>
      </p:cxnSp>
      <p:cxnSp>
        <p:nvCxnSpPr>
          <p:cNvPr id="7" name="Straight Arrow Connector 6">
            <a:extLst>
              <a:ext uri="{FF2B5EF4-FFF2-40B4-BE49-F238E27FC236}">
                <a16:creationId xmlns:a16="http://schemas.microsoft.com/office/drawing/2014/main" id="{A4BA7C2F-EEE4-4DD0-AA95-C3045777F1C1}"/>
              </a:ext>
            </a:extLst>
          </p:cNvPr>
          <p:cNvCxnSpPr>
            <a:cxnSpLocks/>
            <a:endCxn id="11" idx="1"/>
          </p:cNvCxnSpPr>
          <p:nvPr/>
        </p:nvCxnSpPr>
        <p:spPr>
          <a:xfrm>
            <a:off x="4049486" y="2201406"/>
            <a:ext cx="1938094" cy="75964"/>
          </a:xfrm>
          <a:prstGeom prst="straightConnector1">
            <a:avLst/>
          </a:prstGeom>
          <a:ln w="28575">
            <a:solidFill>
              <a:schemeClr val="tx1"/>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9" name="Left Brace 8">
            <a:extLst>
              <a:ext uri="{FF2B5EF4-FFF2-40B4-BE49-F238E27FC236}">
                <a16:creationId xmlns:a16="http://schemas.microsoft.com/office/drawing/2014/main" id="{A2EAD213-D71D-4A62-9C20-E349F1D5CE98}"/>
              </a:ext>
            </a:extLst>
          </p:cNvPr>
          <p:cNvSpPr/>
          <p:nvPr/>
        </p:nvSpPr>
        <p:spPr>
          <a:xfrm>
            <a:off x="6041177" y="3166851"/>
            <a:ext cx="196052" cy="2045527"/>
          </a:xfrm>
          <a:prstGeom prst="leftBrace">
            <a:avLst/>
          </a:prstGeom>
          <a:ln w="28575">
            <a:prstDash val="sysDash"/>
          </a:ln>
        </p:spPr>
        <p:style>
          <a:lnRef idx="1">
            <a:schemeClr val="dk1"/>
          </a:lnRef>
          <a:fillRef idx="0">
            <a:schemeClr val="dk1"/>
          </a:fillRef>
          <a:effectRef idx="0">
            <a:schemeClr val="dk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0" name="Right Brace 9">
            <a:extLst>
              <a:ext uri="{FF2B5EF4-FFF2-40B4-BE49-F238E27FC236}">
                <a16:creationId xmlns:a16="http://schemas.microsoft.com/office/drawing/2014/main" id="{22D4CCFF-3678-465D-B293-6C1B5050F637}"/>
              </a:ext>
            </a:extLst>
          </p:cNvPr>
          <p:cNvSpPr/>
          <p:nvPr/>
        </p:nvSpPr>
        <p:spPr>
          <a:xfrm>
            <a:off x="5656581" y="3035144"/>
            <a:ext cx="196052" cy="1482267"/>
          </a:xfrm>
          <a:prstGeom prst="rightBrace">
            <a:avLst/>
          </a:prstGeom>
          <a:ln w="28575">
            <a:prstDash val="sysDash"/>
          </a:ln>
        </p:spPr>
        <p:style>
          <a:lnRef idx="1">
            <a:schemeClr val="dk1"/>
          </a:lnRef>
          <a:fillRef idx="0">
            <a:schemeClr val="dk1"/>
          </a:fillRef>
          <a:effectRef idx="0">
            <a:schemeClr val="dk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1" name="Left Brace 10">
            <a:extLst>
              <a:ext uri="{FF2B5EF4-FFF2-40B4-BE49-F238E27FC236}">
                <a16:creationId xmlns:a16="http://schemas.microsoft.com/office/drawing/2014/main" id="{C382C1B9-B576-449C-8D6C-B5B3924AA8B6}"/>
              </a:ext>
            </a:extLst>
          </p:cNvPr>
          <p:cNvSpPr/>
          <p:nvPr/>
        </p:nvSpPr>
        <p:spPr>
          <a:xfrm>
            <a:off x="5987580" y="1620374"/>
            <a:ext cx="268078" cy="1313992"/>
          </a:xfrm>
          <a:prstGeom prst="leftBrace">
            <a:avLst/>
          </a:prstGeom>
          <a:noFill/>
          <a:ln w="28575" cap="flat" cmpd="sng" algn="ctr">
            <a:solidFill>
              <a:sysClr val="windowText" lastClr="000000"/>
            </a:solidFill>
            <a:prstDash val="sysDash"/>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4" name="Right Brace 13">
            <a:extLst>
              <a:ext uri="{FF2B5EF4-FFF2-40B4-BE49-F238E27FC236}">
                <a16:creationId xmlns:a16="http://schemas.microsoft.com/office/drawing/2014/main" id="{397BD699-29D4-4D24-84B3-5438F8D649F2}"/>
              </a:ext>
            </a:extLst>
          </p:cNvPr>
          <p:cNvSpPr/>
          <p:nvPr/>
        </p:nvSpPr>
        <p:spPr>
          <a:xfrm>
            <a:off x="3657600" y="1562779"/>
            <a:ext cx="391886" cy="1325563"/>
          </a:xfrm>
          <a:prstGeom prst="rightBrace">
            <a:avLst/>
          </a:prstGeom>
          <a:noFill/>
          <a:ln w="28575" cap="flat" cmpd="sng" algn="ctr">
            <a:solidFill>
              <a:sysClr val="windowText" lastClr="000000"/>
            </a:solidFill>
            <a:prstDash val="sysDash"/>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Tree>
    <p:extLst>
      <p:ext uri="{BB962C8B-B14F-4D97-AF65-F5344CB8AC3E}">
        <p14:creationId xmlns:p14="http://schemas.microsoft.com/office/powerpoint/2010/main" val="258849982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D3D32B-CECA-4D37-8C3C-68D1D17D919F}"/>
              </a:ext>
            </a:extLst>
          </p:cNvPr>
          <p:cNvSpPr>
            <a:spLocks noGrp="1"/>
          </p:cNvSpPr>
          <p:nvPr>
            <p:ph type="title"/>
          </p:nvPr>
        </p:nvSpPr>
        <p:spPr/>
        <p:txBody>
          <a:bodyPr/>
          <a:lstStyle/>
          <a:p>
            <a:pPr defTabSz="548640"/>
            <a:endParaRPr lang="en-US">
              <a:solidFill>
                <a:srgbClr val="FFFFCC"/>
              </a:solidFill>
            </a:endParaRPr>
          </a:p>
        </p:txBody>
      </p:sp>
      <p:graphicFrame>
        <p:nvGraphicFramePr>
          <p:cNvPr id="4" name="Content Placeholder 3">
            <a:extLst>
              <a:ext uri="{FF2B5EF4-FFF2-40B4-BE49-F238E27FC236}">
                <a16:creationId xmlns:a16="http://schemas.microsoft.com/office/drawing/2014/main" id="{E68D86B8-C91E-44A4-89FA-78656BFC78BD}"/>
              </a:ext>
            </a:extLst>
          </p:cNvPr>
          <p:cNvGraphicFramePr>
            <a:graphicFrameLocks noGrp="1"/>
          </p:cNvGraphicFramePr>
          <p:nvPr>
            <p:ph idx="1"/>
          </p:nvPr>
        </p:nvGraphicFramePr>
        <p:xfrm>
          <a:off x="275771" y="69844"/>
          <a:ext cx="11669486" cy="6476009"/>
        </p:xfrm>
        <a:graphic>
          <a:graphicData uri="http://schemas.openxmlformats.org/drawingml/2006/table">
            <a:tbl>
              <a:tblPr>
                <a:tableStyleId>{5C22544A-7EE6-4342-B048-85BDC9FD1C3A}</a:tableStyleId>
              </a:tblPr>
              <a:tblGrid>
                <a:gridCol w="5823060">
                  <a:extLst>
                    <a:ext uri="{9D8B030D-6E8A-4147-A177-3AD203B41FA5}">
                      <a16:colId xmlns:a16="http://schemas.microsoft.com/office/drawing/2014/main" val="530301601"/>
                    </a:ext>
                  </a:extLst>
                </a:gridCol>
                <a:gridCol w="5846426">
                  <a:extLst>
                    <a:ext uri="{9D8B030D-6E8A-4147-A177-3AD203B41FA5}">
                      <a16:colId xmlns:a16="http://schemas.microsoft.com/office/drawing/2014/main" val="1103872485"/>
                    </a:ext>
                  </a:extLst>
                </a:gridCol>
              </a:tblGrid>
              <a:tr h="408921">
                <a:tc>
                  <a:txBody>
                    <a:bodyPr/>
                    <a:lstStyle/>
                    <a:p>
                      <a:pPr marL="0" marR="0" indent="0" algn="ctr">
                        <a:lnSpc>
                          <a:spcPct val="115000"/>
                        </a:lnSpc>
                        <a:spcBef>
                          <a:spcPts val="0"/>
                        </a:spcBef>
                        <a:spcAft>
                          <a:spcPts val="0"/>
                        </a:spcAft>
                      </a:pPr>
                      <a:r>
                        <a:rPr lang="en-US" sz="2800" b="1" dirty="0">
                          <a:solidFill>
                            <a:srgbClr val="220000"/>
                          </a:solidFill>
                          <a:effectLst/>
                        </a:rPr>
                        <a:t>Genesis 9:1–7</a:t>
                      </a:r>
                      <a:endParaRPr lang="en-US" sz="2800" b="1"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txBody>
                  <a:tcPr marL="51994" marR="51994" marT="0" marB="0" anchor="ctr">
                    <a:solidFill>
                      <a:srgbClr val="FFFF99"/>
                    </a:solidFill>
                  </a:tcPr>
                </a:tc>
                <a:tc>
                  <a:txBody>
                    <a:bodyPr/>
                    <a:lstStyle/>
                    <a:p>
                      <a:pPr marL="0" marR="0" indent="0" algn="ctr">
                        <a:lnSpc>
                          <a:spcPct val="115000"/>
                        </a:lnSpc>
                        <a:spcBef>
                          <a:spcPts val="0"/>
                        </a:spcBef>
                        <a:spcAft>
                          <a:spcPts val="0"/>
                        </a:spcAft>
                      </a:pPr>
                      <a:r>
                        <a:rPr lang="en-US" sz="2800" b="1" dirty="0">
                          <a:solidFill>
                            <a:srgbClr val="220000"/>
                          </a:solidFill>
                          <a:effectLst/>
                        </a:rPr>
                        <a:t>Genesis 1:29–30</a:t>
                      </a:r>
                      <a:endParaRPr lang="en-US" sz="2800" b="1" dirty="0">
                        <a:solidFill>
                          <a:srgbClr val="220000"/>
                        </a:solidFill>
                        <a:effectLst/>
                        <a:latin typeface="Calibri" panose="020F0502020204030204" pitchFamily="34" charset="0"/>
                        <a:ea typeface="Calibri" panose="020F0502020204030204" pitchFamily="34" charset="0"/>
                        <a:cs typeface="Arial" panose="020B0604020202020204" pitchFamily="34" charset="0"/>
                      </a:endParaRPr>
                    </a:p>
                  </a:txBody>
                  <a:tcPr marL="51994" marR="51994" marT="0" marB="0" anchor="ctr">
                    <a:solidFill>
                      <a:srgbClr val="FFFF99"/>
                    </a:solidFill>
                  </a:tcPr>
                </a:tc>
                <a:extLst>
                  <a:ext uri="{0D108BD9-81ED-4DB2-BD59-A6C34878D82A}">
                    <a16:rowId xmlns:a16="http://schemas.microsoft.com/office/drawing/2014/main" val="762616895"/>
                  </a:ext>
                </a:extLst>
              </a:tr>
              <a:tr h="6014110">
                <a:tc>
                  <a:txBody>
                    <a:bodyPr/>
                    <a:lstStyle/>
                    <a:p>
                      <a:pPr marL="0" marR="0" indent="0">
                        <a:lnSpc>
                          <a:spcPct val="115000"/>
                        </a:lnSpc>
                        <a:spcBef>
                          <a:spcPts val="0"/>
                        </a:spcBef>
                        <a:spcAft>
                          <a:spcPts val="0"/>
                        </a:spcAft>
                        <a:tabLst>
                          <a:tab pos="224790" algn="l"/>
                        </a:tabLst>
                      </a:pPr>
                      <a:r>
                        <a:rPr lang="en-US" sz="2400" b="1" dirty="0">
                          <a:solidFill>
                            <a:srgbClr val="220000"/>
                          </a:solidFill>
                          <a:effectLst/>
                          <a:latin typeface="+mn-lt"/>
                        </a:rPr>
                        <a:t> </a:t>
                      </a:r>
                      <a:endParaRPr lang="en-US" sz="2800" b="1" dirty="0">
                        <a:solidFill>
                          <a:srgbClr val="220000"/>
                        </a:solidFill>
                        <a:effectLst/>
                        <a:latin typeface="+mn-lt"/>
                      </a:endParaRPr>
                    </a:p>
                    <a:p>
                      <a:pPr marL="0" marR="0" indent="0">
                        <a:lnSpc>
                          <a:spcPct val="115000"/>
                        </a:lnSpc>
                        <a:spcBef>
                          <a:spcPts val="0"/>
                        </a:spcBef>
                        <a:spcAft>
                          <a:spcPts val="0"/>
                        </a:spcAft>
                        <a:tabLst>
                          <a:tab pos="224790" algn="l"/>
                        </a:tabLst>
                      </a:pPr>
                      <a:r>
                        <a:rPr lang="en-US" sz="2400" b="1" dirty="0">
                          <a:solidFill>
                            <a:srgbClr val="220000"/>
                          </a:solidFill>
                          <a:effectLst/>
                          <a:latin typeface="+mn-lt"/>
                        </a:rPr>
                        <a:t>	With every creature </a:t>
                      </a:r>
                    </a:p>
                    <a:p>
                      <a:pPr marL="0" marR="0" indent="0">
                        <a:lnSpc>
                          <a:spcPct val="115000"/>
                        </a:lnSpc>
                        <a:spcBef>
                          <a:spcPts val="0"/>
                        </a:spcBef>
                        <a:spcAft>
                          <a:spcPts val="0"/>
                        </a:spcAft>
                        <a:tabLst>
                          <a:tab pos="224790" algn="l"/>
                        </a:tabLst>
                      </a:pPr>
                      <a:r>
                        <a:rPr lang="en-US" sz="2400" b="1" dirty="0">
                          <a:solidFill>
                            <a:srgbClr val="220000"/>
                          </a:solidFill>
                          <a:effectLst/>
                          <a:latin typeface="+mn-lt"/>
                        </a:rPr>
                        <a:t>		that moves on the ground </a:t>
                      </a:r>
                    </a:p>
                    <a:p>
                      <a:pPr marL="0" marR="0" indent="0">
                        <a:lnSpc>
                          <a:spcPct val="115000"/>
                        </a:lnSpc>
                        <a:spcBef>
                          <a:spcPts val="0"/>
                        </a:spcBef>
                        <a:spcAft>
                          <a:spcPts val="0"/>
                        </a:spcAft>
                        <a:tabLst>
                          <a:tab pos="224790" algn="l"/>
                        </a:tabLst>
                      </a:pPr>
                      <a:r>
                        <a:rPr lang="en-US" sz="2400" b="1" dirty="0">
                          <a:solidFill>
                            <a:srgbClr val="220000"/>
                          </a:solidFill>
                          <a:effectLst/>
                          <a:latin typeface="+mn-lt"/>
                        </a:rPr>
                        <a:t>	and with all the fish of the sea,</a:t>
                      </a:r>
                      <a:endParaRPr lang="en-US" sz="2800" b="1" dirty="0">
                        <a:solidFill>
                          <a:srgbClr val="220000"/>
                        </a:solidFill>
                        <a:effectLst/>
                        <a:latin typeface="+mn-lt"/>
                      </a:endParaRPr>
                    </a:p>
                    <a:p>
                      <a:pPr marL="0" marR="0" indent="0">
                        <a:lnSpc>
                          <a:spcPct val="115000"/>
                        </a:lnSpc>
                        <a:spcBef>
                          <a:spcPts val="0"/>
                        </a:spcBef>
                        <a:spcAft>
                          <a:spcPts val="0"/>
                        </a:spcAft>
                        <a:tabLst>
                          <a:tab pos="224790" algn="l"/>
                        </a:tabLst>
                      </a:pPr>
                      <a:r>
                        <a:rPr lang="en-US" sz="2400" b="1" dirty="0">
                          <a:solidFill>
                            <a:srgbClr val="220000"/>
                          </a:solidFill>
                          <a:effectLst/>
                          <a:latin typeface="+mn-lt"/>
                        </a:rPr>
                        <a:t>	into your hand they are given.</a:t>
                      </a:r>
                      <a:endParaRPr lang="en-US" sz="2800" b="1" dirty="0">
                        <a:solidFill>
                          <a:srgbClr val="220000"/>
                        </a:solidFill>
                        <a:effectLst/>
                        <a:latin typeface="+mn-lt"/>
                      </a:endParaRPr>
                    </a:p>
                    <a:p>
                      <a:pPr marL="0" marR="0" indent="0">
                        <a:lnSpc>
                          <a:spcPct val="115000"/>
                        </a:lnSpc>
                        <a:spcBef>
                          <a:spcPts val="0"/>
                        </a:spcBef>
                        <a:spcAft>
                          <a:spcPts val="0"/>
                        </a:spcAft>
                        <a:tabLst>
                          <a:tab pos="224790" algn="l"/>
                        </a:tabLst>
                      </a:pPr>
                      <a:r>
                        <a:rPr lang="en-US" sz="2400" b="1" baseline="30000" dirty="0">
                          <a:solidFill>
                            <a:srgbClr val="220000"/>
                          </a:solidFill>
                          <a:effectLst/>
                          <a:latin typeface="+mn-lt"/>
                        </a:rPr>
                        <a:t>3</a:t>
                      </a:r>
                      <a:r>
                        <a:rPr lang="en-US" sz="2400" b="1" dirty="0">
                          <a:solidFill>
                            <a:srgbClr val="220000"/>
                          </a:solidFill>
                          <a:effectLst/>
                          <a:latin typeface="+mn-lt"/>
                        </a:rPr>
                        <a:t>	Every moving creature . . . </a:t>
                      </a:r>
                      <a:endParaRPr lang="en-US" sz="2800" b="1" dirty="0">
                        <a:solidFill>
                          <a:srgbClr val="220000"/>
                        </a:solidFill>
                        <a:effectLst/>
                        <a:latin typeface="+mn-lt"/>
                      </a:endParaRPr>
                    </a:p>
                    <a:p>
                      <a:pPr marL="0" marR="0" indent="0">
                        <a:lnSpc>
                          <a:spcPct val="115000"/>
                        </a:lnSpc>
                        <a:spcBef>
                          <a:spcPts val="0"/>
                        </a:spcBef>
                        <a:spcAft>
                          <a:spcPts val="0"/>
                        </a:spcAft>
                        <a:tabLst>
                          <a:tab pos="224790" algn="l"/>
                        </a:tabLst>
                      </a:pPr>
                      <a:r>
                        <a:rPr lang="en-US" sz="2400" b="1" dirty="0">
                          <a:solidFill>
                            <a:srgbClr val="220000"/>
                          </a:solidFill>
                          <a:effectLst/>
                          <a:latin typeface="+mn-lt"/>
                        </a:rPr>
                        <a:t>			that is alive</a:t>
                      </a:r>
                    </a:p>
                    <a:p>
                      <a:pPr marL="0" marR="0" indent="0">
                        <a:lnSpc>
                          <a:spcPct val="115000"/>
                        </a:lnSpc>
                        <a:spcBef>
                          <a:spcPts val="0"/>
                        </a:spcBef>
                        <a:spcAft>
                          <a:spcPts val="0"/>
                        </a:spcAft>
                        <a:tabLst>
                          <a:tab pos="224790" algn="l"/>
                        </a:tabLst>
                      </a:pPr>
                      <a:r>
                        <a:rPr lang="en-US" sz="2400" b="1" dirty="0">
                          <a:solidFill>
                            <a:srgbClr val="220000"/>
                          </a:solidFill>
                          <a:effectLst/>
                          <a:latin typeface="+mn-lt"/>
                        </a:rPr>
                        <a:t>	 . . .  may be food for you.</a:t>
                      </a:r>
                      <a:endParaRPr lang="en-US" sz="2800" b="1" dirty="0">
                        <a:solidFill>
                          <a:srgbClr val="220000"/>
                        </a:solidFill>
                        <a:effectLst/>
                        <a:latin typeface="+mn-lt"/>
                      </a:endParaRPr>
                    </a:p>
                    <a:p>
                      <a:pPr marL="0" marR="0" indent="0">
                        <a:lnSpc>
                          <a:spcPct val="115000"/>
                        </a:lnSpc>
                        <a:spcBef>
                          <a:spcPts val="0"/>
                        </a:spcBef>
                        <a:spcAft>
                          <a:spcPts val="0"/>
                        </a:spcAft>
                        <a:tabLst>
                          <a:tab pos="224790" algn="l"/>
                        </a:tabLst>
                      </a:pPr>
                      <a:r>
                        <a:rPr lang="ar-SA" sz="2400" b="1" dirty="0">
                          <a:solidFill>
                            <a:srgbClr val="220000"/>
                          </a:solidFill>
                          <a:effectLst/>
                          <a:latin typeface="+mn-lt"/>
                        </a:rPr>
                        <a:t>	</a:t>
                      </a:r>
                      <a:r>
                        <a:rPr lang="en-US" sz="2400" b="1" dirty="0">
                          <a:solidFill>
                            <a:srgbClr val="220000"/>
                          </a:solidFill>
                          <a:effectLst/>
                          <a:latin typeface="+mn-lt"/>
                        </a:rPr>
                        <a:t>	Like green plants, </a:t>
                      </a:r>
                    </a:p>
                    <a:p>
                      <a:pPr marL="0" marR="0" indent="0">
                        <a:lnSpc>
                          <a:spcPct val="115000"/>
                        </a:lnSpc>
                        <a:spcBef>
                          <a:spcPts val="0"/>
                        </a:spcBef>
                        <a:spcAft>
                          <a:spcPts val="0"/>
                        </a:spcAft>
                        <a:tabLst>
                          <a:tab pos="224790" algn="l"/>
                        </a:tabLst>
                      </a:pPr>
                      <a:r>
                        <a:rPr lang="en-US" sz="2400" b="1" dirty="0">
                          <a:solidFill>
                            <a:srgbClr val="220000"/>
                          </a:solidFill>
                          <a:effectLst/>
                          <a:latin typeface="+mn-lt"/>
                        </a:rPr>
                        <a:t>	I have given them all to you.</a:t>
                      </a:r>
                      <a:endParaRPr lang="en-US" sz="2800" b="1" dirty="0">
                        <a:solidFill>
                          <a:srgbClr val="220000"/>
                        </a:solidFill>
                        <a:effectLst/>
                        <a:latin typeface="+mn-lt"/>
                      </a:endParaRPr>
                    </a:p>
                    <a:p>
                      <a:pPr marL="0" marR="0" indent="0">
                        <a:lnSpc>
                          <a:spcPct val="115000"/>
                        </a:lnSpc>
                        <a:spcBef>
                          <a:spcPts val="0"/>
                        </a:spcBef>
                        <a:spcAft>
                          <a:spcPts val="0"/>
                        </a:spcAft>
                        <a:tabLst>
                          <a:tab pos="224790" algn="l"/>
                        </a:tabLst>
                      </a:pPr>
                      <a:r>
                        <a:rPr lang="en-US" sz="2400" b="1" dirty="0">
                          <a:solidFill>
                            <a:srgbClr val="220000"/>
                          </a:solidFill>
                          <a:effectLst/>
                          <a:latin typeface="+mn-lt"/>
                        </a:rPr>
                        <a:t> </a:t>
                      </a:r>
                      <a:endParaRPr lang="en-US" sz="2800" b="1" dirty="0">
                        <a:solidFill>
                          <a:srgbClr val="220000"/>
                        </a:solidFill>
                        <a:effectLst/>
                        <a:latin typeface="+mn-lt"/>
                        <a:ea typeface="Calibri" panose="020F0502020204030204" pitchFamily="34" charset="0"/>
                        <a:cs typeface="Arial" panose="020B0604020202020204" pitchFamily="34" charset="0"/>
                      </a:endParaRPr>
                    </a:p>
                  </a:txBody>
                  <a:tcPr marL="51994" marR="51994" marT="0" marB="0">
                    <a:solidFill>
                      <a:srgbClr val="FFFF99"/>
                    </a:solidFill>
                  </a:tcPr>
                </a:tc>
                <a:tc>
                  <a:txBody>
                    <a:bodyPr/>
                    <a:lstStyle/>
                    <a:p>
                      <a:pPr marL="0" marR="0" indent="0">
                        <a:lnSpc>
                          <a:spcPct val="115000"/>
                        </a:lnSpc>
                        <a:spcBef>
                          <a:spcPts val="0"/>
                        </a:spcBef>
                        <a:spcAft>
                          <a:spcPts val="0"/>
                        </a:spcAft>
                        <a:tabLst>
                          <a:tab pos="229235" algn="l"/>
                        </a:tabLst>
                      </a:pPr>
                      <a:r>
                        <a:rPr lang="en-US" sz="2400" b="1" baseline="30000" dirty="0">
                          <a:solidFill>
                            <a:srgbClr val="220000"/>
                          </a:solidFill>
                          <a:effectLst/>
                          <a:latin typeface="+mn-lt"/>
                        </a:rPr>
                        <a:t>29</a:t>
                      </a:r>
                      <a:r>
                        <a:rPr lang="en-US" sz="2400" b="1" dirty="0">
                          <a:solidFill>
                            <a:srgbClr val="220000"/>
                          </a:solidFill>
                          <a:effectLst/>
                          <a:latin typeface="+mn-lt"/>
                        </a:rPr>
                        <a:t> And God said, </a:t>
                      </a:r>
                      <a:endParaRPr lang="en-US" sz="2800" b="1" dirty="0">
                        <a:solidFill>
                          <a:srgbClr val="220000"/>
                        </a:solidFill>
                        <a:effectLst/>
                        <a:latin typeface="+mn-lt"/>
                      </a:endParaRPr>
                    </a:p>
                    <a:p>
                      <a:pPr marL="0" marR="0" indent="0">
                        <a:lnSpc>
                          <a:spcPct val="115000"/>
                        </a:lnSpc>
                        <a:spcBef>
                          <a:spcPts val="0"/>
                        </a:spcBef>
                        <a:spcAft>
                          <a:spcPts val="0"/>
                        </a:spcAft>
                        <a:tabLst>
                          <a:tab pos="229235" algn="l"/>
                        </a:tabLst>
                      </a:pPr>
                      <a:r>
                        <a:rPr lang="en-US" sz="2400" b="1" dirty="0">
                          <a:solidFill>
                            <a:srgbClr val="220000"/>
                          </a:solidFill>
                          <a:effectLst/>
                          <a:latin typeface="+mn-lt"/>
                        </a:rPr>
                        <a:t>	Look, I have given you </a:t>
                      </a:r>
                    </a:p>
                    <a:p>
                      <a:pPr marL="0" marR="0" indent="0">
                        <a:lnSpc>
                          <a:spcPct val="115000"/>
                        </a:lnSpc>
                        <a:spcBef>
                          <a:spcPts val="0"/>
                        </a:spcBef>
                        <a:spcAft>
                          <a:spcPts val="0"/>
                        </a:spcAft>
                        <a:tabLst>
                          <a:tab pos="229235" algn="l"/>
                        </a:tabLst>
                      </a:pPr>
                      <a:r>
                        <a:rPr lang="en-US" sz="2400" b="1" dirty="0">
                          <a:solidFill>
                            <a:srgbClr val="220000"/>
                          </a:solidFill>
                          <a:effectLst/>
                          <a:latin typeface="+mn-lt"/>
                        </a:rPr>
                        <a:t>		every plant yielding seed </a:t>
                      </a:r>
                      <a:endParaRPr lang="en-US" sz="2800" b="1" dirty="0">
                        <a:solidFill>
                          <a:srgbClr val="220000"/>
                        </a:solidFill>
                        <a:effectLst/>
                        <a:latin typeface="+mn-lt"/>
                      </a:endParaRPr>
                    </a:p>
                    <a:p>
                      <a:pPr marL="0" marR="0" indent="0">
                        <a:lnSpc>
                          <a:spcPct val="115000"/>
                        </a:lnSpc>
                        <a:spcBef>
                          <a:spcPts val="0"/>
                        </a:spcBef>
                        <a:spcAft>
                          <a:spcPts val="0"/>
                        </a:spcAft>
                        <a:tabLst>
                          <a:tab pos="229235" algn="l"/>
                        </a:tabLst>
                      </a:pPr>
                      <a:r>
                        <a:rPr lang="en-US" sz="2400" b="1" dirty="0">
                          <a:solidFill>
                            <a:srgbClr val="220000"/>
                          </a:solidFill>
                          <a:effectLst/>
                          <a:latin typeface="+mn-lt"/>
                        </a:rPr>
                        <a:t>	that is on the face of all the earth, </a:t>
                      </a:r>
                      <a:endParaRPr lang="en-US" sz="2800" b="1" dirty="0">
                        <a:solidFill>
                          <a:srgbClr val="220000"/>
                        </a:solidFill>
                        <a:effectLst/>
                        <a:latin typeface="+mn-lt"/>
                      </a:endParaRPr>
                    </a:p>
                    <a:p>
                      <a:pPr marL="0" marR="0" indent="0">
                        <a:lnSpc>
                          <a:spcPct val="115000"/>
                        </a:lnSpc>
                        <a:spcBef>
                          <a:spcPts val="0"/>
                        </a:spcBef>
                        <a:spcAft>
                          <a:spcPts val="0"/>
                        </a:spcAft>
                        <a:tabLst>
                          <a:tab pos="229235" algn="l"/>
                        </a:tabLst>
                      </a:pPr>
                      <a:r>
                        <a:rPr lang="en-US" sz="2400" b="1" dirty="0">
                          <a:solidFill>
                            <a:srgbClr val="220000"/>
                          </a:solidFill>
                          <a:effectLst/>
                          <a:latin typeface="+mn-lt"/>
                        </a:rPr>
                        <a:t>	and every tree with seed in its fruit. </a:t>
                      </a:r>
                      <a:endParaRPr lang="en-US" sz="2800" b="1" dirty="0">
                        <a:solidFill>
                          <a:srgbClr val="220000"/>
                        </a:solidFill>
                        <a:effectLst/>
                        <a:latin typeface="+mn-lt"/>
                      </a:endParaRPr>
                    </a:p>
                    <a:p>
                      <a:pPr marL="0" marR="0" indent="0">
                        <a:lnSpc>
                          <a:spcPct val="115000"/>
                        </a:lnSpc>
                        <a:spcBef>
                          <a:spcPts val="0"/>
                        </a:spcBef>
                        <a:spcAft>
                          <a:spcPts val="0"/>
                        </a:spcAft>
                        <a:tabLst>
                          <a:tab pos="229235" algn="l"/>
                        </a:tabLst>
                      </a:pPr>
                      <a:r>
                        <a:rPr lang="en-US" sz="2400" b="1" dirty="0">
                          <a:solidFill>
                            <a:srgbClr val="220000"/>
                          </a:solidFill>
                          <a:effectLst/>
                          <a:latin typeface="+mn-lt"/>
                        </a:rPr>
                        <a:t>	You may have them for food.</a:t>
                      </a:r>
                      <a:endParaRPr lang="en-US" sz="2800" b="1" dirty="0">
                        <a:solidFill>
                          <a:srgbClr val="220000"/>
                        </a:solidFill>
                        <a:effectLst/>
                        <a:latin typeface="+mn-lt"/>
                      </a:endParaRPr>
                    </a:p>
                    <a:p>
                      <a:pPr marL="0" marR="0" indent="0">
                        <a:lnSpc>
                          <a:spcPct val="115000"/>
                        </a:lnSpc>
                        <a:spcBef>
                          <a:spcPts val="0"/>
                        </a:spcBef>
                        <a:spcAft>
                          <a:spcPts val="0"/>
                        </a:spcAft>
                        <a:tabLst>
                          <a:tab pos="229235" algn="l"/>
                        </a:tabLst>
                      </a:pPr>
                      <a:r>
                        <a:rPr lang="en-US" sz="2400" b="1" baseline="30000" dirty="0">
                          <a:solidFill>
                            <a:srgbClr val="220000"/>
                          </a:solidFill>
                          <a:effectLst/>
                          <a:latin typeface="+mn-lt"/>
                        </a:rPr>
                        <a:t>30</a:t>
                      </a:r>
                      <a:r>
                        <a:rPr lang="en-US" sz="2400" b="1" dirty="0">
                          <a:solidFill>
                            <a:srgbClr val="220000"/>
                          </a:solidFill>
                          <a:effectLst/>
                          <a:latin typeface="+mn-lt"/>
                        </a:rPr>
                        <a:t> And to every beast of the earth </a:t>
                      </a:r>
                      <a:endParaRPr lang="en-US" sz="2800" b="1" dirty="0">
                        <a:solidFill>
                          <a:srgbClr val="220000"/>
                        </a:solidFill>
                        <a:effectLst/>
                        <a:latin typeface="+mn-lt"/>
                      </a:endParaRPr>
                    </a:p>
                    <a:p>
                      <a:pPr marL="0" marR="0" indent="0">
                        <a:lnSpc>
                          <a:spcPct val="115000"/>
                        </a:lnSpc>
                        <a:spcBef>
                          <a:spcPts val="0"/>
                        </a:spcBef>
                        <a:spcAft>
                          <a:spcPts val="0"/>
                        </a:spcAft>
                        <a:tabLst>
                          <a:tab pos="229235" algn="l"/>
                        </a:tabLst>
                      </a:pPr>
                      <a:r>
                        <a:rPr lang="en-US" sz="2400" b="1" dirty="0">
                          <a:solidFill>
                            <a:srgbClr val="220000"/>
                          </a:solidFill>
                          <a:effectLst/>
                          <a:latin typeface="+mn-lt"/>
                        </a:rPr>
                        <a:t>	and to every bird of the heavens </a:t>
                      </a:r>
                      <a:endParaRPr lang="en-US" sz="2800" b="1" dirty="0">
                        <a:solidFill>
                          <a:srgbClr val="220000"/>
                        </a:solidFill>
                        <a:effectLst/>
                        <a:latin typeface="+mn-lt"/>
                      </a:endParaRPr>
                    </a:p>
                    <a:p>
                      <a:pPr marL="0" marR="0" indent="0">
                        <a:lnSpc>
                          <a:spcPct val="115000"/>
                        </a:lnSpc>
                        <a:spcBef>
                          <a:spcPts val="0"/>
                        </a:spcBef>
                        <a:spcAft>
                          <a:spcPts val="0"/>
                        </a:spcAft>
                        <a:tabLst>
                          <a:tab pos="229235" algn="l"/>
                        </a:tabLst>
                      </a:pPr>
                      <a:r>
                        <a:rPr lang="en-US" sz="2400" b="1" dirty="0">
                          <a:solidFill>
                            <a:srgbClr val="220000"/>
                          </a:solidFill>
                          <a:effectLst/>
                          <a:latin typeface="+mn-lt"/>
                        </a:rPr>
                        <a:t>	and to everything that moves on the earth, </a:t>
                      </a:r>
                      <a:endParaRPr lang="en-US" sz="2800" b="1" dirty="0">
                        <a:solidFill>
                          <a:srgbClr val="220000"/>
                        </a:solidFill>
                        <a:effectLst/>
                        <a:latin typeface="+mn-lt"/>
                      </a:endParaRPr>
                    </a:p>
                    <a:p>
                      <a:pPr marL="0" marR="0" indent="0">
                        <a:lnSpc>
                          <a:spcPct val="115000"/>
                        </a:lnSpc>
                        <a:spcBef>
                          <a:spcPts val="0"/>
                        </a:spcBef>
                        <a:spcAft>
                          <a:spcPts val="0"/>
                        </a:spcAft>
                        <a:tabLst>
                          <a:tab pos="229235" algn="l"/>
                        </a:tabLst>
                      </a:pPr>
                      <a:r>
                        <a:rPr lang="en-US" sz="2400" b="1" dirty="0">
                          <a:solidFill>
                            <a:srgbClr val="220000"/>
                          </a:solidFill>
                          <a:effectLst/>
                          <a:latin typeface="+mn-lt"/>
                        </a:rPr>
                        <a:t>	everything that has the breath of life, </a:t>
                      </a:r>
                      <a:endParaRPr lang="en-US" sz="2800" b="1" dirty="0">
                        <a:solidFill>
                          <a:srgbClr val="220000"/>
                        </a:solidFill>
                        <a:effectLst/>
                        <a:latin typeface="+mn-lt"/>
                      </a:endParaRPr>
                    </a:p>
                    <a:p>
                      <a:pPr marL="0" marR="0" indent="0">
                        <a:lnSpc>
                          <a:spcPct val="115000"/>
                        </a:lnSpc>
                        <a:spcBef>
                          <a:spcPts val="0"/>
                        </a:spcBef>
                        <a:spcAft>
                          <a:spcPts val="0"/>
                        </a:spcAft>
                        <a:tabLst>
                          <a:tab pos="229235" algn="l"/>
                        </a:tabLst>
                      </a:pPr>
                      <a:r>
                        <a:rPr lang="en-US" sz="2400" b="1" dirty="0">
                          <a:solidFill>
                            <a:srgbClr val="220000"/>
                          </a:solidFill>
                          <a:effectLst/>
                          <a:latin typeface="+mn-lt"/>
                        </a:rPr>
                        <a:t>	I have given every green plant for food.” </a:t>
                      </a:r>
                      <a:endParaRPr lang="en-US" sz="2800" b="1" dirty="0">
                        <a:solidFill>
                          <a:srgbClr val="220000"/>
                        </a:solidFill>
                        <a:effectLst/>
                        <a:latin typeface="+mn-lt"/>
                      </a:endParaRPr>
                    </a:p>
                    <a:p>
                      <a:pPr marL="0" marR="0" indent="0">
                        <a:lnSpc>
                          <a:spcPct val="115000"/>
                        </a:lnSpc>
                        <a:spcBef>
                          <a:spcPts val="0"/>
                        </a:spcBef>
                        <a:spcAft>
                          <a:spcPts val="0"/>
                        </a:spcAft>
                        <a:tabLst>
                          <a:tab pos="229235" algn="l"/>
                        </a:tabLst>
                      </a:pPr>
                      <a:r>
                        <a:rPr lang="en-US" sz="2400" b="1" dirty="0">
                          <a:solidFill>
                            <a:srgbClr val="220000"/>
                          </a:solidFill>
                          <a:effectLst/>
                          <a:latin typeface="+mn-lt"/>
                        </a:rPr>
                        <a:t>	And that’s the way it was.</a:t>
                      </a:r>
                      <a:endParaRPr lang="en-US" sz="2800" b="1" dirty="0">
                        <a:solidFill>
                          <a:srgbClr val="220000"/>
                        </a:solidFill>
                        <a:effectLst/>
                        <a:latin typeface="+mn-lt"/>
                      </a:endParaRPr>
                    </a:p>
                    <a:p>
                      <a:pPr marL="0" marR="0" indent="0">
                        <a:lnSpc>
                          <a:spcPct val="115000"/>
                        </a:lnSpc>
                        <a:spcBef>
                          <a:spcPts val="0"/>
                        </a:spcBef>
                        <a:spcAft>
                          <a:spcPts val="0"/>
                        </a:spcAft>
                      </a:pPr>
                      <a:r>
                        <a:rPr lang="en-US" sz="2400" b="1" dirty="0">
                          <a:solidFill>
                            <a:srgbClr val="220000"/>
                          </a:solidFill>
                          <a:effectLst/>
                          <a:latin typeface="+mn-lt"/>
                        </a:rPr>
                        <a:t> </a:t>
                      </a:r>
                      <a:endParaRPr lang="en-US" sz="2800" b="1" dirty="0">
                        <a:solidFill>
                          <a:srgbClr val="220000"/>
                        </a:solidFill>
                        <a:effectLst/>
                        <a:latin typeface="+mn-lt"/>
                        <a:ea typeface="Calibri" panose="020F0502020204030204" pitchFamily="34" charset="0"/>
                        <a:cs typeface="Arial" panose="020B0604020202020204" pitchFamily="34" charset="0"/>
                      </a:endParaRPr>
                    </a:p>
                  </a:txBody>
                  <a:tcPr marL="51994" marR="51994" marT="0" marB="0">
                    <a:solidFill>
                      <a:srgbClr val="FFFF99"/>
                    </a:solidFill>
                  </a:tcPr>
                </a:tc>
                <a:extLst>
                  <a:ext uri="{0D108BD9-81ED-4DB2-BD59-A6C34878D82A}">
                    <a16:rowId xmlns:a16="http://schemas.microsoft.com/office/drawing/2014/main" val="1754295299"/>
                  </a:ext>
                </a:extLst>
              </a:tr>
            </a:tbl>
          </a:graphicData>
        </a:graphic>
      </p:graphicFrame>
      <p:cxnSp>
        <p:nvCxnSpPr>
          <p:cNvPr id="5" name="Straight Arrow Connector 4">
            <a:extLst>
              <a:ext uri="{FF2B5EF4-FFF2-40B4-BE49-F238E27FC236}">
                <a16:creationId xmlns:a16="http://schemas.microsoft.com/office/drawing/2014/main" id="{9C0A14C1-920A-4264-9D0C-51AE0EF13B4E}"/>
              </a:ext>
            </a:extLst>
          </p:cNvPr>
          <p:cNvCxnSpPr>
            <a:cxnSpLocks/>
          </p:cNvCxnSpPr>
          <p:nvPr/>
        </p:nvCxnSpPr>
        <p:spPr>
          <a:xfrm>
            <a:off x="4927590" y="4332505"/>
            <a:ext cx="1008524" cy="975466"/>
          </a:xfrm>
          <a:prstGeom prst="straightConnector1">
            <a:avLst/>
          </a:prstGeom>
          <a:ln w="28575">
            <a:solidFill>
              <a:srgbClr val="220000"/>
            </a:solidFill>
            <a:prstDash val="sysDash"/>
            <a:headEnd type="triangle"/>
            <a:tailEnd type="triangle"/>
          </a:ln>
        </p:spPr>
        <p:style>
          <a:lnRef idx="1">
            <a:schemeClr val="dk1"/>
          </a:lnRef>
          <a:fillRef idx="0">
            <a:schemeClr val="dk1"/>
          </a:fillRef>
          <a:effectRef idx="0">
            <a:schemeClr val="dk1"/>
          </a:effectRef>
          <a:fontRef idx="minor">
            <a:schemeClr val="tx1"/>
          </a:fontRef>
        </p:style>
      </p:cxnSp>
      <p:cxnSp>
        <p:nvCxnSpPr>
          <p:cNvPr id="6" name="Straight Arrow Connector 5">
            <a:extLst>
              <a:ext uri="{FF2B5EF4-FFF2-40B4-BE49-F238E27FC236}">
                <a16:creationId xmlns:a16="http://schemas.microsoft.com/office/drawing/2014/main" id="{D6D39D6D-3C80-4FC2-9AD0-985CE2713AAC}"/>
              </a:ext>
            </a:extLst>
          </p:cNvPr>
          <p:cNvCxnSpPr>
            <a:cxnSpLocks/>
            <a:endCxn id="13" idx="1"/>
          </p:cNvCxnSpPr>
          <p:nvPr/>
        </p:nvCxnSpPr>
        <p:spPr>
          <a:xfrm>
            <a:off x="4889452" y="2532185"/>
            <a:ext cx="1143840" cy="364332"/>
          </a:xfrm>
          <a:prstGeom prst="straightConnector1">
            <a:avLst/>
          </a:prstGeom>
          <a:ln w="28575">
            <a:solidFill>
              <a:srgbClr val="220000"/>
            </a:solidFill>
            <a:prstDash val="sysDash"/>
            <a:headEnd type="triangle"/>
            <a:tailEnd type="triangle"/>
          </a:ln>
        </p:spPr>
        <p:style>
          <a:lnRef idx="1">
            <a:schemeClr val="dk1"/>
          </a:lnRef>
          <a:fillRef idx="0">
            <a:schemeClr val="dk1"/>
          </a:fillRef>
          <a:effectRef idx="0">
            <a:schemeClr val="dk1"/>
          </a:effectRef>
          <a:fontRef idx="minor">
            <a:schemeClr val="tx1"/>
          </a:fontRef>
        </p:style>
      </p:cxnSp>
      <p:sp>
        <p:nvSpPr>
          <p:cNvPr id="11" name="Left Brace 10">
            <a:extLst>
              <a:ext uri="{FF2B5EF4-FFF2-40B4-BE49-F238E27FC236}">
                <a16:creationId xmlns:a16="http://schemas.microsoft.com/office/drawing/2014/main" id="{C382C1B9-B576-449C-8D6C-B5B3924AA8B6}"/>
              </a:ext>
            </a:extLst>
          </p:cNvPr>
          <p:cNvSpPr/>
          <p:nvPr/>
        </p:nvSpPr>
        <p:spPr>
          <a:xfrm>
            <a:off x="6057901" y="4863001"/>
            <a:ext cx="155330" cy="904771"/>
          </a:xfrm>
          <a:prstGeom prst="leftBrace">
            <a:avLst/>
          </a:prstGeom>
          <a:noFill/>
          <a:ln w="28575" cap="flat" cmpd="sng" algn="ctr">
            <a:solidFill>
              <a:srgbClr val="220000"/>
            </a:solidFill>
            <a:prstDash val="sysDash"/>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2" name="Right Brace 11">
            <a:extLst>
              <a:ext uri="{FF2B5EF4-FFF2-40B4-BE49-F238E27FC236}">
                <a16:creationId xmlns:a16="http://schemas.microsoft.com/office/drawing/2014/main" id="{BCE0C484-7C3E-4A7A-9C11-75AF9217E0CD}"/>
              </a:ext>
            </a:extLst>
          </p:cNvPr>
          <p:cNvSpPr/>
          <p:nvPr/>
        </p:nvSpPr>
        <p:spPr>
          <a:xfrm>
            <a:off x="4601846" y="1195755"/>
            <a:ext cx="325743" cy="2672860"/>
          </a:xfrm>
          <a:prstGeom prst="rightBrace">
            <a:avLst/>
          </a:prstGeom>
          <a:noFill/>
          <a:ln w="28575" cap="flat" cmpd="sng" algn="ctr">
            <a:solidFill>
              <a:srgbClr val="220000"/>
            </a:solidFill>
            <a:prstDash val="sysDash"/>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3" name="Left Brace 12">
            <a:extLst>
              <a:ext uri="{FF2B5EF4-FFF2-40B4-BE49-F238E27FC236}">
                <a16:creationId xmlns:a16="http://schemas.microsoft.com/office/drawing/2014/main" id="{6C388CA0-B78E-43D5-9AB6-00F0F64BBF2F}"/>
              </a:ext>
            </a:extLst>
          </p:cNvPr>
          <p:cNvSpPr/>
          <p:nvPr/>
        </p:nvSpPr>
        <p:spPr>
          <a:xfrm>
            <a:off x="6033292" y="1074256"/>
            <a:ext cx="189464" cy="3644521"/>
          </a:xfrm>
          <a:prstGeom prst="leftBrace">
            <a:avLst/>
          </a:prstGeom>
          <a:noFill/>
          <a:ln w="28575" cap="flat" cmpd="sng" algn="ctr">
            <a:solidFill>
              <a:srgbClr val="220000"/>
            </a:solidFill>
            <a:prstDash val="sysDash"/>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4" name="Right Brace 13">
            <a:extLst>
              <a:ext uri="{FF2B5EF4-FFF2-40B4-BE49-F238E27FC236}">
                <a16:creationId xmlns:a16="http://schemas.microsoft.com/office/drawing/2014/main" id="{397BD699-29D4-4D24-84B3-5438F8D649F2}"/>
              </a:ext>
            </a:extLst>
          </p:cNvPr>
          <p:cNvSpPr/>
          <p:nvPr/>
        </p:nvSpPr>
        <p:spPr>
          <a:xfrm>
            <a:off x="4557971" y="3976415"/>
            <a:ext cx="325743" cy="742362"/>
          </a:xfrm>
          <a:prstGeom prst="rightBrace">
            <a:avLst/>
          </a:prstGeom>
          <a:noFill/>
          <a:ln w="28575" cap="flat" cmpd="sng" algn="ctr">
            <a:solidFill>
              <a:srgbClr val="220000"/>
            </a:solidFill>
            <a:prstDash val="sysDash"/>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Tree>
    <p:extLst>
      <p:ext uri="{BB962C8B-B14F-4D97-AF65-F5344CB8AC3E}">
        <p14:creationId xmlns:p14="http://schemas.microsoft.com/office/powerpoint/2010/main" val="24468200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1737</TotalTime>
  <Words>12554</Words>
  <Application>Microsoft Office PowerPoint</Application>
  <PresentationFormat>Widescreen</PresentationFormat>
  <Paragraphs>896</Paragraphs>
  <Slides>177</Slides>
  <Notes>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177</vt:i4>
      </vt:variant>
    </vt:vector>
  </HeadingPairs>
  <TitlesOfParts>
    <vt:vector size="186" baseType="lpstr">
      <vt:lpstr>Arial</vt:lpstr>
      <vt:lpstr>Calibri</vt:lpstr>
      <vt:lpstr>Calibri Light</vt:lpstr>
      <vt:lpstr>Courier New</vt:lpstr>
      <vt:lpstr>Futura Md BT</vt:lpstr>
      <vt:lpstr>Matura MT Script Capitals</vt:lpstr>
      <vt:lpstr>SBL BibLit</vt:lpstr>
      <vt:lpstr>Source Sans Pro Black</vt:lpstr>
      <vt:lpstr>Office Theme</vt:lpstr>
      <vt:lpstr>PowerPoint Presentation</vt:lpstr>
      <vt:lpstr>PowerPoint Presentation</vt:lpstr>
      <vt:lpstr>PowerPoint Presentation</vt:lpstr>
      <vt:lpstr>A.  The Problem that is the First Testament</vt:lpstr>
      <vt:lpstr>Autopsy: Evidences of the Death  of the First Testament </vt:lpstr>
      <vt:lpstr>Autopsy: Evidences of the Death  of the First Testament </vt:lpstr>
      <vt:lpstr>a. The Facts</vt:lpstr>
      <vt:lpstr>The World of the First Testament </vt:lpstr>
      <vt:lpstr>a. The Facts</vt:lpstr>
      <vt:lpstr>b. Six Mythconceptions concerning the First Testament</vt:lpstr>
      <vt:lpstr>b. Six Mythconceptions concerning the First Testament</vt:lpstr>
      <vt:lpstr>b. Six Mythconceptions concerning the First Testament</vt:lpstr>
      <vt:lpstr>b. Six Mythconceptions concerning the First Testament</vt:lpstr>
      <vt:lpstr>b. Six Mythconceptions concerning the First Testament</vt:lpstr>
      <vt:lpstr>b. Six Mythconceptions concerning the First Testament</vt:lpstr>
      <vt:lpstr>2. The Effects of the Problem</vt:lpstr>
      <vt:lpstr>B. The Nature of the First Testament</vt:lpstr>
      <vt:lpstr>PowerPoint Presentation</vt:lpstr>
      <vt:lpstr>c. The Protestant Canon</vt:lpstr>
      <vt:lpstr>PowerPoint Presentation</vt:lpstr>
      <vt:lpstr>2. The Diversity of the First Testament</vt:lpstr>
      <vt:lpstr>3. The Unity of the First Testament</vt:lpstr>
      <vt:lpstr>PowerPoint Presentation</vt:lpstr>
      <vt:lpstr>The Character  of God  as Revealed  in the  New Testament  </vt:lpstr>
      <vt:lpstr>The Common Perception  of the Character  of God  in the Old Testament  </vt:lpstr>
      <vt:lpstr>The Character  of God  as Actually Revealed  in the  First Testament Exodus 34:6–7    </vt:lpstr>
      <vt:lpstr>Exodus  34:6–7</vt:lpstr>
      <vt:lpstr>3. The Unity of the First Testament</vt:lpstr>
      <vt:lpstr>4. The Theme  of the First Testament:  Covenance—The Foundation of God’s Grand Plan  of Redemption</vt:lpstr>
      <vt:lpstr>PowerPoint Presentation</vt:lpstr>
      <vt:lpstr>PowerPoint Presentation</vt:lpstr>
      <vt:lpstr>C. Hearing the Message of Scripture:   Seven Principles for Reading the First Testament Well</vt:lpstr>
      <vt:lpstr>PowerPoint Presentation</vt:lpstr>
      <vt:lpstr>PowerPoint Presentation</vt:lpstr>
      <vt:lpstr>PowerPoint Presentation</vt:lpstr>
      <vt:lpstr>PowerPoint Presentation</vt:lpstr>
      <vt:lpstr>A. Introduction to the Pentateuch</vt:lpstr>
      <vt:lpstr>Why is the Pentateuch called “The Torah”</vt:lpstr>
      <vt:lpstr>PowerPoint Presentation</vt:lpstr>
      <vt:lpstr>2. The Place of the Pentateuch in the Bible</vt:lpstr>
      <vt:lpstr>3. The Structure of the Torah</vt:lpstr>
      <vt:lpstr>4. The Theme of the Torah</vt:lpstr>
      <vt:lpstr>B. The Book of Genesis</vt:lpstr>
      <vt:lpstr>PowerPoint Presentation</vt:lpstr>
      <vt:lpstr>PowerPoint Presentation</vt:lpstr>
      <vt:lpstr>PowerPoint Presentation</vt:lpstr>
      <vt:lpstr>PowerPoint Presentation</vt:lpstr>
      <vt:lpstr>C. The Adamic Commissioning and Blessing   and the Need for Divine Covenants (1:1–4:26)</vt:lpstr>
      <vt:lpstr>a. The Place of Genesis 1:1–2:4a within the Bible and Torah</vt:lpstr>
      <vt:lpstr>a. The Place of Genesis 1:1–2:4a within Bible and Torah</vt:lpstr>
      <vt:lpstr>1.  The Cosmic Context of the Adamic Commissioning     and Blessing (1:1–2:4a)</vt:lpstr>
      <vt:lpstr>c. The Structure of Genesis 1:1–2:4a</vt:lpstr>
      <vt:lpstr>The Six Days of Creation (1:3–30)</vt:lpstr>
      <vt:lpstr>d. The Theological Agenda of Genesis 1:1–2:4a</vt:lpstr>
      <vt:lpstr>(1) To glorify God.</vt:lpstr>
      <vt:lpstr>(1) To glorify God.</vt:lpstr>
      <vt:lpstr>(1) To glorify God.</vt:lpstr>
      <vt:lpstr>(1) To Challenge Pagan Views of Cosmic Origins</vt:lpstr>
      <vt:lpstr>PowerPoint Presentation</vt:lpstr>
      <vt:lpstr>(1) To Challenge Pagan Views of Cosmic Origins</vt:lpstr>
      <vt:lpstr>(1) To Celebrate Adam as the Climax of Creation</vt:lpstr>
      <vt:lpstr>(1) To Celebrate Adam as the Climax of Creation</vt:lpstr>
      <vt:lpstr>Excursus: What does the Bible mean when it describes humankind as the image of God (Imago Dei)?</vt:lpstr>
      <vt:lpstr>The Tell Fekheriye Bilingual Inscription</vt:lpstr>
      <vt:lpstr>Dmwt and ṣlm in Fekherye Inscription</vt:lpstr>
      <vt:lpstr>2. Ancient Near Eastern Understanding of “Imageness”</vt:lpstr>
      <vt:lpstr>2. Ancient Near Eastern Understanding of “Imageness”</vt:lpstr>
      <vt:lpstr>2. Ancient Near Eastern Understanding of “Imageness”</vt:lpstr>
      <vt:lpstr>2. Ancient Near Eastern Understanding of “Imageness”</vt:lpstr>
      <vt:lpstr>3. The First Testament Understanding of Imageness</vt:lpstr>
      <vt:lpstr>3. The First Testament Understanding of Imageness</vt:lpstr>
      <vt:lpstr>3. The First Testament Understanding of Imageness</vt:lpstr>
      <vt:lpstr>e. Implications of Genesis 1 for a Christian Cosmology</vt:lpstr>
      <vt:lpstr>PowerPoint Presentation</vt:lpstr>
      <vt:lpstr>f. Implications of Genesis 1 for a Christian Anthropology</vt:lpstr>
      <vt:lpstr>f. Implications of Genesis 1 for a Christian Anthropology</vt:lpstr>
      <vt:lpstr>PowerPoint Presentation</vt:lpstr>
      <vt:lpstr>2. ʾAdam’s Response to the Blessings and Responsibilities  that Attend Image Status [The Fall]) (2:4b–4:26)</vt:lpstr>
      <vt:lpstr>PowerPoint Presentation</vt:lpstr>
      <vt:lpstr>b.   Implications of Genesis 2–3 for a Christian  Anthropology</vt:lpstr>
      <vt:lpstr>PowerPoint Presentation</vt:lpstr>
      <vt:lpstr>PowerPoint Presentation</vt:lpstr>
      <vt:lpstr>PowerPoint Presentation</vt:lpstr>
      <vt:lpstr>c. Evidences of Divine Grace in Gen 2:4b–4:26</vt:lpstr>
      <vt:lpstr>c. Evidences of Divine Grace in Gen 2:4b–4:26</vt:lpstr>
      <vt:lpstr>D.  The Survival of the Adamic Commission and Blessing [The Adam Document] (5:1–32))</vt:lpstr>
      <vt:lpstr>The Author of Ruth’s Historical Vision</vt:lpstr>
      <vt:lpstr>b. The Significance of the Genealogy</vt:lpstr>
      <vt:lpstr>2. The Perversion of the Adamic Commission and  Blessing (6:1–8)</vt:lpstr>
      <vt:lpstr>PowerPoint Presentation</vt:lpstr>
      <vt:lpstr>PowerPoint Presentation</vt:lpstr>
      <vt:lpstr>2. The Perversion of the Adamic Commission and  Blessing (6:1–8)</vt:lpstr>
      <vt:lpstr>b. Question:  Who are the “sons of God” (bĕnê ʾĕlōhîm)?</vt:lpstr>
      <vt:lpstr>PowerPoint Presentation</vt:lpstr>
      <vt:lpstr>E. The Divine Response of Judgment, Blessing, and  Covenant [The Noah Document] (6:9–9:29)</vt:lpstr>
      <vt:lpstr>a. The Great Flood: The Destruction of the Old World   and the Emergence of a Second Adam (6:9–8:19)</vt:lpstr>
      <vt:lpstr>b. God’s Blessing and Covenant for Noah and the Cosmos  (8:20–9:19)</vt:lpstr>
      <vt:lpstr>2. Thematic and Stylistic Links with Genesis 1:26–28</vt:lpstr>
      <vt:lpstr>PowerPoint Presentation</vt:lpstr>
      <vt:lpstr>PowerPoint Presentation</vt:lpstr>
      <vt:lpstr>a. Aspects of Continuity</vt:lpstr>
      <vt:lpstr>(2) Echoes the Adamic blessing in 9:1–7</vt:lpstr>
      <vt:lpstr>b. Aspects of Discontinuity</vt:lpstr>
      <vt:lpstr>F. The Fulfillment of the Blessing and Covenant [The Sons of Noah Document] (10:1–11:9)</vt:lpstr>
      <vt:lpstr>PowerPoint Presentation</vt:lpstr>
      <vt:lpstr>Significant Themes in the Table of  Nations (Genesis 10)</vt:lpstr>
      <vt:lpstr>Significant Themes in the Table of  Nations (Genesis 10)</vt:lpstr>
      <vt:lpstr>PowerPoint Presentation</vt:lpstr>
      <vt:lpstr>G. A Genealogical Transition to the Focused Experience of God’s Grace and Glory [The Shem Document] (11:10–26)</vt:lpstr>
      <vt:lpstr>PowerPoint Presentation</vt:lpstr>
      <vt:lpstr>PowerPoint Presentation</vt:lpstr>
      <vt:lpstr>PowerPoint Presentation</vt:lpstr>
      <vt:lpstr>PowerPoint Presentation</vt:lpstr>
      <vt:lpstr>Compare the Sumerian King List (adapted from ANET, 265–66). Early 2nd millennium BC.</vt:lpstr>
      <vt:lpstr>PowerPoint Presentation</vt:lpstr>
      <vt:lpstr>PowerPoint Presentation</vt:lpstr>
      <vt:lpstr>PowerPoint Presentation</vt:lpstr>
      <vt:lpstr>2. A Retrospective Comparison of the Documents that Make Up 1:1–6:8 (Adam to Noah) and 9:9–11:26 (Noah to Terah)</vt:lpstr>
      <vt:lpstr>PowerPoint Presentation</vt:lpstr>
      <vt:lpstr>PowerPoint Presentation</vt:lpstr>
      <vt:lpstr>A. Introduction to the Biblical Notion of Covenant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Disparity Covenants involve parties of unequal social status</vt:lpstr>
      <vt:lpstr>PowerPoint Presentation</vt:lpstr>
      <vt:lpstr>PowerPoint Presentation</vt:lpstr>
      <vt:lpstr>The Administrative Role of Adam/ Humanity in the Divinely Ordained Cosmic Order</vt:lpstr>
      <vt:lpstr>The Davidic Covenant  as a Microcosm  of the Adamic Covenant</vt:lpstr>
      <vt:lpstr>PowerPoint Presentation</vt:lpstr>
      <vt:lpstr>The Evolution of the Israelite Covenant: A Bird’s-Eye View</vt:lpstr>
      <vt:lpstr>The Evolution of the Israelite Covenant: A Sheep’s-Eye View</vt:lpstr>
      <vt:lpstr>5. General Comments on Stage 1 of the Israelite  (Patriarchal/Abrahamic) Covenant</vt:lpstr>
      <vt:lpstr>PowerPoint Presentation</vt:lpstr>
      <vt:lpstr>PowerPoint Presentation</vt:lpstr>
      <vt:lpstr>PowerPoint Presentation</vt:lpstr>
      <vt:lpstr>PowerPoint Presentation</vt:lpstr>
      <vt:lpstr>PowerPoint Presentation</vt:lpstr>
      <vt:lpstr>PowerPoint Presentation</vt:lpstr>
      <vt:lpstr>(2) The Required Response from the Human Vassals</vt:lpstr>
      <vt:lpstr>PowerPoint Presentation</vt:lpstr>
      <vt:lpstr>PowerPoint Presentation</vt:lpstr>
      <vt:lpstr>PowerPoint Presentation</vt:lpstr>
      <vt:lpstr>2.  Abraham  as a Model  of Covenantal Righteousness as Defined in Deuteronomy 16:20?  Really?</vt:lpstr>
      <vt:lpstr>PowerPoint Presentation</vt:lpstr>
      <vt:lpstr>PowerPoint Presentation</vt:lpstr>
      <vt:lpstr>PowerPoint Presentation</vt:lpstr>
      <vt:lpstr>PowerPoint Presentation</vt:lpstr>
      <vt:lpstr>B. Abraham: The Father of the Promises  [The Terah Document] (11:27–25:11)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 Joseph: The Preserver of the Promise  [Part 2 of the Jacob Document] (37:1–50:26)</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Daniel Block</dc:creator>
  <cp:lastModifiedBy>Daniel Block</cp:lastModifiedBy>
  <cp:revision>16</cp:revision>
  <dcterms:created xsi:type="dcterms:W3CDTF">2023-04-05T02:24:37Z</dcterms:created>
  <dcterms:modified xsi:type="dcterms:W3CDTF">2023-05-20T20:45:59Z</dcterms:modified>
</cp:coreProperties>
</file>